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61" r:id="rId3"/>
    <p:sldId id="260" r:id="rId4"/>
    <p:sldId id="263" r:id="rId5"/>
    <p:sldId id="264" r:id="rId6"/>
    <p:sldId id="265" r:id="rId7"/>
    <p:sldId id="266" r:id="rId8"/>
    <p:sldId id="267" r:id="rId9"/>
    <p:sldId id="268" r:id="rId10"/>
    <p:sldId id="269" r:id="rId11"/>
    <p:sldId id="270" r:id="rId12"/>
    <p:sldId id="271" r:id="rId13"/>
    <p:sldId id="273" r:id="rId14"/>
    <p:sldId id="274" r:id="rId15"/>
    <p:sldId id="272"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autoAdjust="0"/>
    <p:restoredTop sz="94660"/>
  </p:normalViewPr>
  <p:slideViewPr>
    <p:cSldViewPr>
      <p:cViewPr>
        <p:scale>
          <a:sx n="50" d="100"/>
          <a:sy n="50" d="100"/>
        </p:scale>
        <p:origin x="-4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FD42D-DAA5-48A1-B8D6-731E76906054}" type="datetimeFigureOut">
              <a:rPr lang="uk-UA" smtClean="0"/>
              <a:t>29.10.2013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AEB6-4777-4B47-BFCC-0665F7C126AF}" type="slidenum">
              <a:rPr lang="uk-UA" smtClean="0"/>
              <a:t>‹#›</a:t>
            </a:fld>
            <a:endParaRPr lang="uk-UA"/>
          </a:p>
        </p:txBody>
      </p:sp>
    </p:spTree>
    <p:extLst>
      <p:ext uri="{BB962C8B-B14F-4D97-AF65-F5344CB8AC3E}">
        <p14:creationId xmlns:p14="http://schemas.microsoft.com/office/powerpoint/2010/main" val="92897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B19B0651-EE4F-4900-A07F-96A6BFA9D0F0}"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29.10.2013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29.10.2013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4C71EC6-210F-42DE-9C53-41977AD35B3D}" type="datetimeFigureOut">
              <a:rPr lang="ru-RU" smtClean="0"/>
              <a:t>29.10.2013</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8.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5" Type="http://schemas.openxmlformats.org/officeDocument/2006/relationships/image" Target="../media/image59.jpg"/><Relationship Id="rId4" Type="http://schemas.openxmlformats.org/officeDocument/2006/relationships/image" Target="../media/image58.jpg"/></Relationships>
</file>

<file path=ppt/slides/_rels/slide2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 </a:t>
            </a:r>
            <a:endParaRPr lang="uk-UA" dirty="0"/>
          </a:p>
        </p:txBody>
      </p:sp>
      <p:sp>
        <p:nvSpPr>
          <p:cNvPr id="2" name="Заголовок 1"/>
          <p:cNvSpPr>
            <a:spLocks noGrp="1"/>
          </p:cNvSpPr>
          <p:nvPr>
            <p:ph type="title"/>
          </p:nvPr>
        </p:nvSpPr>
        <p:spPr>
          <a:xfrm>
            <a:off x="3739896" y="1124744"/>
            <a:ext cx="5120640" cy="3096344"/>
          </a:xfrm>
        </p:spPr>
        <p:txBody>
          <a:bodyPr>
            <a:normAutofit/>
          </a:bodyPr>
          <a:lstStyle/>
          <a:p>
            <a:r>
              <a:rPr lang="uk-UA" sz="7200" dirty="0" smtClean="0"/>
              <a:t>Річки світу</a:t>
            </a:r>
            <a:endParaRPr lang="uk-UA" sz="7200" dirty="0"/>
          </a:p>
        </p:txBody>
      </p:sp>
    </p:spTree>
    <p:extLst>
      <p:ext uri="{BB962C8B-B14F-4D97-AF65-F5344CB8AC3E}">
        <p14:creationId xmlns:p14="http://schemas.microsoft.com/office/powerpoint/2010/main" val="9328246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62"/>
            <a:ext cx="9144000" cy="6850538"/>
          </a:xfrm>
          <a:prstGeom prst="rect">
            <a:avLst/>
          </a:prstGeom>
        </p:spPr>
      </p:pic>
      <p:sp>
        <p:nvSpPr>
          <p:cNvPr id="4" name="Прямоугольник 3"/>
          <p:cNvSpPr/>
          <p:nvPr/>
        </p:nvSpPr>
        <p:spPr>
          <a:xfrm>
            <a:off x="3131840" y="543000"/>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bg1">
                    <a:lumMod val="95000"/>
                    <a:lumOff val="5000"/>
                  </a:schemeClr>
                </a:solidFill>
              </a:rPr>
              <a:t>Міссісіпі</a:t>
            </a:r>
            <a:endParaRPr lang="uk-UA" sz="2400" dirty="0">
              <a:solidFill>
                <a:schemeClr val="bg1">
                  <a:lumMod val="95000"/>
                  <a:lumOff val="5000"/>
                </a:schemeClr>
              </a:solidFill>
            </a:endParaRPr>
          </a:p>
        </p:txBody>
      </p:sp>
      <p:sp>
        <p:nvSpPr>
          <p:cNvPr id="5" name="Овал 4"/>
          <p:cNvSpPr/>
          <p:nvPr/>
        </p:nvSpPr>
        <p:spPr>
          <a:xfrm>
            <a:off x="971600" y="1560522"/>
            <a:ext cx="7416824" cy="4316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lumMod val="95000"/>
                    <a:lumOff val="5000"/>
                  </a:schemeClr>
                </a:solidFill>
              </a:rPr>
              <a:t>Річка Міссісіпі, найбільша річка Америки та четверта за довжиною річка світу, бере початок на заході </a:t>
            </a:r>
            <a:r>
              <a:rPr lang="uk-UA" dirty="0" err="1">
                <a:solidFill>
                  <a:schemeClr val="bg1">
                    <a:lumMod val="95000"/>
                    <a:lumOff val="5000"/>
                  </a:schemeClr>
                </a:solidFill>
              </a:rPr>
              <a:t>Міннесоти</a:t>
            </a:r>
            <a:r>
              <a:rPr lang="uk-UA" dirty="0">
                <a:solidFill>
                  <a:schemeClr val="bg1">
                    <a:lumMod val="95000"/>
                    <a:lumOff val="5000"/>
                  </a:schemeClr>
                </a:solidFill>
              </a:rPr>
              <a:t>, США, і, долаючи 4 тис. км у південному напрямку, впадає в Мексиканську затоку. Але після сторіччя впливу людини Міссісіпі потребує допомоги. Через велику кількість шлюзів, дамб і гребель річка використовує тільки 10% початкової заплави. Як наслідок, 30 км дельти річки зникає щороку. На щастя, існує величезна кількість діючих проектів та ініціатив, спрямованих на захист і охорону Міссісіпі.</a:t>
            </a:r>
          </a:p>
        </p:txBody>
      </p:sp>
    </p:spTree>
    <p:extLst>
      <p:ext uri="{BB962C8B-B14F-4D97-AF65-F5344CB8AC3E}">
        <p14:creationId xmlns:p14="http://schemas.microsoft.com/office/powerpoint/2010/main" val="30011698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2987824" y="332656"/>
            <a:ext cx="3312368" cy="50405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bg1">
                    <a:lumMod val="95000"/>
                    <a:lumOff val="5000"/>
                  </a:schemeClr>
                </a:solidFill>
              </a:rPr>
              <a:t>Дніпро</a:t>
            </a:r>
            <a:endParaRPr lang="uk-UA" sz="2400" dirty="0">
              <a:solidFill>
                <a:schemeClr val="bg1">
                  <a:lumMod val="95000"/>
                  <a:lumOff val="5000"/>
                </a:schemeClr>
              </a:solidFill>
            </a:endParaRPr>
          </a:p>
        </p:txBody>
      </p:sp>
      <p:sp>
        <p:nvSpPr>
          <p:cNvPr id="4" name="Прямоугольник 3"/>
          <p:cNvSpPr/>
          <p:nvPr/>
        </p:nvSpPr>
        <p:spPr>
          <a:xfrm>
            <a:off x="1331640" y="1628800"/>
            <a:ext cx="7056784" cy="40324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Третя </a:t>
            </a:r>
            <a:r>
              <a:rPr lang="uk-UA" dirty="0"/>
              <a:t>за довжиною й площею басейну ріка Європи після Волги й Дунаю, має найдовше русло в межах України. Довжина Дніпра в природному стані становила 2 285 км, тепер (після побудови каскаду водосховищ, коли в багатьох місцях випрямили фарватер) — 2 201 км</a:t>
            </a:r>
            <a:r>
              <a:rPr lang="uk-UA" dirty="0" smtClean="0"/>
              <a:t>;</a:t>
            </a:r>
          </a:p>
          <a:p>
            <a:pPr algn="ctr"/>
            <a:r>
              <a:rPr lang="uk-UA" dirty="0"/>
              <a:t> </a:t>
            </a:r>
            <a:r>
              <a:rPr lang="uk-UA" dirty="0" smtClean="0"/>
              <a:t>На ній побудовані багато водосховищ</a:t>
            </a:r>
            <a:endParaRPr lang="uk-UA" dirty="0"/>
          </a:p>
        </p:txBody>
      </p:sp>
    </p:spTree>
    <p:extLst>
      <p:ext uri="{BB962C8B-B14F-4D97-AF65-F5344CB8AC3E}">
        <p14:creationId xmlns:p14="http://schemas.microsoft.com/office/powerpoint/2010/main" val="29034786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084764" y="142760"/>
            <a:ext cx="3024336" cy="2062103"/>
          </a:xfrm>
          <a:prstGeom prst="rect">
            <a:avLst/>
          </a:prstGeom>
          <a:noFill/>
        </p:spPr>
        <p:txBody>
          <a:bodyPr wrap="square" rtlCol="0">
            <a:spAutoFit/>
          </a:bodyPr>
          <a:lstStyle/>
          <a:p>
            <a:pPr algn="ctr"/>
            <a:r>
              <a:rPr lang="uk-UA" sz="3200" dirty="0" smtClean="0">
                <a:solidFill>
                  <a:schemeClr val="tx1">
                    <a:lumMod val="95000"/>
                  </a:schemeClr>
                </a:solidFill>
              </a:rPr>
              <a:t>Тваринний світ Дніпра:</a:t>
            </a:r>
          </a:p>
          <a:p>
            <a:pPr algn="ctr"/>
            <a:r>
              <a:rPr lang="uk-UA" sz="3200" dirty="0">
                <a:solidFill>
                  <a:schemeClr val="tx1">
                    <a:lumMod val="95000"/>
                  </a:schemeClr>
                </a:solidFill>
              </a:rPr>
              <a:t> </a:t>
            </a:r>
            <a:r>
              <a:rPr lang="uk-UA" sz="2400" dirty="0" smtClean="0">
                <a:solidFill>
                  <a:schemeClr val="tx1">
                    <a:lumMod val="95000"/>
                  </a:schemeClr>
                </a:solidFill>
              </a:rPr>
              <a:t>- риба;</a:t>
            </a:r>
          </a:p>
          <a:p>
            <a:pPr algn="ctr"/>
            <a:endParaRPr lang="uk-UA" sz="3200" dirty="0" smtClean="0">
              <a:solidFill>
                <a:schemeClr val="tx1">
                  <a:lumMod val="9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3096"/>
            <a:ext cx="2987824" cy="226443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258777"/>
            <a:ext cx="3168353" cy="229402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757" y="4258777"/>
            <a:ext cx="3012241" cy="225918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3" y="2204863"/>
            <a:ext cx="3168353" cy="2053913"/>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6903" y="2204863"/>
            <a:ext cx="2926080" cy="2053914"/>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204863"/>
            <a:ext cx="2998610" cy="2088233"/>
          </a:xfrm>
          <a:prstGeom prst="rect">
            <a:avLst/>
          </a:prstGeom>
        </p:spPr>
      </p:pic>
    </p:spTree>
    <p:extLst>
      <p:ext uri="{BB962C8B-B14F-4D97-AF65-F5344CB8AC3E}">
        <p14:creationId xmlns:p14="http://schemas.microsoft.com/office/powerpoint/2010/main" val="29046057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746920" y="92795"/>
            <a:ext cx="5040560" cy="523220"/>
          </a:xfrm>
          <a:prstGeom prst="rect">
            <a:avLst/>
          </a:prstGeom>
          <a:noFill/>
        </p:spPr>
        <p:txBody>
          <a:bodyPr wrap="square" rtlCol="0">
            <a:spAutoFit/>
          </a:bodyPr>
          <a:lstStyle/>
          <a:p>
            <a:pPr algn="ctr"/>
            <a:r>
              <a:rPr lang="uk-UA" dirty="0" smtClean="0"/>
              <a:t> </a:t>
            </a:r>
            <a:r>
              <a:rPr lang="uk-UA" sz="2400" dirty="0" smtClean="0"/>
              <a:t>- птахи</a:t>
            </a:r>
            <a:r>
              <a:rPr lang="uk-UA" sz="2800" dirty="0" smtClean="0"/>
              <a:t>;</a:t>
            </a:r>
            <a:endParaRPr lang="uk-UA"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764704"/>
            <a:ext cx="3491880" cy="22606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764704"/>
            <a:ext cx="3617168" cy="228393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296" y="3645024"/>
            <a:ext cx="3491880" cy="260856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556" y="3645024"/>
            <a:ext cx="3275856" cy="2608560"/>
          </a:xfrm>
          <a:prstGeom prst="rect">
            <a:avLst/>
          </a:prstGeom>
        </p:spPr>
      </p:pic>
      <p:sp>
        <p:nvSpPr>
          <p:cNvPr id="7" name="TextBox 6"/>
          <p:cNvSpPr txBox="1"/>
          <p:nvPr/>
        </p:nvSpPr>
        <p:spPr>
          <a:xfrm>
            <a:off x="1403648" y="3070146"/>
            <a:ext cx="1368152" cy="646331"/>
          </a:xfrm>
          <a:prstGeom prst="rect">
            <a:avLst/>
          </a:prstGeom>
          <a:noFill/>
        </p:spPr>
        <p:txBody>
          <a:bodyPr wrap="square" rtlCol="0">
            <a:spAutoFit/>
          </a:bodyPr>
          <a:lstStyle/>
          <a:p>
            <a:r>
              <a:rPr lang="uk-UA" dirty="0" smtClean="0"/>
              <a:t>Лебідь</a:t>
            </a:r>
          </a:p>
          <a:p>
            <a:endParaRPr lang="uk-UA" dirty="0"/>
          </a:p>
        </p:txBody>
      </p:sp>
      <p:sp>
        <p:nvSpPr>
          <p:cNvPr id="8" name="TextBox 7"/>
          <p:cNvSpPr txBox="1"/>
          <p:nvPr/>
        </p:nvSpPr>
        <p:spPr>
          <a:xfrm>
            <a:off x="5508104" y="3048643"/>
            <a:ext cx="1944216" cy="369332"/>
          </a:xfrm>
          <a:prstGeom prst="rect">
            <a:avLst/>
          </a:prstGeom>
          <a:noFill/>
        </p:spPr>
        <p:txBody>
          <a:bodyPr wrap="square" rtlCol="0">
            <a:spAutoFit/>
          </a:bodyPr>
          <a:lstStyle/>
          <a:p>
            <a:r>
              <a:rPr lang="uk-UA" dirty="0" smtClean="0"/>
              <a:t>Лебідь звичайний</a:t>
            </a:r>
            <a:endParaRPr lang="uk-UA" dirty="0"/>
          </a:p>
        </p:txBody>
      </p:sp>
      <p:sp>
        <p:nvSpPr>
          <p:cNvPr id="9" name="TextBox 8"/>
          <p:cNvSpPr txBox="1"/>
          <p:nvPr/>
        </p:nvSpPr>
        <p:spPr>
          <a:xfrm>
            <a:off x="1403648" y="6253584"/>
            <a:ext cx="1872208" cy="646331"/>
          </a:xfrm>
          <a:prstGeom prst="rect">
            <a:avLst/>
          </a:prstGeom>
          <a:noFill/>
        </p:spPr>
        <p:txBody>
          <a:bodyPr wrap="square" rtlCol="0">
            <a:spAutoFit/>
          </a:bodyPr>
          <a:lstStyle/>
          <a:p>
            <a:r>
              <a:rPr lang="uk-UA" dirty="0" smtClean="0"/>
              <a:t>Чайка звичайна</a:t>
            </a:r>
          </a:p>
          <a:p>
            <a:endParaRPr lang="uk-UA" dirty="0"/>
          </a:p>
        </p:txBody>
      </p:sp>
      <p:sp>
        <p:nvSpPr>
          <p:cNvPr id="10" name="TextBox 9"/>
          <p:cNvSpPr txBox="1"/>
          <p:nvPr/>
        </p:nvSpPr>
        <p:spPr>
          <a:xfrm>
            <a:off x="5508104" y="6207417"/>
            <a:ext cx="2232248" cy="646331"/>
          </a:xfrm>
          <a:prstGeom prst="rect">
            <a:avLst/>
          </a:prstGeom>
          <a:noFill/>
        </p:spPr>
        <p:txBody>
          <a:bodyPr wrap="square" rtlCol="0">
            <a:spAutoFit/>
          </a:bodyPr>
          <a:lstStyle/>
          <a:p>
            <a:r>
              <a:rPr lang="uk-UA" dirty="0" smtClean="0"/>
              <a:t>Сіра ворона</a:t>
            </a:r>
          </a:p>
          <a:p>
            <a:endParaRPr lang="uk-UA" dirty="0"/>
          </a:p>
        </p:txBody>
      </p:sp>
    </p:spTree>
    <p:extLst>
      <p:ext uri="{BB962C8B-B14F-4D97-AF65-F5344CB8AC3E}">
        <p14:creationId xmlns:p14="http://schemas.microsoft.com/office/powerpoint/2010/main" val="7880832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242964" y="503094"/>
            <a:ext cx="3816424" cy="461665"/>
          </a:xfrm>
          <a:prstGeom prst="rect">
            <a:avLst/>
          </a:prstGeom>
          <a:noFill/>
        </p:spPr>
        <p:txBody>
          <a:bodyPr wrap="square" rtlCol="0">
            <a:spAutoFit/>
          </a:bodyPr>
          <a:lstStyle/>
          <a:p>
            <a:pPr algn="ctr"/>
            <a:r>
              <a:rPr lang="uk-UA" sz="2400" dirty="0" smtClean="0"/>
              <a:t> - ссавці;</a:t>
            </a:r>
            <a:endParaRPr lang="uk-UA"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547486"/>
            <a:ext cx="3618148" cy="244827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310" y="1563719"/>
            <a:ext cx="3672408" cy="2448272"/>
          </a:xfrm>
          <a:prstGeom prst="rect">
            <a:avLst/>
          </a:prstGeom>
        </p:spPr>
      </p:pic>
      <p:sp>
        <p:nvSpPr>
          <p:cNvPr id="5" name="TextBox 4"/>
          <p:cNvSpPr txBox="1"/>
          <p:nvPr/>
        </p:nvSpPr>
        <p:spPr>
          <a:xfrm>
            <a:off x="1698220" y="4015270"/>
            <a:ext cx="1152128" cy="369332"/>
          </a:xfrm>
          <a:prstGeom prst="rect">
            <a:avLst/>
          </a:prstGeom>
          <a:noFill/>
        </p:spPr>
        <p:txBody>
          <a:bodyPr wrap="square" rtlCol="0">
            <a:spAutoFit/>
          </a:bodyPr>
          <a:lstStyle/>
          <a:p>
            <a:r>
              <a:rPr lang="uk-UA" dirty="0" smtClean="0"/>
              <a:t>Хохуля</a:t>
            </a:r>
          </a:p>
        </p:txBody>
      </p:sp>
      <p:sp>
        <p:nvSpPr>
          <p:cNvPr id="6" name="TextBox 5"/>
          <p:cNvSpPr txBox="1"/>
          <p:nvPr/>
        </p:nvSpPr>
        <p:spPr>
          <a:xfrm>
            <a:off x="5220072" y="4011991"/>
            <a:ext cx="2016224" cy="369332"/>
          </a:xfrm>
          <a:prstGeom prst="rect">
            <a:avLst/>
          </a:prstGeom>
          <a:noFill/>
        </p:spPr>
        <p:txBody>
          <a:bodyPr wrap="square" rtlCol="0">
            <a:spAutoFit/>
          </a:bodyPr>
          <a:lstStyle/>
          <a:p>
            <a:r>
              <a:rPr lang="uk-UA" dirty="0" smtClean="0"/>
              <a:t>Річковий бобер</a:t>
            </a:r>
            <a:endParaRPr lang="uk-UA"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374396"/>
            <a:ext cx="3539616" cy="2010256"/>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191" y="4475708"/>
            <a:ext cx="3312089" cy="1855989"/>
          </a:xfrm>
          <a:prstGeom prst="rect">
            <a:avLst/>
          </a:prstGeom>
        </p:spPr>
      </p:pic>
      <p:sp>
        <p:nvSpPr>
          <p:cNvPr id="10" name="TextBox 9"/>
          <p:cNvSpPr txBox="1"/>
          <p:nvPr/>
        </p:nvSpPr>
        <p:spPr>
          <a:xfrm>
            <a:off x="5868144" y="6300028"/>
            <a:ext cx="1656184" cy="369332"/>
          </a:xfrm>
          <a:prstGeom prst="rect">
            <a:avLst/>
          </a:prstGeom>
          <a:noFill/>
        </p:spPr>
        <p:txBody>
          <a:bodyPr wrap="square" rtlCol="0">
            <a:spAutoFit/>
          </a:bodyPr>
          <a:lstStyle/>
          <a:p>
            <a:r>
              <a:rPr lang="uk-UA" dirty="0" smtClean="0"/>
              <a:t>нутрія</a:t>
            </a:r>
          </a:p>
        </p:txBody>
      </p:sp>
      <p:sp>
        <p:nvSpPr>
          <p:cNvPr id="11" name="TextBox 10"/>
          <p:cNvSpPr txBox="1"/>
          <p:nvPr/>
        </p:nvSpPr>
        <p:spPr>
          <a:xfrm>
            <a:off x="1223628" y="6356796"/>
            <a:ext cx="1728192" cy="373306"/>
          </a:xfrm>
          <a:prstGeom prst="rect">
            <a:avLst/>
          </a:prstGeom>
          <a:noFill/>
        </p:spPr>
        <p:txBody>
          <a:bodyPr wrap="square" rtlCol="0">
            <a:spAutoFit/>
          </a:bodyPr>
          <a:lstStyle/>
          <a:p>
            <a:pPr algn="ctr"/>
            <a:r>
              <a:rPr lang="uk-UA" dirty="0" smtClean="0"/>
              <a:t>видра</a:t>
            </a:r>
            <a:endParaRPr lang="uk-UA" dirty="0"/>
          </a:p>
        </p:txBody>
      </p:sp>
    </p:spTree>
    <p:extLst>
      <p:ext uri="{BB962C8B-B14F-4D97-AF65-F5344CB8AC3E}">
        <p14:creationId xmlns:p14="http://schemas.microsoft.com/office/powerpoint/2010/main" val="28906532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303748" y="76395"/>
            <a:ext cx="4608512" cy="1200329"/>
          </a:xfrm>
          <a:prstGeom prst="rect">
            <a:avLst/>
          </a:prstGeom>
          <a:noFill/>
        </p:spPr>
        <p:txBody>
          <a:bodyPr wrap="square" rtlCol="0">
            <a:spAutoFit/>
          </a:bodyPr>
          <a:lstStyle/>
          <a:p>
            <a:pPr algn="ctr"/>
            <a:r>
              <a:rPr lang="uk-UA" sz="3600" dirty="0" smtClean="0"/>
              <a:t>Рослинний світ Дніпра:</a:t>
            </a:r>
            <a:endParaRPr lang="uk-UA"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61" y="1253563"/>
            <a:ext cx="2646149" cy="1984612"/>
          </a:xfrm>
          <a:prstGeom prst="rect">
            <a:avLst/>
          </a:prstGeom>
        </p:spPr>
      </p:pic>
      <p:sp>
        <p:nvSpPr>
          <p:cNvPr id="6" name="TextBox 5"/>
          <p:cNvSpPr txBox="1"/>
          <p:nvPr/>
        </p:nvSpPr>
        <p:spPr>
          <a:xfrm>
            <a:off x="807715" y="3259529"/>
            <a:ext cx="2160240" cy="369332"/>
          </a:xfrm>
          <a:prstGeom prst="rect">
            <a:avLst/>
          </a:prstGeom>
          <a:noFill/>
        </p:spPr>
        <p:txBody>
          <a:bodyPr wrap="square" rtlCol="0">
            <a:spAutoFit/>
          </a:bodyPr>
          <a:lstStyle/>
          <a:p>
            <a:r>
              <a:rPr lang="uk-UA" dirty="0" smtClean="0"/>
              <a:t>Різуха морська</a:t>
            </a:r>
            <a:endParaRPr lang="uk-UA"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308" y="1253563"/>
            <a:ext cx="2746269" cy="1926939"/>
          </a:xfrm>
          <a:prstGeom prst="rect">
            <a:avLst/>
          </a:prstGeom>
        </p:spPr>
      </p:pic>
      <p:sp>
        <p:nvSpPr>
          <p:cNvPr id="8" name="TextBox 7"/>
          <p:cNvSpPr txBox="1"/>
          <p:nvPr/>
        </p:nvSpPr>
        <p:spPr>
          <a:xfrm>
            <a:off x="5940152" y="3174595"/>
            <a:ext cx="1944216" cy="369332"/>
          </a:xfrm>
          <a:prstGeom prst="rect">
            <a:avLst/>
          </a:prstGeom>
          <a:noFill/>
        </p:spPr>
        <p:txBody>
          <a:bodyPr wrap="square" rtlCol="0">
            <a:spAutoFit/>
          </a:bodyPr>
          <a:lstStyle/>
          <a:p>
            <a:r>
              <a:rPr lang="uk-UA" dirty="0" err="1" smtClean="0"/>
              <a:t>Рдест</a:t>
            </a:r>
            <a:r>
              <a:rPr lang="uk-UA" dirty="0" smtClean="0"/>
              <a:t> кучерявий</a:t>
            </a:r>
            <a:endParaRPr lang="uk-UA"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8135" y="3259529"/>
            <a:ext cx="2338936" cy="3361148"/>
          </a:xfrm>
          <a:prstGeom prst="rect">
            <a:avLst/>
          </a:prstGeom>
        </p:spPr>
      </p:pic>
      <p:sp>
        <p:nvSpPr>
          <p:cNvPr id="10" name="TextBox 9"/>
          <p:cNvSpPr txBox="1"/>
          <p:nvPr/>
        </p:nvSpPr>
        <p:spPr>
          <a:xfrm>
            <a:off x="5556270" y="4684494"/>
            <a:ext cx="2232248" cy="369332"/>
          </a:xfrm>
          <a:prstGeom prst="rect">
            <a:avLst/>
          </a:prstGeom>
          <a:noFill/>
        </p:spPr>
        <p:txBody>
          <a:bodyPr wrap="square" rtlCol="0">
            <a:spAutoFit/>
          </a:bodyPr>
          <a:lstStyle/>
          <a:p>
            <a:r>
              <a:rPr lang="uk-UA" dirty="0" smtClean="0"/>
              <a:t>Рогіз вузьколистий</a:t>
            </a:r>
            <a:endParaRPr lang="uk-UA" dirty="0"/>
          </a:p>
        </p:txBody>
      </p:sp>
    </p:spTree>
    <p:extLst>
      <p:ext uri="{BB962C8B-B14F-4D97-AF65-F5344CB8AC3E}">
        <p14:creationId xmlns:p14="http://schemas.microsoft.com/office/powerpoint/2010/main" val="8129727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71705" y="2204864"/>
            <a:ext cx="6912768" cy="3416320"/>
          </a:xfrm>
          <a:prstGeom prst="rect">
            <a:avLst/>
          </a:prstGeom>
          <a:noFill/>
        </p:spPr>
        <p:txBody>
          <a:bodyPr wrap="square" rtlCol="0">
            <a:spAutoFit/>
          </a:bodyPr>
          <a:lstStyle/>
          <a:p>
            <a:r>
              <a:rPr lang="uk-UA" dirty="0">
                <a:solidFill>
                  <a:schemeClr val="bg1"/>
                </a:solidFill>
              </a:rPr>
              <a:t>Слово </a:t>
            </a:r>
            <a:r>
              <a:rPr lang="uk-UA" dirty="0" smtClean="0">
                <a:solidFill>
                  <a:schemeClr val="bg1"/>
                </a:solidFill>
              </a:rPr>
              <a:t>«</a:t>
            </a:r>
            <a:r>
              <a:rPr lang="uk-UA" dirty="0" err="1">
                <a:solidFill>
                  <a:schemeClr val="bg1"/>
                </a:solidFill>
              </a:rPr>
              <a:t>д</a:t>
            </a:r>
            <a:r>
              <a:rPr lang="uk-UA" dirty="0" err="1" smtClean="0">
                <a:solidFill>
                  <a:schemeClr val="bg1"/>
                </a:solidFill>
              </a:rPr>
              <a:t>есна</a:t>
            </a:r>
            <a:r>
              <a:rPr lang="uk-UA" dirty="0">
                <a:solidFill>
                  <a:schemeClr val="bg1"/>
                </a:solidFill>
              </a:rPr>
              <a:t>» є древнім слов'янським словом, що значить «правиця», права рука. Згідно зі словником Б.Грінченка, цим словом українці називали праву руку ще на початку ХХ сторіччя. Академік О. О. </a:t>
            </a:r>
            <a:r>
              <a:rPr lang="uk-UA" dirty="0" err="1">
                <a:solidFill>
                  <a:schemeClr val="bg1"/>
                </a:solidFill>
              </a:rPr>
              <a:t>Шахматов</a:t>
            </a:r>
            <a:r>
              <a:rPr lang="uk-UA" dirty="0">
                <a:solidFill>
                  <a:schemeClr val="bg1"/>
                </a:solidFill>
              </a:rPr>
              <a:t> на доказ просування на північ слов'янських племен антів після їх поразки від аварів (обрів) наводить гідронім Десна. Адже тільки якщо рухатися з півдня на північ, річка Десна стає правою притокою Дніпра, а не лівою, якою вона є за законами географії</a:t>
            </a:r>
            <a:r>
              <a:rPr lang="uk-UA" dirty="0" smtClean="0">
                <a:solidFill>
                  <a:schemeClr val="bg1"/>
                </a:solidFill>
              </a:rPr>
              <a:t>.</a:t>
            </a:r>
          </a:p>
          <a:p>
            <a:r>
              <a:rPr lang="uk-UA" dirty="0">
                <a:solidFill>
                  <a:schemeClr val="bg1"/>
                </a:solidFill>
              </a:rPr>
              <a:t> </a:t>
            </a:r>
            <a:r>
              <a:rPr lang="uk-UA" dirty="0" smtClean="0">
                <a:solidFill>
                  <a:schemeClr val="bg1"/>
                </a:solidFill>
              </a:rPr>
              <a:t>На сьогодні на річці Десні побудовано багато очисних споруд, так як в її води спускається багато відходів від заводів та вода забруднена і потребує очистки.. Тобто  екологію та стан води в загальному  не можна назвати ідеальним.</a:t>
            </a:r>
            <a:endParaRPr lang="uk-UA" dirty="0">
              <a:solidFill>
                <a:schemeClr val="bg1"/>
              </a:solidFill>
            </a:endParaRPr>
          </a:p>
        </p:txBody>
      </p:sp>
      <p:sp>
        <p:nvSpPr>
          <p:cNvPr id="5" name="TextBox 4"/>
          <p:cNvSpPr txBox="1"/>
          <p:nvPr/>
        </p:nvSpPr>
        <p:spPr>
          <a:xfrm>
            <a:off x="2843808" y="886939"/>
            <a:ext cx="3168352" cy="523220"/>
          </a:xfrm>
          <a:prstGeom prst="rect">
            <a:avLst/>
          </a:prstGeom>
          <a:noFill/>
        </p:spPr>
        <p:txBody>
          <a:bodyPr wrap="square" rtlCol="0">
            <a:spAutoFit/>
          </a:bodyPr>
          <a:lstStyle/>
          <a:p>
            <a:pPr algn="ctr"/>
            <a:r>
              <a:rPr lang="uk-UA" sz="2800" dirty="0" smtClean="0">
                <a:solidFill>
                  <a:schemeClr val="bg1"/>
                </a:solidFill>
              </a:rPr>
              <a:t>Десна</a:t>
            </a:r>
            <a:endParaRPr lang="uk-UA" sz="2800" dirty="0">
              <a:solidFill>
                <a:schemeClr val="bg1"/>
              </a:solidFill>
            </a:endParaRPr>
          </a:p>
        </p:txBody>
      </p:sp>
    </p:spTree>
    <p:extLst>
      <p:ext uri="{BB962C8B-B14F-4D97-AF65-F5344CB8AC3E}">
        <p14:creationId xmlns:p14="http://schemas.microsoft.com/office/powerpoint/2010/main" val="9474840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0" y="1484784"/>
            <a:ext cx="3016374" cy="2166705"/>
          </a:xfrm>
          <a:prstGeom prst="rect">
            <a:avLst/>
          </a:prstGeom>
        </p:spPr>
      </p:pic>
      <p:sp>
        <p:nvSpPr>
          <p:cNvPr id="3" name="TextBox 2"/>
          <p:cNvSpPr txBox="1"/>
          <p:nvPr/>
        </p:nvSpPr>
        <p:spPr>
          <a:xfrm>
            <a:off x="2411760" y="126191"/>
            <a:ext cx="4176464" cy="954107"/>
          </a:xfrm>
          <a:prstGeom prst="rect">
            <a:avLst/>
          </a:prstGeom>
          <a:noFill/>
        </p:spPr>
        <p:txBody>
          <a:bodyPr wrap="square" rtlCol="0">
            <a:spAutoFit/>
          </a:bodyPr>
          <a:lstStyle/>
          <a:p>
            <a:pPr algn="ctr"/>
            <a:r>
              <a:rPr lang="uk-UA" sz="3200" dirty="0" smtClean="0"/>
              <a:t>Тваринний світ</a:t>
            </a:r>
            <a:r>
              <a:rPr lang="uk-UA" sz="2400" dirty="0" smtClean="0"/>
              <a:t>:</a:t>
            </a:r>
          </a:p>
          <a:p>
            <a:pPr algn="ctr"/>
            <a:r>
              <a:rPr lang="uk-UA" sz="2400" dirty="0"/>
              <a:t> </a:t>
            </a:r>
            <a:r>
              <a:rPr lang="uk-UA" sz="2400" dirty="0" smtClean="0"/>
              <a:t>- риба;</a:t>
            </a:r>
            <a:endParaRPr lang="uk-UA" sz="2400" dirty="0"/>
          </a:p>
        </p:txBody>
      </p:sp>
      <p:sp>
        <p:nvSpPr>
          <p:cNvPr id="5" name="TextBox 4"/>
          <p:cNvSpPr txBox="1"/>
          <p:nvPr/>
        </p:nvSpPr>
        <p:spPr>
          <a:xfrm>
            <a:off x="327509" y="3651489"/>
            <a:ext cx="2304256" cy="369332"/>
          </a:xfrm>
          <a:prstGeom prst="rect">
            <a:avLst/>
          </a:prstGeom>
          <a:noFill/>
        </p:spPr>
        <p:txBody>
          <a:bodyPr wrap="square" rtlCol="0">
            <a:spAutoFit/>
          </a:bodyPr>
          <a:lstStyle/>
          <a:p>
            <a:pPr algn="ctr"/>
            <a:r>
              <a:rPr lang="uk-UA" dirty="0"/>
              <a:t>к</a:t>
            </a:r>
            <a:r>
              <a:rPr lang="uk-UA" dirty="0" smtClean="0"/>
              <a:t>арась;</a:t>
            </a:r>
            <a:endParaRPr lang="uk-UA"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1484785"/>
            <a:ext cx="3024336" cy="2166706"/>
          </a:xfrm>
          <a:prstGeom prst="rect">
            <a:avLst/>
          </a:prstGeom>
        </p:spPr>
      </p:pic>
      <p:sp>
        <p:nvSpPr>
          <p:cNvPr id="7" name="TextBox 6"/>
          <p:cNvSpPr txBox="1"/>
          <p:nvPr/>
        </p:nvSpPr>
        <p:spPr>
          <a:xfrm>
            <a:off x="3707904" y="3651490"/>
            <a:ext cx="1368152" cy="369332"/>
          </a:xfrm>
          <a:prstGeom prst="rect">
            <a:avLst/>
          </a:prstGeom>
          <a:noFill/>
        </p:spPr>
        <p:txBody>
          <a:bodyPr wrap="square" rtlCol="0">
            <a:spAutoFit/>
          </a:bodyPr>
          <a:lstStyle/>
          <a:p>
            <a:pPr algn="ctr"/>
            <a:r>
              <a:rPr lang="uk-UA" dirty="0"/>
              <a:t>о</a:t>
            </a:r>
            <a:r>
              <a:rPr lang="uk-UA" dirty="0" smtClean="0"/>
              <a:t>кунь;</a:t>
            </a:r>
            <a:endParaRPr lang="uk-UA"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484785"/>
            <a:ext cx="3139058" cy="2166706"/>
          </a:xfrm>
          <a:prstGeom prst="rect">
            <a:avLst/>
          </a:prstGeom>
        </p:spPr>
      </p:pic>
      <p:sp>
        <p:nvSpPr>
          <p:cNvPr id="9" name="TextBox 8"/>
          <p:cNvSpPr txBox="1"/>
          <p:nvPr/>
        </p:nvSpPr>
        <p:spPr>
          <a:xfrm>
            <a:off x="6876256" y="3651491"/>
            <a:ext cx="1512168" cy="369331"/>
          </a:xfrm>
          <a:prstGeom prst="rect">
            <a:avLst/>
          </a:prstGeom>
          <a:noFill/>
        </p:spPr>
        <p:txBody>
          <a:bodyPr wrap="square" rtlCol="0">
            <a:spAutoFit/>
          </a:bodyPr>
          <a:lstStyle/>
          <a:p>
            <a:pPr algn="ctr"/>
            <a:r>
              <a:rPr lang="uk-UA" dirty="0" smtClean="0"/>
              <a:t>короп;</a:t>
            </a:r>
            <a:endParaRPr lang="uk-UA"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0" y="4317767"/>
            <a:ext cx="3016374" cy="1883323"/>
          </a:xfrm>
          <a:prstGeom prst="rect">
            <a:avLst/>
          </a:prstGeom>
        </p:spPr>
      </p:pic>
      <p:sp>
        <p:nvSpPr>
          <p:cNvPr id="12" name="TextBox 11"/>
          <p:cNvSpPr txBox="1"/>
          <p:nvPr/>
        </p:nvSpPr>
        <p:spPr>
          <a:xfrm>
            <a:off x="765473" y="6326306"/>
            <a:ext cx="1512168" cy="369332"/>
          </a:xfrm>
          <a:prstGeom prst="rect">
            <a:avLst/>
          </a:prstGeom>
          <a:noFill/>
        </p:spPr>
        <p:txBody>
          <a:bodyPr wrap="square" rtlCol="0">
            <a:spAutoFit/>
          </a:bodyPr>
          <a:lstStyle/>
          <a:p>
            <a:pPr algn="ctr"/>
            <a:r>
              <a:rPr lang="uk-UA" dirty="0"/>
              <a:t>щ</a:t>
            </a:r>
            <a:r>
              <a:rPr lang="uk-UA" dirty="0" smtClean="0"/>
              <a:t>ука;</a:t>
            </a:r>
            <a:endParaRPr lang="uk-UA" dirty="0"/>
          </a:p>
        </p:txBody>
      </p:sp>
      <p:sp>
        <p:nvSpPr>
          <p:cNvPr id="13" name="TextBox 12"/>
          <p:cNvSpPr txBox="1"/>
          <p:nvPr/>
        </p:nvSpPr>
        <p:spPr>
          <a:xfrm>
            <a:off x="3303383" y="6248278"/>
            <a:ext cx="2376264" cy="369332"/>
          </a:xfrm>
          <a:prstGeom prst="rect">
            <a:avLst/>
          </a:prstGeom>
          <a:noFill/>
        </p:spPr>
        <p:txBody>
          <a:bodyPr wrap="square" rtlCol="0">
            <a:spAutoFit/>
          </a:bodyPr>
          <a:lstStyle/>
          <a:p>
            <a:r>
              <a:rPr lang="uk-UA" dirty="0"/>
              <a:t>п</a:t>
            </a:r>
            <a:r>
              <a:rPr lang="uk-UA" dirty="0" smtClean="0"/>
              <a:t>рісноводний вугор;</a:t>
            </a:r>
            <a:endParaRPr lang="uk-UA" dirty="0"/>
          </a:p>
        </p:txBody>
      </p:sp>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9744" y="4317767"/>
            <a:ext cx="2982416" cy="1883324"/>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2160" y="4317767"/>
            <a:ext cx="3139058" cy="1883323"/>
          </a:xfrm>
          <a:prstGeom prst="rect">
            <a:avLst/>
          </a:prstGeom>
        </p:spPr>
      </p:pic>
      <p:sp>
        <p:nvSpPr>
          <p:cNvPr id="16" name="TextBox 15"/>
          <p:cNvSpPr txBox="1"/>
          <p:nvPr/>
        </p:nvSpPr>
        <p:spPr>
          <a:xfrm>
            <a:off x="6732240" y="6201091"/>
            <a:ext cx="2088232" cy="369332"/>
          </a:xfrm>
          <a:prstGeom prst="rect">
            <a:avLst/>
          </a:prstGeom>
          <a:noFill/>
        </p:spPr>
        <p:txBody>
          <a:bodyPr wrap="square" rtlCol="0">
            <a:spAutoFit/>
          </a:bodyPr>
          <a:lstStyle/>
          <a:p>
            <a:pPr algn="ctr"/>
            <a:r>
              <a:rPr lang="uk-UA" dirty="0"/>
              <a:t>в</a:t>
            </a:r>
            <a:r>
              <a:rPr lang="uk-UA" dirty="0" smtClean="0"/>
              <a:t>’юн;</a:t>
            </a:r>
            <a:endParaRPr lang="uk-UA" dirty="0"/>
          </a:p>
        </p:txBody>
      </p:sp>
    </p:spTree>
    <p:extLst>
      <p:ext uri="{BB962C8B-B14F-4D97-AF65-F5344CB8AC3E}">
        <p14:creationId xmlns:p14="http://schemas.microsoft.com/office/powerpoint/2010/main" val="14157714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13066"/>
            <a:ext cx="4032448" cy="523220"/>
          </a:xfrm>
          <a:prstGeom prst="rect">
            <a:avLst/>
          </a:prstGeom>
          <a:noFill/>
        </p:spPr>
        <p:txBody>
          <a:bodyPr wrap="square" rtlCol="0">
            <a:spAutoFit/>
          </a:bodyPr>
          <a:lstStyle/>
          <a:p>
            <a:pPr algn="ctr"/>
            <a:r>
              <a:rPr lang="uk-UA" sz="2800" dirty="0" smtClean="0">
                <a:solidFill>
                  <a:schemeClr val="accent6">
                    <a:lumMod val="75000"/>
                  </a:schemeClr>
                </a:solidFill>
              </a:rPr>
              <a:t>Сіверський Донець</a:t>
            </a:r>
            <a:endParaRPr lang="uk-UA" sz="2800" dirty="0">
              <a:solidFill>
                <a:schemeClr val="accent6">
                  <a:lumMod val="75000"/>
                </a:schemeClr>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483092"/>
            <a:ext cx="9144000" cy="6463308"/>
          </a:xfrm>
          <a:prstGeom prst="rect">
            <a:avLst/>
          </a:prstGeom>
          <a:noFill/>
        </p:spPr>
        <p:txBody>
          <a:bodyPr wrap="square" rtlCol="0">
            <a:spAutoFit/>
          </a:bodyPr>
          <a:lstStyle/>
          <a:p>
            <a:r>
              <a:rPr lang="uk-UA" dirty="0" smtClean="0"/>
              <a:t>   </a:t>
            </a:r>
            <a:r>
              <a:rPr lang="uk-UA" dirty="0" smtClean="0">
                <a:solidFill>
                  <a:schemeClr val="bg1"/>
                </a:solidFill>
              </a:rPr>
              <a:t>Будучи </a:t>
            </a:r>
            <a:r>
              <a:rPr lang="uk-UA" dirty="0">
                <a:solidFill>
                  <a:schemeClr val="bg1"/>
                </a:solidFill>
              </a:rPr>
              <a:t>однією з найбільших річок України, Сіверський Донець дуже інтенсивно використовується в господарстві. Щорічно лише на території Україні використовується більше 2 </a:t>
            </a:r>
            <a:r>
              <a:rPr lang="uk-UA" dirty="0" err="1">
                <a:solidFill>
                  <a:schemeClr val="bg1"/>
                </a:solidFill>
              </a:rPr>
              <a:t>км³</a:t>
            </a:r>
            <a:r>
              <a:rPr lang="uk-UA" dirty="0">
                <a:solidFill>
                  <a:schemeClr val="bg1"/>
                </a:solidFill>
              </a:rPr>
              <a:t> води Сіверського Дінця, з яких половина повертається у вигляді забруднених скидів, що еквівалентно скороченню стоку на 32 м³/з. Таким чином, 20% стоку Сіверського Дінця безповоротно витрачається, а ще 20% сильно забруднюється, при тому що для інших великих річок Україні цей показник не перевищує 5%[25].</a:t>
            </a:r>
          </a:p>
          <a:p>
            <a:r>
              <a:rPr lang="uk-UA" dirty="0" smtClean="0">
                <a:solidFill>
                  <a:schemeClr val="bg1"/>
                </a:solidFill>
              </a:rPr>
              <a:t>   Сіверський </a:t>
            </a:r>
            <a:r>
              <a:rPr lang="uk-UA" dirty="0">
                <a:solidFill>
                  <a:schemeClr val="bg1"/>
                </a:solidFill>
              </a:rPr>
              <a:t>Донець сильно постраждав ще в </a:t>
            </a:r>
            <a:r>
              <a:rPr lang="en-US" dirty="0">
                <a:solidFill>
                  <a:schemeClr val="bg1"/>
                </a:solidFill>
              </a:rPr>
              <a:t>XVIII </a:t>
            </a:r>
            <a:r>
              <a:rPr lang="uk-UA" dirty="0">
                <a:solidFill>
                  <a:schemeClr val="bg1"/>
                </a:solidFill>
              </a:rPr>
              <a:t>столітті, коли були вирубані вікові дуби, що ростуть уздовж його русла[29]. В </a:t>
            </a:r>
            <a:r>
              <a:rPr lang="en-US" dirty="0">
                <a:solidFill>
                  <a:schemeClr val="bg1"/>
                </a:solidFill>
              </a:rPr>
              <a:t>XIX </a:t>
            </a:r>
            <a:r>
              <a:rPr lang="uk-UA" dirty="0">
                <a:solidFill>
                  <a:schemeClr val="bg1"/>
                </a:solidFill>
              </a:rPr>
              <a:t>столітті розробка корисних копалин Донбасу знизила рівень підземних вод. Сумарно ці два чинники привели до обміління річки і припинення судноплавства. С п'ятдесятих років </a:t>
            </a:r>
            <a:r>
              <a:rPr lang="en-US" dirty="0">
                <a:solidFill>
                  <a:schemeClr val="bg1"/>
                </a:solidFill>
              </a:rPr>
              <a:t>XIX </a:t>
            </a:r>
            <a:r>
              <a:rPr lang="uk-UA" dirty="0">
                <a:solidFill>
                  <a:schemeClr val="bg1"/>
                </a:solidFill>
              </a:rPr>
              <a:t>століття загальна довжина річки скоротилася на 20 км. До середини </a:t>
            </a:r>
            <a:r>
              <a:rPr lang="en-US" dirty="0">
                <a:solidFill>
                  <a:schemeClr val="bg1"/>
                </a:solidFill>
              </a:rPr>
              <a:t>XIX </a:t>
            </a:r>
            <a:r>
              <a:rPr lang="uk-UA" dirty="0">
                <a:solidFill>
                  <a:schemeClr val="bg1"/>
                </a:solidFill>
              </a:rPr>
              <a:t>століття в Сіверському Дінці було багато риби (сом європейський, судак звичайний, щука звичайна, лящ, короп звичайний), однак систематичне забруднення річки та її приток відходами та відпрацьованими водами призвело до різкого скорочення фауни річки[23]. Індекс забруднення води </a:t>
            </a:r>
            <a:r>
              <a:rPr lang="uk-UA" dirty="0" smtClean="0">
                <a:solidFill>
                  <a:schemeClr val="bg1"/>
                </a:solidFill>
              </a:rPr>
              <a:t>() </a:t>
            </a:r>
            <a:r>
              <a:rPr lang="uk-UA" dirty="0">
                <a:solidFill>
                  <a:schemeClr val="bg1"/>
                </a:solidFill>
              </a:rPr>
              <a:t>коливається за течією Дінця від </a:t>
            </a:r>
            <a:r>
              <a:rPr lang="en-US" dirty="0">
                <a:solidFill>
                  <a:schemeClr val="bg1"/>
                </a:solidFill>
              </a:rPr>
              <a:t>IV (</a:t>
            </a:r>
            <a:r>
              <a:rPr lang="uk-UA" dirty="0">
                <a:solidFill>
                  <a:schemeClr val="bg1"/>
                </a:solidFill>
              </a:rPr>
              <a:t>забруднена) до </a:t>
            </a:r>
            <a:r>
              <a:rPr lang="en-US" dirty="0">
                <a:solidFill>
                  <a:schemeClr val="bg1"/>
                </a:solidFill>
              </a:rPr>
              <a:t>V (</a:t>
            </a:r>
            <a:r>
              <a:rPr lang="uk-UA" dirty="0">
                <a:solidFill>
                  <a:schemeClr val="bg1"/>
                </a:solidFill>
              </a:rPr>
              <a:t>брудна). Основні забруднюючі речовини — добрива, нафтопродукти, феноли, цинк, мідь. На території Харківської області вода забруднена відходами промислових підприємств Білгорода і </a:t>
            </a:r>
            <a:r>
              <a:rPr lang="uk-UA" dirty="0" err="1">
                <a:solidFill>
                  <a:schemeClr val="bg1"/>
                </a:solidFill>
              </a:rPr>
              <a:t>Шебекіно</a:t>
            </a:r>
            <a:r>
              <a:rPr lang="uk-UA" dirty="0">
                <a:solidFill>
                  <a:schemeClr val="bg1"/>
                </a:solidFill>
              </a:rPr>
              <a:t>, стічними спорудами Харкова </a:t>
            </a:r>
            <a:r>
              <a:rPr lang="uk-UA" dirty="0" smtClean="0">
                <a:solidFill>
                  <a:schemeClr val="bg1"/>
                </a:solidFill>
              </a:rPr>
              <a:t>(Особливо </a:t>
            </a:r>
            <a:r>
              <a:rPr lang="uk-UA" dirty="0">
                <a:solidFill>
                  <a:schemeClr val="bg1"/>
                </a:solidFill>
              </a:rPr>
              <a:t>забрудненим Донець стає після Лисичанська та </a:t>
            </a:r>
            <a:r>
              <a:rPr lang="uk-UA" dirty="0" err="1" smtClean="0">
                <a:solidFill>
                  <a:schemeClr val="bg1"/>
                </a:solidFill>
              </a:rPr>
              <a:t>Сєвєродонецька</a:t>
            </a:r>
            <a:r>
              <a:rPr lang="uk-UA" dirty="0">
                <a:solidFill>
                  <a:schemeClr val="bg1"/>
                </a:solidFill>
              </a:rPr>
              <a:t>)</a:t>
            </a:r>
            <a:r>
              <a:rPr lang="uk-UA" dirty="0" smtClean="0">
                <a:solidFill>
                  <a:schemeClr val="bg1"/>
                </a:solidFill>
              </a:rPr>
              <a:t>. </a:t>
            </a:r>
            <a:r>
              <a:rPr lang="uk-UA" dirty="0">
                <a:solidFill>
                  <a:schemeClr val="bg1"/>
                </a:solidFill>
              </a:rPr>
              <a:t>Деякі притоки Сіверського </a:t>
            </a:r>
            <a:r>
              <a:rPr lang="uk-UA" dirty="0" smtClean="0">
                <a:solidFill>
                  <a:schemeClr val="bg1"/>
                </a:solidFill>
              </a:rPr>
              <a:t>Дінця настільки </a:t>
            </a:r>
            <a:r>
              <a:rPr lang="uk-UA" dirty="0">
                <a:solidFill>
                  <a:schemeClr val="bg1"/>
                </a:solidFill>
              </a:rPr>
              <a:t>забруднені, що в них небезпечна навіть рибна ловля[25]. Найчистіші ділянки Дінця — від витоку до Бєлгорода і від Печеніг до Чугуєва. Мінералізація води в Сіверському Дінці становить 650–750 мг/л, а в зимовий час досягає 1000 мг/л, що, головним чином, викликане скидами відпрацьованих вод промислових підприємств</a:t>
            </a:r>
          </a:p>
        </p:txBody>
      </p:sp>
      <p:sp>
        <p:nvSpPr>
          <p:cNvPr id="7" name="TextBox 6"/>
          <p:cNvSpPr txBox="1"/>
          <p:nvPr/>
        </p:nvSpPr>
        <p:spPr>
          <a:xfrm>
            <a:off x="2843808" y="-13066"/>
            <a:ext cx="3168352" cy="461665"/>
          </a:xfrm>
          <a:prstGeom prst="rect">
            <a:avLst/>
          </a:prstGeom>
          <a:noFill/>
        </p:spPr>
        <p:txBody>
          <a:bodyPr wrap="square" rtlCol="0">
            <a:spAutoFit/>
          </a:bodyPr>
          <a:lstStyle/>
          <a:p>
            <a:pPr algn="ctr"/>
            <a:r>
              <a:rPr lang="uk-UA" sz="2400" dirty="0" smtClean="0">
                <a:solidFill>
                  <a:schemeClr val="bg1"/>
                </a:solidFill>
              </a:rPr>
              <a:t>Сіверський Донець</a:t>
            </a:r>
            <a:endParaRPr lang="uk-UA" sz="2400" dirty="0">
              <a:solidFill>
                <a:schemeClr val="bg1"/>
              </a:solidFill>
            </a:endParaRPr>
          </a:p>
        </p:txBody>
      </p:sp>
    </p:spTree>
    <p:extLst>
      <p:ext uri="{BB962C8B-B14F-4D97-AF65-F5344CB8AC3E}">
        <p14:creationId xmlns:p14="http://schemas.microsoft.com/office/powerpoint/2010/main" val="26831454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27" y="1124744"/>
            <a:ext cx="2633354" cy="1985144"/>
          </a:xfrm>
          <a:prstGeom prst="rect">
            <a:avLst/>
          </a:prstGeom>
        </p:spPr>
      </p:pic>
      <p:sp>
        <p:nvSpPr>
          <p:cNvPr id="3" name="TextBox 2"/>
          <p:cNvSpPr txBox="1"/>
          <p:nvPr/>
        </p:nvSpPr>
        <p:spPr>
          <a:xfrm>
            <a:off x="2195736" y="0"/>
            <a:ext cx="4392488" cy="954107"/>
          </a:xfrm>
          <a:prstGeom prst="rect">
            <a:avLst/>
          </a:prstGeom>
          <a:noFill/>
        </p:spPr>
        <p:txBody>
          <a:bodyPr wrap="square" rtlCol="0">
            <a:spAutoFit/>
          </a:bodyPr>
          <a:lstStyle/>
          <a:p>
            <a:pPr algn="ctr"/>
            <a:r>
              <a:rPr lang="uk-UA" sz="3200" dirty="0" smtClean="0"/>
              <a:t>Тваринний світ:</a:t>
            </a:r>
          </a:p>
          <a:p>
            <a:pPr algn="ctr"/>
            <a:r>
              <a:rPr lang="uk-UA" sz="2400" dirty="0" smtClean="0"/>
              <a:t> - птахи;</a:t>
            </a:r>
            <a:endParaRPr lang="uk-UA" sz="2400" dirty="0"/>
          </a:p>
        </p:txBody>
      </p:sp>
      <p:sp>
        <p:nvSpPr>
          <p:cNvPr id="4" name="TextBox 3"/>
          <p:cNvSpPr txBox="1"/>
          <p:nvPr/>
        </p:nvSpPr>
        <p:spPr>
          <a:xfrm>
            <a:off x="1223628" y="2981276"/>
            <a:ext cx="1944216" cy="369332"/>
          </a:xfrm>
          <a:prstGeom prst="rect">
            <a:avLst/>
          </a:prstGeom>
          <a:noFill/>
        </p:spPr>
        <p:txBody>
          <a:bodyPr wrap="square" rtlCol="0">
            <a:spAutoFit/>
          </a:bodyPr>
          <a:lstStyle/>
          <a:p>
            <a:pPr algn="ctr"/>
            <a:r>
              <a:rPr lang="uk-UA" dirty="0"/>
              <a:t>Ж</a:t>
            </a:r>
            <a:r>
              <a:rPr lang="uk-UA" dirty="0" smtClean="0"/>
              <a:t>айворонок;</a:t>
            </a:r>
            <a:endParaRPr lang="uk-UA"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332" y="1124744"/>
            <a:ext cx="2627784" cy="1985144"/>
          </a:xfrm>
          <a:prstGeom prst="rect">
            <a:avLst/>
          </a:prstGeom>
        </p:spPr>
      </p:pic>
      <p:sp>
        <p:nvSpPr>
          <p:cNvPr id="6" name="TextBox 5"/>
          <p:cNvSpPr txBox="1"/>
          <p:nvPr/>
        </p:nvSpPr>
        <p:spPr>
          <a:xfrm>
            <a:off x="5760132" y="3109888"/>
            <a:ext cx="1656184" cy="369332"/>
          </a:xfrm>
          <a:prstGeom prst="rect">
            <a:avLst/>
          </a:prstGeom>
          <a:noFill/>
        </p:spPr>
        <p:txBody>
          <a:bodyPr wrap="square" rtlCol="0">
            <a:spAutoFit/>
          </a:bodyPr>
          <a:lstStyle/>
          <a:p>
            <a:pPr algn="ctr"/>
            <a:r>
              <a:rPr lang="uk-UA" dirty="0" smtClean="0"/>
              <a:t>Ворона;</a:t>
            </a:r>
            <a:endParaRPr lang="uk-UA"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328" y="3933056"/>
            <a:ext cx="2633354" cy="1922160"/>
          </a:xfrm>
          <a:prstGeom prst="rect">
            <a:avLst/>
          </a:prstGeom>
        </p:spPr>
      </p:pic>
      <p:sp>
        <p:nvSpPr>
          <p:cNvPr id="8" name="TextBox 7"/>
          <p:cNvSpPr txBox="1"/>
          <p:nvPr/>
        </p:nvSpPr>
        <p:spPr>
          <a:xfrm>
            <a:off x="1223628" y="5806668"/>
            <a:ext cx="2520280" cy="369332"/>
          </a:xfrm>
          <a:prstGeom prst="rect">
            <a:avLst/>
          </a:prstGeom>
          <a:noFill/>
        </p:spPr>
        <p:txBody>
          <a:bodyPr wrap="square" rtlCol="0">
            <a:spAutoFit/>
          </a:bodyPr>
          <a:lstStyle/>
          <a:p>
            <a:pPr algn="ctr"/>
            <a:r>
              <a:rPr lang="uk-UA" dirty="0"/>
              <a:t>г</a:t>
            </a:r>
            <a:r>
              <a:rPr lang="uk-UA" dirty="0" smtClean="0"/>
              <a:t>орлиця;</a:t>
            </a:r>
            <a:endParaRPr lang="uk-UA" dirty="0"/>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601" y="3692825"/>
            <a:ext cx="2595042" cy="2498740"/>
          </a:xfrm>
          <a:prstGeom prst="rect">
            <a:avLst/>
          </a:prstGeom>
        </p:spPr>
      </p:pic>
      <p:sp>
        <p:nvSpPr>
          <p:cNvPr id="10" name="TextBox 9"/>
          <p:cNvSpPr txBox="1"/>
          <p:nvPr/>
        </p:nvSpPr>
        <p:spPr>
          <a:xfrm>
            <a:off x="5940152" y="6191565"/>
            <a:ext cx="1745940" cy="369332"/>
          </a:xfrm>
          <a:prstGeom prst="rect">
            <a:avLst/>
          </a:prstGeom>
          <a:noFill/>
        </p:spPr>
        <p:txBody>
          <a:bodyPr wrap="square" rtlCol="0">
            <a:spAutoFit/>
          </a:bodyPr>
          <a:lstStyle/>
          <a:p>
            <a:pPr algn="ctr"/>
            <a:r>
              <a:rPr lang="uk-UA" dirty="0" smtClean="0"/>
              <a:t>Орел;</a:t>
            </a:r>
            <a:endParaRPr lang="uk-UA" dirty="0"/>
          </a:p>
        </p:txBody>
      </p:sp>
    </p:spTree>
    <p:extLst>
      <p:ext uri="{BB962C8B-B14F-4D97-AF65-F5344CB8AC3E}">
        <p14:creationId xmlns:p14="http://schemas.microsoft.com/office/powerpoint/2010/main" val="15173936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38000">
              <a:srgbClr val="FF6633"/>
            </a:gs>
            <a:gs pos="100000">
              <a:srgbClr val="FFFF00"/>
            </a:gs>
            <a:gs pos="68000">
              <a:srgbClr val="01A78F"/>
            </a:gs>
            <a:gs pos="100000">
              <a:schemeClr val="accent2">
                <a:lumMod val="75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11560" y="1556792"/>
            <a:ext cx="7560840" cy="4124206"/>
          </a:xfrm>
          <a:prstGeom prst="rect">
            <a:avLst/>
          </a:prstGeom>
          <a:noFill/>
        </p:spPr>
        <p:txBody>
          <a:bodyPr wrap="square" rtlCol="0">
            <a:spAutoFit/>
          </a:bodyPr>
          <a:lstStyle/>
          <a:p>
            <a:endParaRPr lang="uk-UA" dirty="0" smtClean="0"/>
          </a:p>
          <a:p>
            <a:endParaRPr lang="uk-UA" sz="2400" i="1" dirty="0" smtClean="0">
              <a:solidFill>
                <a:schemeClr val="bg2">
                  <a:lumMod val="75000"/>
                </a:schemeClr>
              </a:solidFill>
              <a:latin typeface="Consolas" pitchFamily="49" charset="0"/>
              <a:cs typeface="Consolas" pitchFamily="49" charset="0"/>
            </a:endParaRPr>
          </a:p>
          <a:p>
            <a:pPr marL="457200" indent="-457200">
              <a:buAutoNum type="arabicPeriod"/>
            </a:pPr>
            <a:r>
              <a:rPr lang="uk-UA" sz="2800" i="1" dirty="0" smtClean="0">
                <a:solidFill>
                  <a:srgbClr val="0070C0"/>
                </a:solidFill>
                <a:latin typeface="Consolas" pitchFamily="49" charset="0"/>
                <a:cs typeface="Consolas" pitchFamily="49" charset="0"/>
              </a:rPr>
              <a:t>Дунай</a:t>
            </a:r>
          </a:p>
          <a:p>
            <a:pPr marL="457200" indent="-457200">
              <a:buAutoNum type="arabicPeriod"/>
            </a:pPr>
            <a:r>
              <a:rPr lang="uk-UA" sz="2800" i="1" dirty="0" smtClean="0">
                <a:solidFill>
                  <a:srgbClr val="0070C0"/>
                </a:solidFill>
                <a:latin typeface="Consolas" pitchFamily="49" charset="0"/>
                <a:cs typeface="Consolas" pitchFamily="49" charset="0"/>
              </a:rPr>
              <a:t>Амазонка</a:t>
            </a:r>
            <a:endParaRPr lang="uk-UA" sz="2800" i="1" dirty="0">
              <a:solidFill>
                <a:srgbClr val="0070C0"/>
              </a:solidFill>
              <a:latin typeface="Consolas" pitchFamily="49" charset="0"/>
              <a:cs typeface="Consolas" pitchFamily="49" charset="0"/>
            </a:endParaRPr>
          </a:p>
          <a:p>
            <a:pPr marL="457200" indent="-457200">
              <a:buAutoNum type="arabicPeriod"/>
            </a:pPr>
            <a:r>
              <a:rPr lang="uk-UA" sz="2800" i="1" dirty="0" smtClean="0">
                <a:solidFill>
                  <a:srgbClr val="0070C0"/>
                </a:solidFill>
                <a:latin typeface="Consolas" pitchFamily="49" charset="0"/>
                <a:cs typeface="Consolas" pitchFamily="49" charset="0"/>
              </a:rPr>
              <a:t>Ніл</a:t>
            </a:r>
          </a:p>
          <a:p>
            <a:pPr marL="457200" indent="-457200">
              <a:buAutoNum type="arabicPeriod"/>
            </a:pPr>
            <a:r>
              <a:rPr lang="uk-UA" sz="2800" i="1" dirty="0" smtClean="0">
                <a:solidFill>
                  <a:srgbClr val="0070C0"/>
                </a:solidFill>
                <a:latin typeface="Consolas" pitchFamily="49" charset="0"/>
                <a:cs typeface="Consolas" pitchFamily="49" charset="0"/>
              </a:rPr>
              <a:t>Міссісіпі</a:t>
            </a:r>
          </a:p>
          <a:p>
            <a:pPr marL="457200" indent="-457200">
              <a:buAutoNum type="arabicPeriod"/>
            </a:pPr>
            <a:r>
              <a:rPr lang="uk-UA" sz="2800" i="1" dirty="0" smtClean="0">
                <a:solidFill>
                  <a:srgbClr val="0070C0"/>
                </a:solidFill>
                <a:latin typeface="Consolas" pitchFamily="49" charset="0"/>
                <a:cs typeface="Consolas" pitchFamily="49" charset="0"/>
              </a:rPr>
              <a:t>Дніпро</a:t>
            </a:r>
          </a:p>
          <a:p>
            <a:pPr marL="457200" indent="-457200">
              <a:buAutoNum type="arabicPeriod"/>
            </a:pPr>
            <a:r>
              <a:rPr lang="uk-UA" sz="2800" i="1" dirty="0" smtClean="0">
                <a:solidFill>
                  <a:srgbClr val="0070C0"/>
                </a:solidFill>
                <a:latin typeface="Consolas" pitchFamily="49" charset="0"/>
                <a:cs typeface="Consolas" pitchFamily="49" charset="0"/>
              </a:rPr>
              <a:t>Десна</a:t>
            </a:r>
          </a:p>
          <a:p>
            <a:pPr marL="457200" indent="-457200">
              <a:buAutoNum type="arabicPeriod"/>
            </a:pPr>
            <a:r>
              <a:rPr lang="uk-UA" sz="2800" i="1" dirty="0" smtClean="0">
                <a:solidFill>
                  <a:srgbClr val="0070C0"/>
                </a:solidFill>
                <a:latin typeface="Consolas" pitchFamily="49" charset="0"/>
                <a:cs typeface="Consolas" pitchFamily="49" charset="0"/>
              </a:rPr>
              <a:t>Сіверський Донецьк</a:t>
            </a:r>
            <a:endParaRPr lang="uk-UA" sz="2800" i="1" dirty="0" smtClean="0">
              <a:solidFill>
                <a:srgbClr val="0070C0"/>
              </a:solidFill>
              <a:latin typeface="Consolas" pitchFamily="49" charset="0"/>
              <a:cs typeface="Consolas" pitchFamily="49" charset="0"/>
            </a:endParaRPr>
          </a:p>
          <a:p>
            <a:pPr marL="457200" indent="-457200">
              <a:buAutoNum type="arabicPeriod"/>
            </a:pPr>
            <a:endParaRPr lang="uk-UA" sz="2400" i="1" dirty="0" smtClean="0">
              <a:solidFill>
                <a:schemeClr val="bg2">
                  <a:lumMod val="60000"/>
                  <a:lumOff val="40000"/>
                </a:schemeClr>
              </a:solidFill>
              <a:latin typeface="Consolas" pitchFamily="49" charset="0"/>
              <a:cs typeface="Consolas" pitchFamily="49" charset="0"/>
            </a:endParaRPr>
          </a:p>
        </p:txBody>
      </p:sp>
      <p:sp>
        <p:nvSpPr>
          <p:cNvPr id="3" name="TextBox 2"/>
          <p:cNvSpPr txBox="1"/>
          <p:nvPr/>
        </p:nvSpPr>
        <p:spPr>
          <a:xfrm>
            <a:off x="2015716" y="636333"/>
            <a:ext cx="5184576" cy="1200329"/>
          </a:xfrm>
          <a:prstGeom prst="rect">
            <a:avLst/>
          </a:prstGeom>
          <a:noFill/>
        </p:spPr>
        <p:txBody>
          <a:bodyPr wrap="square" rtlCol="0">
            <a:spAutoFit/>
          </a:bodyPr>
          <a:lstStyle/>
          <a:p>
            <a:pPr algn="ctr"/>
            <a:r>
              <a:rPr lang="uk-UA" sz="3600" b="1" i="1" dirty="0" smtClean="0">
                <a:solidFill>
                  <a:srgbClr val="0070C0"/>
                </a:solidFill>
              </a:rPr>
              <a:t>Річки, які розглядатимуться:</a:t>
            </a:r>
            <a:endParaRPr lang="uk-UA" sz="3600" b="1" i="1" dirty="0">
              <a:solidFill>
                <a:srgbClr val="0070C0"/>
              </a:solidFill>
            </a:endParaRPr>
          </a:p>
        </p:txBody>
      </p:sp>
      <p:sp>
        <p:nvSpPr>
          <p:cNvPr id="5" name="4-конечная звезда 4"/>
          <p:cNvSpPr/>
          <p:nvPr/>
        </p:nvSpPr>
        <p:spPr>
          <a:xfrm>
            <a:off x="5904148" y="2178735"/>
            <a:ext cx="2592288" cy="28803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531331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123728" y="208111"/>
            <a:ext cx="4536504" cy="461665"/>
          </a:xfrm>
          <a:prstGeom prst="rect">
            <a:avLst/>
          </a:prstGeom>
          <a:noFill/>
        </p:spPr>
        <p:txBody>
          <a:bodyPr wrap="square" rtlCol="0">
            <a:spAutoFit/>
          </a:bodyPr>
          <a:lstStyle/>
          <a:p>
            <a:pPr algn="ctr"/>
            <a:r>
              <a:rPr lang="uk-UA" dirty="0" smtClean="0"/>
              <a:t>  - </a:t>
            </a:r>
            <a:r>
              <a:rPr lang="uk-UA" sz="2400" dirty="0" smtClean="0"/>
              <a:t>ссавці;</a:t>
            </a:r>
            <a:endParaRPr lang="uk-UA"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 y="976488"/>
            <a:ext cx="3175000" cy="1943100"/>
          </a:xfrm>
          <a:prstGeom prst="rect">
            <a:avLst/>
          </a:prstGeom>
        </p:spPr>
      </p:pic>
      <p:sp>
        <p:nvSpPr>
          <p:cNvPr id="4" name="TextBox 3"/>
          <p:cNvSpPr txBox="1"/>
          <p:nvPr/>
        </p:nvSpPr>
        <p:spPr>
          <a:xfrm>
            <a:off x="527522" y="2919588"/>
            <a:ext cx="1656184" cy="369332"/>
          </a:xfrm>
          <a:prstGeom prst="rect">
            <a:avLst/>
          </a:prstGeom>
          <a:noFill/>
        </p:spPr>
        <p:txBody>
          <a:bodyPr wrap="square" rtlCol="0">
            <a:spAutoFit/>
          </a:bodyPr>
          <a:lstStyle/>
          <a:p>
            <a:pPr algn="ctr"/>
            <a:r>
              <a:rPr lang="uk-UA" dirty="0" err="1" smtClean="0"/>
              <a:t>Тушкан</a:t>
            </a:r>
            <a:r>
              <a:rPr lang="uk-UA" dirty="0" smtClean="0"/>
              <a:t>;</a:t>
            </a:r>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820" y="1004520"/>
            <a:ext cx="2739628" cy="1915068"/>
          </a:xfrm>
          <a:prstGeom prst="rect">
            <a:avLst/>
          </a:prstGeom>
        </p:spPr>
      </p:pic>
      <p:sp>
        <p:nvSpPr>
          <p:cNvPr id="6" name="TextBox 5"/>
          <p:cNvSpPr txBox="1"/>
          <p:nvPr/>
        </p:nvSpPr>
        <p:spPr>
          <a:xfrm>
            <a:off x="3648534" y="2918692"/>
            <a:ext cx="1800200" cy="369332"/>
          </a:xfrm>
          <a:prstGeom prst="rect">
            <a:avLst/>
          </a:prstGeom>
          <a:noFill/>
        </p:spPr>
        <p:txBody>
          <a:bodyPr wrap="square" rtlCol="0">
            <a:spAutoFit/>
          </a:bodyPr>
          <a:lstStyle/>
          <a:p>
            <a:pPr algn="ctr"/>
            <a:r>
              <a:rPr lang="uk-UA" dirty="0"/>
              <a:t>Х</a:t>
            </a:r>
            <a:r>
              <a:rPr lang="uk-UA" dirty="0" smtClean="0"/>
              <a:t>оврах;</a:t>
            </a:r>
            <a:endParaRPr lang="uk-UA"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448" y="1004520"/>
            <a:ext cx="3276600" cy="1914172"/>
          </a:xfrm>
          <a:prstGeom prst="rect">
            <a:avLst/>
          </a:prstGeom>
        </p:spPr>
      </p:pic>
      <p:sp>
        <p:nvSpPr>
          <p:cNvPr id="8" name="TextBox 7"/>
          <p:cNvSpPr txBox="1"/>
          <p:nvPr/>
        </p:nvSpPr>
        <p:spPr>
          <a:xfrm>
            <a:off x="6804248" y="2919588"/>
            <a:ext cx="1512168" cy="369332"/>
          </a:xfrm>
          <a:prstGeom prst="rect">
            <a:avLst/>
          </a:prstGeom>
          <a:noFill/>
        </p:spPr>
        <p:txBody>
          <a:bodyPr wrap="square" rtlCol="0">
            <a:spAutoFit/>
          </a:bodyPr>
          <a:lstStyle/>
          <a:p>
            <a:pPr algn="ctr"/>
            <a:r>
              <a:rPr lang="uk-UA" dirty="0" smtClean="0"/>
              <a:t>Видра;</a:t>
            </a:r>
            <a:endParaRPr lang="uk-UA" dirty="0"/>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3473" y="4045818"/>
            <a:ext cx="3101655" cy="2016224"/>
          </a:xfrm>
          <a:prstGeom prst="rect">
            <a:avLst/>
          </a:prstGeom>
        </p:spPr>
      </p:pic>
      <p:sp>
        <p:nvSpPr>
          <p:cNvPr id="10" name="TextBox 9"/>
          <p:cNvSpPr txBox="1"/>
          <p:nvPr/>
        </p:nvSpPr>
        <p:spPr>
          <a:xfrm>
            <a:off x="527522" y="6093296"/>
            <a:ext cx="1800200" cy="369332"/>
          </a:xfrm>
          <a:prstGeom prst="rect">
            <a:avLst/>
          </a:prstGeom>
          <a:noFill/>
        </p:spPr>
        <p:txBody>
          <a:bodyPr wrap="square" rtlCol="0">
            <a:spAutoFit/>
          </a:bodyPr>
          <a:lstStyle/>
          <a:p>
            <a:pPr algn="ctr"/>
            <a:r>
              <a:rPr lang="uk-UA" dirty="0" smtClean="0"/>
              <a:t>Норка;</a:t>
            </a:r>
            <a:endParaRPr lang="uk-UA" dirty="0"/>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2774" y="4029075"/>
            <a:ext cx="2765673" cy="2038350"/>
          </a:xfrm>
          <a:prstGeom prst="rect">
            <a:avLst/>
          </a:prstGeom>
        </p:spPr>
      </p:pic>
      <p:sp>
        <p:nvSpPr>
          <p:cNvPr id="12" name="TextBox 11"/>
          <p:cNvSpPr txBox="1"/>
          <p:nvPr/>
        </p:nvSpPr>
        <p:spPr>
          <a:xfrm>
            <a:off x="3851920" y="6067425"/>
            <a:ext cx="1596814" cy="369332"/>
          </a:xfrm>
          <a:prstGeom prst="rect">
            <a:avLst/>
          </a:prstGeom>
          <a:noFill/>
        </p:spPr>
        <p:txBody>
          <a:bodyPr wrap="square" rtlCol="0">
            <a:spAutoFit/>
          </a:bodyPr>
          <a:lstStyle/>
          <a:p>
            <a:pPr algn="ctr"/>
            <a:r>
              <a:rPr lang="uk-UA" dirty="0" smtClean="0"/>
              <a:t>Ласка;</a:t>
            </a:r>
            <a:endParaRPr lang="uk-UA" dirty="0"/>
          </a:p>
        </p:txBody>
      </p:sp>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8448" y="4029074"/>
            <a:ext cx="3086100" cy="2032967"/>
          </a:xfrm>
          <a:prstGeom prst="rect">
            <a:avLst/>
          </a:prstGeom>
        </p:spPr>
      </p:pic>
      <p:sp>
        <p:nvSpPr>
          <p:cNvPr id="14" name="TextBox 13"/>
          <p:cNvSpPr txBox="1"/>
          <p:nvPr/>
        </p:nvSpPr>
        <p:spPr>
          <a:xfrm>
            <a:off x="6829350" y="6028058"/>
            <a:ext cx="1080120" cy="374716"/>
          </a:xfrm>
          <a:prstGeom prst="rect">
            <a:avLst/>
          </a:prstGeom>
          <a:noFill/>
        </p:spPr>
        <p:txBody>
          <a:bodyPr wrap="square" rtlCol="0">
            <a:spAutoFit/>
          </a:bodyPr>
          <a:lstStyle/>
          <a:p>
            <a:pPr algn="ctr"/>
            <a:r>
              <a:rPr lang="uk-UA" dirty="0" smtClean="0"/>
              <a:t>Тхір;</a:t>
            </a:r>
            <a:endParaRPr lang="uk-UA" dirty="0"/>
          </a:p>
        </p:txBody>
      </p:sp>
    </p:spTree>
    <p:extLst>
      <p:ext uri="{BB962C8B-B14F-4D97-AF65-F5344CB8AC3E}">
        <p14:creationId xmlns:p14="http://schemas.microsoft.com/office/powerpoint/2010/main" val="39291093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051720" y="143054"/>
            <a:ext cx="3960440" cy="523220"/>
          </a:xfrm>
          <a:prstGeom prst="rect">
            <a:avLst/>
          </a:prstGeom>
          <a:noFill/>
        </p:spPr>
        <p:txBody>
          <a:bodyPr wrap="square" rtlCol="0">
            <a:spAutoFit/>
          </a:bodyPr>
          <a:lstStyle/>
          <a:p>
            <a:pPr algn="ctr"/>
            <a:r>
              <a:rPr lang="uk-UA" sz="2800" dirty="0" smtClean="0"/>
              <a:t>Рослинний світ:</a:t>
            </a:r>
            <a:endParaRPr lang="uk-UA"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8" y="1227832"/>
            <a:ext cx="2622174" cy="3499594"/>
          </a:xfrm>
          <a:prstGeom prst="rect">
            <a:avLst/>
          </a:prstGeom>
        </p:spPr>
      </p:pic>
      <p:sp>
        <p:nvSpPr>
          <p:cNvPr id="4" name="TextBox 3"/>
          <p:cNvSpPr txBox="1"/>
          <p:nvPr/>
        </p:nvSpPr>
        <p:spPr>
          <a:xfrm>
            <a:off x="444895" y="4727426"/>
            <a:ext cx="1800200" cy="369332"/>
          </a:xfrm>
          <a:prstGeom prst="rect">
            <a:avLst/>
          </a:prstGeom>
          <a:noFill/>
        </p:spPr>
        <p:txBody>
          <a:bodyPr wrap="square" rtlCol="0">
            <a:spAutoFit/>
          </a:bodyPr>
          <a:lstStyle/>
          <a:p>
            <a:pPr algn="ctr"/>
            <a:r>
              <a:rPr lang="uk-UA" dirty="0" smtClean="0"/>
              <a:t>Верба;</a:t>
            </a:r>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24" y="4221088"/>
            <a:ext cx="2612120" cy="2688980"/>
          </a:xfrm>
          <a:prstGeom prst="rect">
            <a:avLst/>
          </a:prstGeom>
        </p:spPr>
      </p:pic>
      <p:sp>
        <p:nvSpPr>
          <p:cNvPr id="6" name="TextBox 5"/>
          <p:cNvSpPr txBox="1"/>
          <p:nvPr/>
        </p:nvSpPr>
        <p:spPr>
          <a:xfrm>
            <a:off x="3635896" y="3836118"/>
            <a:ext cx="1584176" cy="369332"/>
          </a:xfrm>
          <a:prstGeom prst="rect">
            <a:avLst/>
          </a:prstGeom>
          <a:noFill/>
        </p:spPr>
        <p:txBody>
          <a:bodyPr wrap="square" rtlCol="0">
            <a:spAutoFit/>
          </a:bodyPr>
          <a:lstStyle/>
          <a:p>
            <a:pPr algn="ctr"/>
            <a:r>
              <a:rPr lang="uk-UA" dirty="0" smtClean="0"/>
              <a:t>Береза;</a:t>
            </a:r>
            <a:endParaRPr lang="uk-UA"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332" y="1163069"/>
            <a:ext cx="2862436" cy="3564357"/>
          </a:xfrm>
          <a:prstGeom prst="rect">
            <a:avLst/>
          </a:prstGeom>
        </p:spPr>
      </p:pic>
      <p:sp>
        <p:nvSpPr>
          <p:cNvPr id="9" name="TextBox 8"/>
          <p:cNvSpPr txBox="1"/>
          <p:nvPr/>
        </p:nvSpPr>
        <p:spPr>
          <a:xfrm>
            <a:off x="6740438" y="4727426"/>
            <a:ext cx="2016224" cy="369332"/>
          </a:xfrm>
          <a:prstGeom prst="rect">
            <a:avLst/>
          </a:prstGeom>
          <a:noFill/>
        </p:spPr>
        <p:txBody>
          <a:bodyPr wrap="square" rtlCol="0">
            <a:spAutoFit/>
          </a:bodyPr>
          <a:lstStyle/>
          <a:p>
            <a:pPr algn="ctr"/>
            <a:r>
              <a:rPr lang="uk-UA" dirty="0" smtClean="0"/>
              <a:t>Осока;</a:t>
            </a:r>
            <a:endParaRPr lang="uk-UA"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554" y="1799978"/>
            <a:ext cx="2651224" cy="2036140"/>
          </a:xfrm>
          <a:prstGeom prst="rect">
            <a:avLst/>
          </a:prstGeom>
        </p:spPr>
      </p:pic>
      <p:sp>
        <p:nvSpPr>
          <p:cNvPr id="11" name="TextBox 10"/>
          <p:cNvSpPr txBox="1"/>
          <p:nvPr/>
        </p:nvSpPr>
        <p:spPr>
          <a:xfrm>
            <a:off x="3247554" y="1412776"/>
            <a:ext cx="2486490" cy="369332"/>
          </a:xfrm>
          <a:prstGeom prst="rect">
            <a:avLst/>
          </a:prstGeom>
          <a:noFill/>
        </p:spPr>
        <p:txBody>
          <a:bodyPr wrap="square" rtlCol="0">
            <a:spAutoFit/>
          </a:bodyPr>
          <a:lstStyle/>
          <a:p>
            <a:pPr algn="ctr"/>
            <a:r>
              <a:rPr lang="uk-UA" dirty="0" smtClean="0"/>
              <a:t>Хвоя;</a:t>
            </a:r>
            <a:endParaRPr lang="uk-UA" dirty="0"/>
          </a:p>
        </p:txBody>
      </p:sp>
    </p:spTree>
    <p:extLst>
      <p:ext uri="{BB962C8B-B14F-4D97-AF65-F5344CB8AC3E}">
        <p14:creationId xmlns:p14="http://schemas.microsoft.com/office/powerpoint/2010/main" val="483083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27584" y="620688"/>
            <a:ext cx="7344816" cy="5632311"/>
          </a:xfrm>
          <a:prstGeom prst="rect">
            <a:avLst/>
          </a:prstGeom>
          <a:noFill/>
        </p:spPr>
        <p:txBody>
          <a:bodyPr wrap="square" rtlCol="0">
            <a:spAutoFit/>
          </a:bodyPr>
          <a:lstStyle/>
          <a:p>
            <a:r>
              <a:rPr lang="uk-UA" sz="2000" dirty="0">
                <a:solidFill>
                  <a:schemeClr val="bg1"/>
                </a:solidFill>
              </a:rPr>
              <a:t>Проблема виснаження водних ресурсів викликана зростанням споживання води промисловістю, сільським і комунальним господарствам, з одного боку, і забрудненням водних джерел — з іншого. Щорічно людством використовується в середньому до 6000 км3 води, з них у сільському господарстві близько 3400, промисловості 2200, на комунально-побутові потреби 400 км3. Забруднення багатьох водних об'єктів суші (особливо в країнах Західної Європи і Північної Америки) і вод Світового океану досягло небезпечного рівня. Щорічно в океан потрапляє (</a:t>
            </a:r>
            <a:r>
              <a:rPr lang="uk-UA" sz="2000" dirty="0" err="1">
                <a:solidFill>
                  <a:schemeClr val="bg1"/>
                </a:solidFill>
              </a:rPr>
              <a:t>млн</a:t>
            </a:r>
            <a:r>
              <a:rPr lang="uk-UA" sz="2000" dirty="0">
                <a:solidFill>
                  <a:schemeClr val="bg1"/>
                </a:solidFill>
              </a:rPr>
              <a:t> т): 0,2 — 0,5 отрутохімікатів; 0,1 — хлорорганічних пестицидів; 5 — 11 — нафти і інших вуглеводнів; 10 — хімічних добрив; 6 — фосфорних сполук; 0,004 — ртуті; 0,2 — свинцю; 0,0005 — кадмію; 0,38 — міді; 0,44 — марганцю; 0,37 — цинку; 1000 — твердих відходів; 6,5 — 50 — твердого сміття; 6,4 — пластмас. У Північній Атлантиці нафтова плівка займає 2 — 3% площі. Найбільш забруднені нафтою Північне і Карибське моря, Персидська затока, а також прилеглі до Африки і Америки ділянки, де здійснюється її перевезення танкерним флотом.</a:t>
            </a:r>
          </a:p>
        </p:txBody>
      </p:sp>
    </p:spTree>
    <p:extLst>
      <p:ext uri="{BB962C8B-B14F-4D97-AF65-F5344CB8AC3E}">
        <p14:creationId xmlns:p14="http://schemas.microsoft.com/office/powerpoint/2010/main" val="28367789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2411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42720"/>
          </a:xfrm>
          <a:prstGeom prst="rect">
            <a:avLst/>
          </a:prstGeom>
        </p:spPr>
      </p:pic>
      <p:sp>
        <p:nvSpPr>
          <p:cNvPr id="4" name="TextBox 3"/>
          <p:cNvSpPr txBox="1"/>
          <p:nvPr/>
        </p:nvSpPr>
        <p:spPr>
          <a:xfrm>
            <a:off x="0" y="764704"/>
            <a:ext cx="9144000" cy="1261884"/>
          </a:xfrm>
          <a:prstGeom prst="rect">
            <a:avLst/>
          </a:prstGeom>
          <a:noFill/>
        </p:spPr>
        <p:txBody>
          <a:bodyPr wrap="square" rtlCol="0">
            <a:spAutoFit/>
          </a:bodyPr>
          <a:lstStyle/>
          <a:p>
            <a:pPr algn="ctr"/>
            <a:r>
              <a:rPr lang="uk-UA" sz="2400" dirty="0" smtClean="0"/>
              <a:t>Виконала студентка групи  ТО – </a:t>
            </a:r>
            <a:r>
              <a:rPr lang="uk-UA" sz="2800" dirty="0" smtClean="0"/>
              <a:t>11</a:t>
            </a:r>
            <a:endParaRPr lang="uk-UA" sz="2400" dirty="0" smtClean="0"/>
          </a:p>
          <a:p>
            <a:pPr algn="ctr"/>
            <a:r>
              <a:rPr lang="uk-UA" sz="2400" dirty="0" smtClean="0"/>
              <a:t>Прикарпатського л</a:t>
            </a:r>
            <a:r>
              <a:rPr lang="en-US" sz="2400" dirty="0" smtClean="0"/>
              <a:t>/</a:t>
            </a:r>
            <a:r>
              <a:rPr lang="uk-UA" sz="2400" dirty="0" smtClean="0"/>
              <a:t>г коледжу</a:t>
            </a:r>
          </a:p>
          <a:p>
            <a:pPr algn="ctr"/>
            <a:r>
              <a:rPr lang="uk-UA" sz="2400" dirty="0" err="1" smtClean="0"/>
              <a:t>Савчин</a:t>
            </a:r>
            <a:r>
              <a:rPr lang="uk-UA" sz="2400" dirty="0" smtClean="0"/>
              <a:t> Марія</a:t>
            </a:r>
            <a:endParaRPr lang="uk-UA" sz="2400" dirty="0"/>
          </a:p>
        </p:txBody>
      </p:sp>
    </p:spTree>
    <p:extLst>
      <p:ext uri="{BB962C8B-B14F-4D97-AF65-F5344CB8AC3E}">
        <p14:creationId xmlns:p14="http://schemas.microsoft.com/office/powerpoint/2010/main" val="223904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96" y="332656"/>
            <a:ext cx="8316415" cy="60486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3347864" y="764704"/>
            <a:ext cx="2520280" cy="57606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Дунай</a:t>
            </a:r>
            <a:endParaRPr lang="uk-UA" sz="2400" dirty="0"/>
          </a:p>
        </p:txBody>
      </p:sp>
      <p:sp>
        <p:nvSpPr>
          <p:cNvPr id="6" name="Прямоугольник 5"/>
          <p:cNvSpPr/>
          <p:nvPr/>
        </p:nvSpPr>
        <p:spPr>
          <a:xfrm>
            <a:off x="1115616" y="1916832"/>
            <a:ext cx="6912768" cy="38884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accent2">
                    <a:lumMod val="75000"/>
                  </a:schemeClr>
                </a:solidFill>
              </a:rPr>
              <a:t>Річка Дунай бере початок на заході Німеччини і через 2800 км впадає в Чорне море. Вона перетинає території таких держав, як Австрія, Угорщина, Хорватія, Сербія, Румунія і Україна. Дунай несе свої води по території 19 країн, що робить його найбільш інтернаціональною річкою в світі. Вона відрізняється різноманітною біологічною та екологічною системою, чим активно зловживає людство протягом останніх 150 років. Через насипи, дамби і поглиблення дна 80% заболочених ділянок річки знищені. Такі організації, як Всесвітня федерація дикої природи, працюють над відновленням і збереженням цих територій.</a:t>
            </a:r>
          </a:p>
        </p:txBody>
      </p:sp>
    </p:spTree>
    <p:extLst>
      <p:ext uri="{BB962C8B-B14F-4D97-AF65-F5344CB8AC3E}">
        <p14:creationId xmlns:p14="http://schemas.microsoft.com/office/powerpoint/2010/main" val="38265175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4572000" cy="2858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28" y="692696"/>
            <a:ext cx="4140968" cy="2858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3579475"/>
            <a:ext cx="4572000" cy="287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130" y="3530406"/>
            <a:ext cx="4185366" cy="287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267744" y="101823"/>
            <a:ext cx="4392488" cy="461665"/>
          </a:xfrm>
          <a:prstGeom prst="rect">
            <a:avLst/>
          </a:prstGeom>
          <a:noFill/>
        </p:spPr>
        <p:txBody>
          <a:bodyPr wrap="square" rtlCol="0">
            <a:spAutoFit/>
          </a:bodyPr>
          <a:lstStyle/>
          <a:p>
            <a:pPr algn="ctr"/>
            <a:r>
              <a:rPr lang="uk-UA" sz="2400" dirty="0" smtClean="0">
                <a:solidFill>
                  <a:schemeClr val="tx1">
                    <a:lumMod val="95000"/>
                    <a:lumOff val="5000"/>
                  </a:schemeClr>
                </a:solidFill>
              </a:rPr>
              <a:t>Тваринний світ</a:t>
            </a:r>
            <a:endParaRPr lang="uk-UA" sz="2400" dirty="0">
              <a:solidFill>
                <a:schemeClr val="tx1">
                  <a:lumMod val="95000"/>
                  <a:lumOff val="5000"/>
                </a:schemeClr>
              </a:solidFill>
            </a:endParaRPr>
          </a:p>
        </p:txBody>
      </p:sp>
    </p:spTree>
    <p:extLst>
      <p:ext uri="{BB962C8B-B14F-4D97-AF65-F5344CB8AC3E}">
        <p14:creationId xmlns:p14="http://schemas.microsoft.com/office/powerpoint/2010/main" val="27273862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96"/>
            <a:ext cx="2736304" cy="2308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070" y="4312429"/>
            <a:ext cx="3442436" cy="2561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506" y="1977972"/>
            <a:ext cx="2884124" cy="231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312429"/>
            <a:ext cx="2785070" cy="2545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884756" y="404664"/>
            <a:ext cx="7243063" cy="1138773"/>
          </a:xfrm>
          <a:prstGeom prst="rect">
            <a:avLst/>
          </a:prstGeom>
          <a:noFill/>
        </p:spPr>
        <p:txBody>
          <a:bodyPr wrap="square" rtlCol="0">
            <a:spAutoFit/>
          </a:bodyPr>
          <a:lstStyle/>
          <a:p>
            <a:pPr algn="ctr"/>
            <a:r>
              <a:rPr lang="uk-UA" sz="2800" dirty="0" smtClean="0">
                <a:solidFill>
                  <a:schemeClr val="tx2">
                    <a:lumMod val="75000"/>
                  </a:schemeClr>
                </a:solidFill>
              </a:rPr>
              <a:t>Рослинний світ</a:t>
            </a:r>
          </a:p>
          <a:p>
            <a:r>
              <a:rPr lang="uk-UA" sz="2000" dirty="0" smtClean="0">
                <a:solidFill>
                  <a:schemeClr val="tx2">
                    <a:lumMod val="75000"/>
                  </a:schemeClr>
                </a:solidFill>
              </a:rPr>
              <a:t>Флора  Дунаю не є багатою, серед рослин, які там ростуть, можна виділити латаття та очерет </a:t>
            </a:r>
            <a:r>
              <a:rPr lang="uk-UA" sz="2000" dirty="0" err="1" smtClean="0">
                <a:solidFill>
                  <a:schemeClr val="tx2">
                    <a:lumMod val="75000"/>
                  </a:schemeClr>
                </a:solidFill>
              </a:rPr>
              <a:t>подейкуди</a:t>
            </a:r>
            <a:r>
              <a:rPr lang="uk-UA" sz="2000" dirty="0" smtClean="0">
                <a:solidFill>
                  <a:schemeClr val="tx2">
                    <a:lumMod val="75000"/>
                  </a:schemeClr>
                </a:solidFill>
              </a:rPr>
              <a:t>.</a:t>
            </a:r>
            <a:endParaRPr lang="uk-UA" sz="2000" dirty="0">
              <a:solidFill>
                <a:schemeClr val="tx2">
                  <a:lumMod val="75000"/>
                </a:schemeClr>
              </a:solidFill>
            </a:endParaRPr>
          </a:p>
        </p:txBody>
      </p:sp>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06" y="4406999"/>
            <a:ext cx="2884124" cy="246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3593" y="2003695"/>
            <a:ext cx="3463913" cy="2308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92763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3" name="Блок-схема: альтернативный процесс 2"/>
          <p:cNvSpPr/>
          <p:nvPr/>
        </p:nvSpPr>
        <p:spPr>
          <a:xfrm>
            <a:off x="1529408" y="1700808"/>
            <a:ext cx="5976664" cy="41044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Річка Амазонка, басейн якої за площею можна порівняти з розміром континентальної частини США – це територія з дивовижним біологічним різноманіттям. Тут розташовано близько 60% тропічних лісів світу, і цей регіон відіграє важливу роль у регулюванні клімату Південної та Північної Америки. Протяжність річки становить більше 6400 км. Розташування в віддаленому куточку світу протягом довгого часу захищало її від впливу людей, але ситуація швидко змінюється. Тільки на бразильській частині Амазонки планується побудувати до 60 дамб. Такі проекти можуть вплинути на тубільне населення і затопити національні парки.</a:t>
            </a:r>
          </a:p>
        </p:txBody>
      </p:sp>
      <p:sp>
        <p:nvSpPr>
          <p:cNvPr id="4" name="TextBox 3"/>
          <p:cNvSpPr txBox="1"/>
          <p:nvPr/>
        </p:nvSpPr>
        <p:spPr>
          <a:xfrm>
            <a:off x="2555776" y="419090"/>
            <a:ext cx="3312368" cy="646331"/>
          </a:xfrm>
          <a:prstGeom prst="rect">
            <a:avLst/>
          </a:prstGeom>
          <a:noFill/>
        </p:spPr>
        <p:txBody>
          <a:bodyPr wrap="square" rtlCol="0">
            <a:spAutoFit/>
          </a:bodyPr>
          <a:lstStyle/>
          <a:p>
            <a:pPr algn="ctr"/>
            <a:r>
              <a:rPr lang="uk-UA" sz="3600" dirty="0" smtClean="0">
                <a:solidFill>
                  <a:schemeClr val="bg1"/>
                </a:solidFill>
              </a:rPr>
              <a:t>Амазонка</a:t>
            </a:r>
            <a:endParaRPr lang="uk-UA" sz="3600" dirty="0">
              <a:solidFill>
                <a:schemeClr val="bg1"/>
              </a:solidFill>
            </a:endParaRPr>
          </a:p>
        </p:txBody>
      </p:sp>
    </p:spTree>
    <p:extLst>
      <p:ext uri="{BB962C8B-B14F-4D97-AF65-F5344CB8AC3E}">
        <p14:creationId xmlns:p14="http://schemas.microsoft.com/office/powerpoint/2010/main" val="14079846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6" y="3657860"/>
            <a:ext cx="4600067" cy="320344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660758"/>
            <a:ext cx="4572000" cy="299710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3657860"/>
            <a:ext cx="4572000" cy="320014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620688"/>
            <a:ext cx="4572001" cy="3033870"/>
          </a:xfrm>
          <a:prstGeom prst="rect">
            <a:avLst/>
          </a:prstGeom>
        </p:spPr>
      </p:pic>
      <p:sp>
        <p:nvSpPr>
          <p:cNvPr id="9" name="TextBox 8"/>
          <p:cNvSpPr txBox="1"/>
          <p:nvPr/>
        </p:nvSpPr>
        <p:spPr>
          <a:xfrm>
            <a:off x="2771800" y="260648"/>
            <a:ext cx="4248472" cy="400110"/>
          </a:xfrm>
          <a:prstGeom prst="rect">
            <a:avLst/>
          </a:prstGeom>
          <a:noFill/>
        </p:spPr>
        <p:txBody>
          <a:bodyPr wrap="square" rtlCol="0">
            <a:spAutoFit/>
          </a:bodyPr>
          <a:lstStyle/>
          <a:p>
            <a:pPr algn="ctr"/>
            <a:r>
              <a:rPr lang="uk-UA" sz="2000" dirty="0" smtClean="0"/>
              <a:t>Рослинний світ</a:t>
            </a:r>
            <a:endParaRPr lang="uk-UA" sz="2000" dirty="0"/>
          </a:p>
        </p:txBody>
      </p:sp>
    </p:spTree>
    <p:extLst>
      <p:ext uri="{BB962C8B-B14F-4D97-AF65-F5344CB8AC3E}">
        <p14:creationId xmlns:p14="http://schemas.microsoft.com/office/powerpoint/2010/main" val="32931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2" y="1398275"/>
            <a:ext cx="4134226" cy="251752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458" y="1398275"/>
            <a:ext cx="4968542" cy="545972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915803"/>
            <a:ext cx="4175457" cy="2913225"/>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459" y="2852936"/>
            <a:ext cx="4968542" cy="3976092"/>
          </a:xfrm>
          <a:prstGeom prst="rect">
            <a:avLst/>
          </a:prstGeom>
        </p:spPr>
      </p:pic>
      <p:sp>
        <p:nvSpPr>
          <p:cNvPr id="6" name="TextBox 5"/>
          <p:cNvSpPr txBox="1"/>
          <p:nvPr/>
        </p:nvSpPr>
        <p:spPr>
          <a:xfrm flipH="1">
            <a:off x="2339752" y="193964"/>
            <a:ext cx="3671412" cy="461665"/>
          </a:xfrm>
          <a:prstGeom prst="rect">
            <a:avLst/>
          </a:prstGeom>
          <a:noFill/>
        </p:spPr>
        <p:txBody>
          <a:bodyPr wrap="square" rtlCol="0">
            <a:spAutoFit/>
          </a:bodyPr>
          <a:lstStyle/>
          <a:p>
            <a:pPr algn="ctr"/>
            <a:r>
              <a:rPr lang="uk-UA" sz="2400" dirty="0" smtClean="0"/>
              <a:t>Тваринний світ</a:t>
            </a:r>
            <a:endParaRPr lang="uk-UA" sz="2400" dirty="0"/>
          </a:p>
        </p:txBody>
      </p:sp>
    </p:spTree>
    <p:extLst>
      <p:ext uri="{BB962C8B-B14F-4D97-AF65-F5344CB8AC3E}">
        <p14:creationId xmlns:p14="http://schemas.microsoft.com/office/powerpoint/2010/main" val="23813572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вал 2"/>
          <p:cNvSpPr/>
          <p:nvPr/>
        </p:nvSpPr>
        <p:spPr>
          <a:xfrm>
            <a:off x="1223628" y="1772816"/>
            <a:ext cx="6696744" cy="4392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lumMod val="95000"/>
                    <a:lumOff val="5000"/>
                  </a:schemeClr>
                </a:solidFill>
              </a:rPr>
              <a:t>Африканська річка Ніл є найдовшою в світі, її довжина становить більше 6,5 тисяч кілометрів. Це єдина річка Північної Африки, яка проходить через Сахару і доносить свої води до Середземного моря, будучи джерелом життя в безводній пустелі. В Уганді, Ефіопії і Судані заплановано будівництво кількох великих гребель. Організація «Басейн Нілу» працює над забезпеченням екологічно раціонального використання ресурсів ріки.</a:t>
            </a:r>
          </a:p>
        </p:txBody>
      </p:sp>
      <p:sp>
        <p:nvSpPr>
          <p:cNvPr id="4" name="Блок-схема: альтернативный процесс 3"/>
          <p:cNvSpPr/>
          <p:nvPr/>
        </p:nvSpPr>
        <p:spPr>
          <a:xfrm>
            <a:off x="3419872" y="562414"/>
            <a:ext cx="2520280" cy="6480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bg1">
                    <a:lumMod val="95000"/>
                    <a:lumOff val="5000"/>
                  </a:schemeClr>
                </a:solidFill>
              </a:rPr>
              <a:t>Ніл</a:t>
            </a:r>
            <a:endParaRPr lang="uk-UA" sz="2400" dirty="0">
              <a:solidFill>
                <a:schemeClr val="bg1">
                  <a:lumMod val="95000"/>
                  <a:lumOff val="5000"/>
                </a:schemeClr>
              </a:solidFill>
            </a:endParaRPr>
          </a:p>
        </p:txBody>
      </p:sp>
    </p:spTree>
    <p:extLst>
      <p:ext uri="{BB962C8B-B14F-4D97-AF65-F5344CB8AC3E}">
        <p14:creationId xmlns:p14="http://schemas.microsoft.com/office/powerpoint/2010/main" val="39597721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506</TotalTime>
  <Words>1191</Words>
  <Application>Microsoft Office PowerPoint</Application>
  <PresentationFormat>Экран (4:3)</PresentationFormat>
  <Paragraphs>81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Soho</vt:lpstr>
      <vt:lpstr>Річки світу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Річки світу</dc:title>
  <dc:creator>муся)))</dc:creator>
  <cp:lastModifiedBy>User</cp:lastModifiedBy>
  <cp:revision>35</cp:revision>
  <dcterms:created xsi:type="dcterms:W3CDTF">2013-10-27T11:49:14Z</dcterms:created>
  <dcterms:modified xsi:type="dcterms:W3CDTF">2013-10-29T21:28:36Z</dcterms:modified>
</cp:coreProperties>
</file>