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58" r:id="rId2"/>
    <p:sldId id="259" r:id="rId3"/>
    <p:sldId id="257" r:id="rId4"/>
    <p:sldId id="261" r:id="rId5"/>
    <p:sldId id="263" r:id="rId6"/>
    <p:sldId id="264" r:id="rId7"/>
    <p:sldId id="268" r:id="rId8"/>
    <p:sldId id="265" r:id="rId9"/>
    <p:sldId id="266" r:id="rId10"/>
    <p:sldId id="267" r:id="rId11"/>
    <p:sldId id="272" r:id="rId12"/>
    <p:sldId id="269" r:id="rId13"/>
    <p:sldId id="278" r:id="rId14"/>
    <p:sldId id="273" r:id="rId15"/>
    <p:sldId id="274" r:id="rId16"/>
    <p:sldId id="276" r:id="rId17"/>
    <p:sldId id="277" r:id="rId18"/>
    <p:sldId id="275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733C84"/>
    <a:srgbClr val="76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04587735018173E-2"/>
          <c:y val="4.5428454077493075E-2"/>
          <c:w val="0.89006374493011242"/>
          <c:h val="0.930521187881481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9933FF"/>
              </a:solidFill>
              <a:ln w="19050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552D"/>
              </a:solidFill>
              <a:ln w="3175"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</c:dPt>
          <c:cat>
            <c:strRef>
              <c:f>Лист1!$A$2:$A$8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0.77</c:v>
                </c:pt>
                <c:pt idx="1">
                  <c:v>0.11</c:v>
                </c:pt>
                <c:pt idx="2">
                  <c:v>0.09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6632" y="453008"/>
            <a:ext cx="8710736" cy="297599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Південно-Африканська Республіка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19" y="3430991"/>
            <a:ext cx="3278962" cy="32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3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116632"/>
            <a:ext cx="399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Населення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Calibri" pitchFamily="34" charset="0"/>
                <a:cs typeface="Calibri" pitchFamily="34" charset="0"/>
              </a:rPr>
              <a:t>Більшість населення ПАР мешкає у східних регіонах, де випадає найбільша кількість опадів, більш родючі землі, багатші природні ресурси і більше можливостей для працевлаштування. В даний час для країни характерний ряд демографічних процесів: масова еміграція білого населення, висока смертність серед негритянського і кольорового населення через епідемію </a:t>
            </a:r>
            <a:r>
              <a:rPr lang="uk-UA" sz="2000" dirty="0" err="1" smtClean="0">
                <a:latin typeface="Calibri" pitchFamily="34" charset="0"/>
                <a:cs typeface="Calibri" pitchFamily="34" charset="0"/>
              </a:rPr>
              <a:t>СНІДу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і вкрай висока злочинність, особливо в містах. У ПАР на 2013 рік близько 10% населення країни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заражено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ВІЛ-інфекцією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(майже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п'ять мільйонів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осіб).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При цьому зростає імміграція в країну населення з сусідніх африканських країн, особливо Зімбабве.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2" y="3734731"/>
            <a:ext cx="3444121" cy="281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51" y="3770162"/>
            <a:ext cx="2878044" cy="274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3770162"/>
            <a:ext cx="3059830" cy="274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24104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3428817"/>
              </p:ext>
            </p:extLst>
          </p:nvPr>
        </p:nvGraphicFramePr>
        <p:xfrm>
          <a:off x="323528" y="1287021"/>
          <a:ext cx="5256584" cy="512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24921" y="346135"/>
            <a:ext cx="564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Расовий склад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824" y="2132856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SzPct val="190000"/>
              <a:buFont typeface="Wingdings" pitchFamily="2" charset="2"/>
              <a:buChar char="§"/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Африканці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77%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SzPct val="190000"/>
              <a:buFont typeface="Wingdings" pitchFamily="2" charset="2"/>
              <a:buChar char="§"/>
            </a:pPr>
            <a:endParaRPr lang="uk-UA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00B0F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Білі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– 11%</a:t>
            </a:r>
          </a:p>
          <a:p>
            <a:pPr marL="285750" indent="-285750">
              <a:buClr>
                <a:srgbClr val="00B0F0"/>
              </a:buClr>
              <a:buSzPct val="190000"/>
              <a:buFont typeface="Wingdings" pitchFamily="2" charset="2"/>
              <a:buChar char="§"/>
            </a:pPr>
            <a:endParaRPr lang="ru-RU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92D050"/>
              </a:buClr>
              <a:buSzPct val="190000"/>
              <a:buFont typeface="Wingdings" pitchFamily="2" charset="2"/>
              <a:buChar char="§"/>
            </a:pPr>
            <a:r>
              <a:rPr lang="uk-UA" sz="2400" dirty="0" smtClean="0">
                <a:latin typeface="Calibri" pitchFamily="34" charset="0"/>
                <a:cs typeface="Calibri" pitchFamily="34" charset="0"/>
              </a:rPr>
              <a:t>Метиси – 9%</a:t>
            </a:r>
          </a:p>
          <a:p>
            <a:pPr marL="285750" indent="-285750">
              <a:buClr>
                <a:srgbClr val="92D050"/>
              </a:buClr>
              <a:buSzPct val="190000"/>
              <a:buFont typeface="Wingdings" pitchFamily="2" charset="2"/>
              <a:buChar char="§"/>
            </a:pPr>
            <a:endParaRPr lang="ru-RU" sz="2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C000"/>
              </a:buClr>
              <a:buSzPct val="190000"/>
              <a:buFont typeface="Wingdings" pitchFamily="2" charset="2"/>
              <a:buChar char="§"/>
            </a:pPr>
            <a:r>
              <a:rPr lang="ru-RU" sz="2400" dirty="0" err="1">
                <a:latin typeface="Calibri" pitchFamily="34" charset="0"/>
                <a:cs typeface="Calibri" pitchFamily="34" charset="0"/>
              </a:rPr>
              <a:t>Вихідці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 з </a:t>
            </a:r>
            <a:r>
              <a:rPr lang="ru-RU" sz="2400" dirty="0" err="1">
                <a:latin typeface="Calibri" pitchFamily="34" charset="0"/>
                <a:cs typeface="Calibri" pitchFamily="34" charset="0"/>
              </a:rPr>
              <a:t>Азії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 (в основному </a:t>
            </a:r>
            <a:r>
              <a:rPr lang="ru-RU" sz="2400" dirty="0" err="1">
                <a:latin typeface="Calibri" pitchFamily="34" charset="0"/>
                <a:cs typeface="Calibri" pitchFamily="34" charset="0"/>
              </a:rPr>
              <a:t>індійці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)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близько 3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%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217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6052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Calibri" pitchFamily="34" charset="0"/>
                <a:cs typeface="Calibri" pitchFamily="34" charset="0"/>
              </a:rPr>
              <a:t>Зулу́си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000" dirty="0" smtClean="0">
                <a:latin typeface="Calibri" pitchFamily="34" charset="0"/>
                <a:cs typeface="Calibri" pitchFamily="34" charset="0"/>
              </a:rPr>
              <a:t>народ </a:t>
            </a:r>
            <a:r>
              <a:rPr lang="vi-VN" sz="2000" dirty="0">
                <a:latin typeface="Calibri" pitchFamily="34" charset="0"/>
                <a:cs typeface="Calibri" pitchFamily="34" charset="0"/>
              </a:rPr>
              <a:t>банту в Південній Африці</a:t>
            </a:r>
            <a:r>
              <a:rPr lang="vi-VN" sz="20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Загальна кількість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осіб - 10,4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млн. Зулуси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розмовляють мовою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зулу.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Мова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зулусів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є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мовою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вищої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освіти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;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ній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видається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багато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книг, газет;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введеться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радіомовлення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Приблизно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70 %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зулусів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писемні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Традиційні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заняття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ручне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землеробство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(просо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кукурудза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бобові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городництво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скотарство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З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ремесел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поширені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гончарство (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серед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жінок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),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ковальство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різьблення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дереві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серед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чоловіків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).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Сьогодні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серед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зулу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наймані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робітники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на фермах та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працівники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заводів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фабрик.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Зулуси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відіграють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важливу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роль 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політиці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держави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З 6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травня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2009 зулус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Джейкоб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Зума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займає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пост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президента ПАР.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7" y="3738796"/>
            <a:ext cx="4003384" cy="296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18" y="3738796"/>
            <a:ext cx="2088948" cy="296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38796"/>
            <a:ext cx="3347864" cy="296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43858" y="116632"/>
            <a:ext cx="399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Зулуси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3073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189" y="2060848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Найбільші міста</a:t>
            </a:r>
            <a:endParaRPr lang="ru-RU" sz="96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119" y="412561"/>
            <a:ext cx="4511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Calibri" pitchFamily="34" charset="0"/>
                <a:cs typeface="Calibri" pitchFamily="34" charset="0"/>
              </a:rPr>
              <a:t>Йоганнесбург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0" y="1104720"/>
            <a:ext cx="8665909" cy="541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3" y="1104720"/>
            <a:ext cx="8151672" cy="550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2693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0119" y="412561"/>
            <a:ext cx="4511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atin typeface="Calibri" pitchFamily="34" charset="0"/>
                <a:cs typeface="Calibri" pitchFamily="34" charset="0"/>
              </a:rPr>
              <a:t>Кейптаун</a:t>
            </a:r>
            <a:endParaRPr lang="uk-UA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51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6093"/>
            <a:ext cx="7776864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49959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0119" y="412561"/>
            <a:ext cx="4511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Calibri" pitchFamily="34" charset="0"/>
                <a:cs typeface="Calibri" pitchFamily="34" charset="0"/>
              </a:rPr>
              <a:t>Преторія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539"/>
            <a:ext cx="9144000" cy="400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740"/>
            <a:ext cx="9144000" cy="294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4772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8276" y="116632"/>
            <a:ext cx="447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Господарство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Південна Африка </a:t>
            </a:r>
            <a:r>
              <a:rPr lang="vi-VN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— індустріально-аграрна країна, найрозвиненіша в економічному відношенні в Африці</a:t>
            </a:r>
            <a:r>
              <a:rPr lang="vi-VN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Провідні галузі промисловості </a:t>
            </a:r>
            <a:r>
              <a:rPr lang="uk-UA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гірнича (найбільший світовий продуцент платини, золота, хрому), автомобільна, металообробна, металургійна, машинобудівна, хімічна, нафтопереробна, цементна, текстильна, харчова</a:t>
            </a:r>
            <a:r>
              <a:rPr lang="uk-UA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В країні розвинуті всі види транспорту.</a:t>
            </a:r>
          </a:p>
          <a:p>
            <a:pPr algn="ctr"/>
            <a:r>
              <a:rPr lang="ru-RU" sz="2000" b="1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Імпорт</a:t>
            </a:r>
            <a:r>
              <a:rPr lang="ru-RU" sz="2000" b="1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20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машини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і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транспортне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обладнання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хімічні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продукти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мінеральне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паливо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продовольство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напої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тютюнові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вироби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r>
              <a:rPr lang="uk-UA" sz="2000" b="1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Експорт</a:t>
            </a:r>
            <a:r>
              <a:rPr lang="uk-UA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 корисні </a:t>
            </a:r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копалини, метали і продукція металообробки, зокрема золото, вугілля, залізняк, вапно і вапняк, хром, марганець, мідь і </a:t>
            </a:r>
            <a:r>
              <a:rPr lang="uk-UA" sz="2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платина.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9560"/>
            <a:ext cx="4374414" cy="254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43" y="3987066"/>
            <a:ext cx="4211960" cy="264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57278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У країні обробляється всього 12—15 % земель, лише 10 % - родючі. Найбільша частка припадає на кукурудзу. Важливе місце займає пшениця, овес, жито, ячмінь.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загальній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вартості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сільськогосподарської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продукції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друге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місце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після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кукурудзи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займають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фрукти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Велика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їх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частина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йде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експорт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З 1655 в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країні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вирощуються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винні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сорти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винограду.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Розвинене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м'ясне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молочне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виробництво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 Баранина, свинина і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м'ясо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домашньої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птиці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забезпечують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внутрішнє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споживання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uk-UA" sz="20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428" y="332655"/>
            <a:ext cx="690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Сільське господарство</a:t>
            </a:r>
            <a:endParaRPr lang="ru-RU" sz="48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37" y="3501007"/>
            <a:ext cx="4104456" cy="297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73" y="3231941"/>
            <a:ext cx="2520058" cy="351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0258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05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Чемпіонат</a:t>
            </a:r>
            <a:r>
              <a:rPr lang="ru-RU" sz="4800" b="1" dirty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4800" b="1" dirty="0" err="1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світу</a:t>
            </a:r>
            <a:r>
              <a:rPr lang="ru-RU" sz="4800" b="1" dirty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з футболу 2010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Calibri" pitchFamily="34" charset="0"/>
                <a:cs typeface="Calibri" pitchFamily="34" charset="0"/>
              </a:rPr>
              <a:t>Південна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Африка у 2010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році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була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господарем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фінального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турніру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Чемпіонату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світу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з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футболу,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який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вперше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проводився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африканському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континенті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Церемонія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відкриття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чемпіонату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відбулася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стадіоні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Соккер-Сіті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Йоганнесбурзі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Вона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тривала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40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хвилин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за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які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стадіоні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з'явилися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1 500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виконавців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За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церемонією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телеефірі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спостерігали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близько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500 млн.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осіб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з 215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країн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Ще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85 тис.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змогли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побачити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її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безпосередньо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стадіоні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В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ході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театралізованого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шоу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африканці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одягнені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національний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одяг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виконали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традиційний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танець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під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барабани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після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чого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ковдрами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вистелили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карту ПАР, 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потім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— карту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світу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305"/>
            <a:ext cx="3707904" cy="27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12305"/>
            <a:ext cx="3816424" cy="270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94" y="3912304"/>
            <a:ext cx="1921106" cy="27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686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7544" y="1412776"/>
            <a:ext cx="8208912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11500" b="1" cap="all" dirty="0" smtClean="0">
                <a:ln/>
                <a:solidFill>
                  <a:schemeClr val="accent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</a:rPr>
              <a:t>Дякую за увагу!</a:t>
            </a:r>
            <a:endParaRPr lang="ru-RU" sz="11500" b="1" cap="all" dirty="0">
              <a:ln/>
              <a:solidFill>
                <a:schemeClr val="accent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81789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1014230"/>
            <a:ext cx="51480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Calibri" pitchFamily="34" charset="0"/>
                <a:cs typeface="Calibri" pitchFamily="34" charset="0"/>
              </a:rPr>
              <a:t>Південно-Африканська </a:t>
            </a:r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Республіка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держава в Південній Африці.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Площа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1 221 037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км ² (25-те місце 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світі).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Населення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50 586 757 осіб (24-те місце у світі).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Густота населення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– 39 осіб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км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².</a:t>
            </a:r>
            <a:endParaRPr lang="uk-UA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Столиця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Преторія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(1,9 млн осіб).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Тип країни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країна з розвинутою економікою.</a:t>
            </a:r>
          </a:p>
          <a:p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Державний устрій 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– парламентська республіка.</a:t>
            </a:r>
            <a:endParaRPr lang="uk-UA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uk-UA" sz="2400" b="1" dirty="0">
                <a:latin typeface="Calibri" pitchFamily="34" charset="0"/>
                <a:cs typeface="Calibri" pitchFamily="34" charset="0"/>
              </a:rPr>
              <a:t>Офіційні мови (загалом 11 мов</a:t>
            </a:r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– африкаанс, англійська,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ісіндебеле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сесото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сіваті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хітсонга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 smtClean="0">
                <a:latin typeface="Calibri" pitchFamily="34" charset="0"/>
                <a:cs typeface="Calibri" pitchFamily="34" charset="0"/>
              </a:rPr>
              <a:t>сетсвана</a:t>
            </a:r>
            <a:r>
              <a:rPr lang="uk-UA" sz="2400" dirty="0" smtClean="0">
                <a:latin typeface="Calibri" pitchFamily="34" charset="0"/>
                <a:cs typeface="Calibri" pitchFamily="34" charset="0"/>
              </a:rPr>
              <a:t> та ін.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2" y="1124744"/>
            <a:ext cx="3479223" cy="2318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2" y="3573016"/>
            <a:ext cx="2567704" cy="3134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4750" y="205874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Основні відомості про країну</a:t>
            </a:r>
            <a:endParaRPr lang="ru-RU" sz="48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317352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29242" y="908720"/>
            <a:ext cx="3828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Р</a:t>
            </a:r>
            <a:r>
              <a:rPr lang="ru-RU" sz="36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анд</a:t>
            </a:r>
            <a:r>
              <a:rPr lang="ru-RU" sz="3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= 100 центам</a:t>
            </a:r>
            <a:endParaRPr lang="uk-UA" sz="36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0" y="1704682"/>
            <a:ext cx="4361108" cy="2229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0" y="3934474"/>
            <a:ext cx="4361108" cy="2229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88" y="1704682"/>
            <a:ext cx="4361108" cy="2229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88" y="3934474"/>
            <a:ext cx="4338383" cy="2229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252" y="116632"/>
            <a:ext cx="7056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Грошова одиниця</a:t>
            </a:r>
            <a:endParaRPr lang="ru-RU" sz="48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182410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До 1994 року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Південно-Африканська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Республіка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поділялася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на 4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провінції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Капську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Наталь,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Помаранчева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вільна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держава та Трансвааль.</a:t>
            </a:r>
            <a:endParaRPr lang="uk-UA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4" y="1988840"/>
            <a:ext cx="4640758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Сьогодні їх 9</a:t>
            </a:r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Західна </a:t>
            </a: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Капська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провінція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Північна </a:t>
            </a: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Капська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провінція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Східна </a:t>
            </a: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Капська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провінція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КваЗулу-Наталь</a:t>
            </a:r>
            <a:endParaRPr lang="uk-UA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Фрі-Стейт</a:t>
            </a:r>
            <a:endParaRPr lang="uk-UA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Північно-Західна провінція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Ґаутенг</a:t>
            </a:r>
            <a:endParaRPr lang="uk-UA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8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Мпумаланга</a:t>
            </a:r>
            <a:endParaRPr lang="uk-UA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Лімпопо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53541"/>
            <a:ext cx="464400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019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465" y="483519"/>
            <a:ext cx="424847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Країна межує зі своїми політичними та економічними партнерами: 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на півночі з Намібією, Ботсваною і </a:t>
            </a:r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Зімбабве, на північному</a:t>
            </a:r>
          </a:p>
          <a:p>
            <a:pPr algn="ctr"/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сході 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зі Свазілендом і Мозамбіком. </a:t>
            </a:r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Лесото - </a:t>
            </a:r>
            <a:r>
              <a:rPr lang="uk-UA" sz="28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анклав, який повністю оточений територією ПАР</a:t>
            </a:r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uk-UA" sz="2800" i="1" dirty="0" smtClean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uk-UA" sz="28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Держава має вихід до Індійського та Атлантичного океанів.</a:t>
            </a:r>
            <a:endParaRPr lang="ru-RU" sz="28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21" y="967892"/>
            <a:ext cx="4467225" cy="5217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644582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879130"/>
            <a:ext cx="39099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Територія ПАР </a:t>
            </a:r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займає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південну </a:t>
            </a:r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околицю південноафриканського плоскогір'я, крутий схил якого (т.зв. Великий Уступ) на сході обривається до вузької прибережної низовини, а на півдні – до западини Велике </a:t>
            </a:r>
            <a:r>
              <a:rPr lang="uk-UA" sz="24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Карру</a:t>
            </a:r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за якою розташовані </a:t>
            </a:r>
            <a:r>
              <a:rPr lang="uk-UA" sz="24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Капські</a:t>
            </a:r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гори (вис. 2326 м). Найбільш різко уступ виражений на </a:t>
            </a:r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сході, </a:t>
            </a:r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де називається Драконовими горами </a:t>
            </a:r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(понад </a:t>
            </a:r>
            <a:r>
              <a:rPr lang="uk-UA" sz="2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3000 м</a:t>
            </a:r>
            <a:r>
              <a:rPr lang="uk-UA" sz="24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uk-UA" sz="24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70" y="980726"/>
            <a:ext cx="5115252" cy="5328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8126" y="57396"/>
            <a:ext cx="399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Рельєф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683254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40" y="1054592"/>
            <a:ext cx="9114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Calibri" pitchFamily="34" charset="0"/>
                <a:cs typeface="Calibri" pitchFamily="34" charset="0"/>
              </a:rPr>
              <a:t>У ПАР представлені різноманітні кліматичні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зони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: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від сухої пустелі Наміб до субтропіків на сході біля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узбережжя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Індійського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океану.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На південному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заході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основному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виробляється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південноафриканське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вино.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Цей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регіон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також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відомий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постійними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вітрами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що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дують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цілий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рік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Вітер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цей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районі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мису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Доброї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Надії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настільки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сильний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що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заподіював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безліч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незручностей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морякам і приводив до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корабельних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аварій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Далі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сході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опади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випадають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більш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рівномірно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цей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регіон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краще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забезпечений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рослинністю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відомий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як «Шлях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садів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».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Найнижча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засвідчена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температура —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18,6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° С,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найвища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—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1948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році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51,7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°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17032"/>
            <a:ext cx="2987824" cy="296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91" y="3717032"/>
            <a:ext cx="3225362" cy="296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3"/>
            <a:ext cx="3203848" cy="296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91135" y="113959"/>
            <a:ext cx="399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Клімат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74270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607" y="1110801"/>
            <a:ext cx="90342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Calibri" pitchFamily="34" charset="0"/>
                <a:cs typeface="Calibri" pitchFamily="34" charset="0"/>
              </a:rPr>
              <a:t>У ПАР у великій кількості добувається золото, алмази, метали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платинової групи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, марганцева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і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хромова руди, країна є одним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з найбільших постачальників урану, вугілля, свинцевих концентратів,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цирконію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У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великих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масштабах добувають також залізні, мідні, кобальтові і поліметалічні руди, азбест, слюду, фосфорити,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флюорит.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ПАР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повністю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задовольняє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власні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потреби у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багатьох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видах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мінеральної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сировини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є великим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їх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експортером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Експортується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приблизно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85 %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сировини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близько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40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видів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6" y="3301935"/>
            <a:ext cx="8748464" cy="355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56372" y="200586"/>
            <a:ext cx="648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Корисні копалини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17268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237" y="908720"/>
            <a:ext cx="9143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Calibri" pitchFamily="34" charset="0"/>
                <a:cs typeface="Calibri" pitchFamily="34" charset="0"/>
              </a:rPr>
              <a:t>Багато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видів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тварин в наш час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збереглися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лише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заповідниках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національних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парках.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Там можна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побачити левів і гієн, леопардів і гепардів, слонів і гіпопотамів, жирафів,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буйволів.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Живуть тут мурахоїди, що харчуються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термітами, водяться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бегемоти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горили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шимпанзе,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макаки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, крокодили, африканський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бородавочник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(дикий кабанчик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), а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також білі і чорні носороги, які є великою рідкістю. Південно-Африканська Республіка є батьківщиною багатьох дуже рідкісних видів </a:t>
            </a:r>
            <a:r>
              <a:rPr lang="uk-UA" sz="2000" dirty="0" smtClean="0">
                <a:latin typeface="Calibri" pitchFamily="34" charset="0"/>
                <a:cs typeface="Calibri" pitchFamily="34" charset="0"/>
              </a:rPr>
              <a:t>антилоп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У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країні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більше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870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видів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найрізноманітніших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птахів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Зграї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пеліканів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фламінго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орли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грифи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колібрі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страуси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На озерах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гніздяться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фламінго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пелікани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На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узбережжі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Атлантичного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Індійського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океанів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водяться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африканські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пінгвіни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7" y="3848517"/>
            <a:ext cx="3491883" cy="285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2" y="3848517"/>
            <a:ext cx="2797369" cy="2845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5" y="3831575"/>
            <a:ext cx="3131840" cy="288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48277" y="116632"/>
            <a:ext cx="399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6F6F6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Фауна</a:t>
            </a:r>
            <a:endParaRPr lang="ru-RU" sz="5400" b="1" dirty="0">
              <a:ln w="1905"/>
              <a:solidFill>
                <a:srgbClr val="6F6F6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012144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Другая 1">
      <a:dk1>
        <a:srgbClr val="363636"/>
      </a:dk1>
      <a:lt1>
        <a:sysClr val="window" lastClr="FFFFFF"/>
      </a:lt1>
      <a:dk2>
        <a:srgbClr val="F5E5F2"/>
      </a:dk2>
      <a:lt2>
        <a:srgbClr val="E5BCDC"/>
      </a:lt2>
      <a:accent1>
        <a:srgbClr val="E5BCDC"/>
      </a:accent1>
      <a:accent2>
        <a:srgbClr val="B578C2"/>
      </a:accent2>
      <a:accent3>
        <a:srgbClr val="CF80C0"/>
      </a:accent3>
      <a:accent4>
        <a:srgbClr val="CE95AF"/>
      </a:accent4>
      <a:accent5>
        <a:srgbClr val="CF6DA4"/>
      </a:accent5>
      <a:accent6>
        <a:srgbClr val="CF80C0"/>
      </a:accent6>
      <a:hlink>
        <a:srgbClr val="6C6C6C"/>
      </a:hlink>
      <a:folHlink>
        <a:srgbClr val="262626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369</TotalTime>
  <Words>1082</Words>
  <Application>Microsoft Office PowerPoint</Application>
  <PresentationFormat>Экран (4:3)</PresentationFormat>
  <Paragraphs>61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Soho</vt:lpstr>
      <vt:lpstr>Південно-Африканська Республіка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</dc:title>
  <dc:creator>Марія Герман</dc:creator>
  <cp:lastModifiedBy>Admin</cp:lastModifiedBy>
  <cp:revision>36</cp:revision>
  <dcterms:created xsi:type="dcterms:W3CDTF">2013-04-28T16:25:06Z</dcterms:created>
  <dcterms:modified xsi:type="dcterms:W3CDTF">2013-04-30T16:29:16Z</dcterms:modified>
</cp:coreProperties>
</file>