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A8FED-DF37-4E32-9692-84B48C39CF12}" type="datetimeFigureOut">
              <a:rPr lang="ru-RU" smtClean="0"/>
              <a:t>07.02.2015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90BA1-AFB8-457F-9C7F-DDDBBCBFF8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905"/>
          <a:gradFill>
            <a:gsLst>
              <a:gs pos="0">
                <a:schemeClr val="accent6">
                  <a:shade val="20000"/>
                  <a:satMod val="200000"/>
                </a:schemeClr>
              </a:gs>
              <a:gs pos="78000">
                <a:schemeClr val="accent6">
                  <a:tint val="90000"/>
                  <a:shade val="89000"/>
                  <a:satMod val="220000"/>
                </a:schemeClr>
              </a:gs>
              <a:gs pos="100000">
                <a:schemeClr val="accent6">
                  <a:tint val="12000"/>
                  <a:satMod val="255000"/>
                </a:schemeClr>
              </a:gs>
            </a:gsLst>
            <a:lin ang="5400000"/>
          </a:gra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6">
              <a:lumMod val="50000"/>
            </a:schemeClr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6">
              <a:lumMod val="50000"/>
            </a:schemeClr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6">
              <a:lumMod val="50000"/>
            </a:schemeClr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6">
              <a:lumMod val="50000"/>
            </a:schemeClr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6">
              <a:lumMod val="50000"/>
            </a:schemeClr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dirty="0" err="1" smtClean="0"/>
              <a:t>Природн</a:t>
            </a:r>
            <a:r>
              <a:rPr lang="uk-UA" sz="7200" dirty="0" smtClean="0"/>
              <a:t>і ресурси</a:t>
            </a:r>
            <a:r>
              <a:rPr lang="uk-UA" sz="6000" dirty="0" smtClean="0"/>
              <a:t/>
            </a:r>
            <a:br>
              <a:rPr lang="uk-UA" sz="6000" dirty="0" smtClean="0"/>
            </a:br>
            <a:r>
              <a:rPr lang="uk-UA" dirty="0" smtClean="0"/>
              <a:t>та їх класифікація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Природні </a:t>
            </a:r>
            <a:r>
              <a:rPr lang="ru-RU" sz="5400" dirty="0" err="1"/>
              <a:t>ресурси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800" i="1" dirty="0">
                <a:solidFill>
                  <a:srgbClr val="264E1A"/>
                </a:solidFill>
              </a:rPr>
              <a:t>Природні </a:t>
            </a:r>
            <a:r>
              <a:rPr lang="ru-RU" sz="2800" i="1" dirty="0" err="1">
                <a:solidFill>
                  <a:srgbClr val="264E1A"/>
                </a:solidFill>
              </a:rPr>
              <a:t>ресурси</a:t>
            </a:r>
            <a:r>
              <a:rPr lang="ru-RU" sz="2800" i="1" dirty="0">
                <a:solidFill>
                  <a:srgbClr val="264E1A"/>
                </a:solidFill>
              </a:rPr>
              <a:t> </a:t>
            </a:r>
            <a:r>
              <a:rPr lang="ru-RU" sz="2800" dirty="0" smtClean="0">
                <a:solidFill>
                  <a:srgbClr val="264E1A"/>
                </a:solidFill>
              </a:rPr>
              <a:t>- </a:t>
            </a:r>
            <a:r>
              <a:rPr lang="ru-RU" sz="2800" dirty="0" err="1">
                <a:solidFill>
                  <a:srgbClr val="264E1A"/>
                </a:solidFill>
              </a:rPr>
              <a:t>елементи</a:t>
            </a:r>
            <a:r>
              <a:rPr lang="ru-RU" sz="2800" dirty="0">
                <a:solidFill>
                  <a:srgbClr val="264E1A"/>
                </a:solidFill>
              </a:rPr>
              <a:t> </a:t>
            </a:r>
            <a:r>
              <a:rPr lang="ru-RU" sz="2800" dirty="0" err="1">
                <a:solidFill>
                  <a:srgbClr val="264E1A"/>
                </a:solidFill>
              </a:rPr>
              <a:t>природи</a:t>
            </a:r>
            <a:r>
              <a:rPr lang="ru-RU" sz="2800" dirty="0">
                <a:solidFill>
                  <a:srgbClr val="264E1A"/>
                </a:solidFill>
              </a:rPr>
              <a:t>, </a:t>
            </a:r>
            <a:r>
              <a:rPr lang="ru-RU" sz="2800" dirty="0" err="1" smtClean="0">
                <a:solidFill>
                  <a:srgbClr val="264E1A"/>
                </a:solidFill>
              </a:rPr>
              <a:t>частина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 err="1" smtClean="0">
                <a:solidFill>
                  <a:srgbClr val="264E1A"/>
                </a:solidFill>
              </a:rPr>
              <a:t>всієї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сукупності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 err="1">
                <a:solidFill>
                  <a:srgbClr val="264E1A"/>
                </a:solidFill>
              </a:rPr>
              <a:t>природних</a:t>
            </a:r>
            <a:r>
              <a:rPr lang="ru-RU" sz="2800" dirty="0">
                <a:solidFill>
                  <a:srgbClr val="264E1A"/>
                </a:solidFill>
              </a:rPr>
              <a:t> умов і </a:t>
            </a:r>
            <a:r>
              <a:rPr lang="ru-RU" sz="2800" dirty="0" err="1">
                <a:solidFill>
                  <a:srgbClr val="264E1A"/>
                </a:solidFill>
              </a:rPr>
              <a:t>найважливіші</a:t>
            </a:r>
            <a:r>
              <a:rPr lang="ru-RU" sz="2800" dirty="0">
                <a:solidFill>
                  <a:srgbClr val="264E1A"/>
                </a:solidFill>
              </a:rPr>
              <a:t> </a:t>
            </a:r>
            <a:r>
              <a:rPr lang="ru-RU" sz="2800" dirty="0" err="1" smtClean="0">
                <a:solidFill>
                  <a:srgbClr val="264E1A"/>
                </a:solidFill>
              </a:rPr>
              <a:t>компоненти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smtClean="0">
                <a:solidFill>
                  <a:srgbClr val="264E1A"/>
                </a:solidFill>
              </a:rPr>
              <a:t>природного </a:t>
            </a:r>
            <a:r>
              <a:rPr lang="ru-RU" sz="2800" dirty="0" err="1">
                <a:solidFill>
                  <a:srgbClr val="264E1A"/>
                </a:solidFill>
              </a:rPr>
              <a:t>довкілля</a:t>
            </a:r>
            <a:r>
              <a:rPr lang="ru-RU" sz="2800" dirty="0">
                <a:solidFill>
                  <a:srgbClr val="264E1A"/>
                </a:solidFill>
              </a:rPr>
              <a:t>, </a:t>
            </a:r>
            <a:r>
              <a:rPr lang="ru-RU" sz="2800" dirty="0" err="1">
                <a:solidFill>
                  <a:srgbClr val="264E1A"/>
                </a:solidFill>
              </a:rPr>
              <a:t>що</a:t>
            </a:r>
            <a:r>
              <a:rPr lang="ru-RU" sz="2800" dirty="0">
                <a:solidFill>
                  <a:srgbClr val="264E1A"/>
                </a:solidFill>
              </a:rPr>
              <a:t> </a:t>
            </a:r>
            <a:r>
              <a:rPr lang="ru-RU" sz="2800" dirty="0" err="1" smtClean="0">
                <a:solidFill>
                  <a:srgbClr val="264E1A"/>
                </a:solidFill>
              </a:rPr>
              <a:t>використовуються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>
                <a:solidFill>
                  <a:srgbClr val="264E1A"/>
                </a:solidFill>
              </a:rPr>
              <a:t>в 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процесі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 err="1">
                <a:solidFill>
                  <a:srgbClr val="264E1A"/>
                </a:solidFill>
              </a:rPr>
              <a:t>суспільного</a:t>
            </a:r>
            <a:r>
              <a:rPr lang="ru-RU" sz="2800" dirty="0">
                <a:solidFill>
                  <a:srgbClr val="264E1A"/>
                </a:solidFill>
              </a:rPr>
              <a:t> 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виробництва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>
                <a:solidFill>
                  <a:srgbClr val="264E1A"/>
                </a:solidFill>
              </a:rPr>
              <a:t>для 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задоволення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endParaRPr lang="en-US" sz="2800" dirty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матеріальних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>
                <a:solidFill>
                  <a:srgbClr val="264E1A"/>
                </a:solidFill>
              </a:rPr>
              <a:t>і 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культурних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>
                <a:solidFill>
                  <a:srgbClr val="264E1A"/>
                </a:solidFill>
              </a:rPr>
              <a:t>потреб </a:t>
            </a:r>
            <a:endParaRPr lang="en-US" sz="2800" dirty="0" smtClean="0">
              <a:solidFill>
                <a:srgbClr val="264E1A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 err="1" smtClean="0">
                <a:solidFill>
                  <a:srgbClr val="264E1A"/>
                </a:solidFill>
              </a:rPr>
              <a:t>людини</a:t>
            </a:r>
            <a:r>
              <a:rPr lang="ru-RU" sz="2800" dirty="0" smtClean="0">
                <a:solidFill>
                  <a:srgbClr val="264E1A"/>
                </a:solidFill>
              </a:rPr>
              <a:t> </a:t>
            </a:r>
            <a:r>
              <a:rPr lang="ru-RU" sz="2800" dirty="0">
                <a:solidFill>
                  <a:srgbClr val="264E1A"/>
                </a:solidFill>
              </a:rPr>
              <a:t>і </a:t>
            </a:r>
            <a:r>
              <a:rPr lang="ru-RU" sz="2800" dirty="0" err="1">
                <a:solidFill>
                  <a:srgbClr val="264E1A"/>
                </a:solidFill>
              </a:rPr>
              <a:t>суспільства</a:t>
            </a:r>
            <a:r>
              <a:rPr lang="ru-RU" sz="2800" dirty="0">
                <a:solidFill>
                  <a:srgbClr val="264E1A"/>
                </a:solidFill>
              </a:rPr>
              <a:t>. </a:t>
            </a:r>
          </a:p>
          <a:p>
            <a:pPr marL="0" indent="0">
              <a:buNone/>
            </a:pPr>
            <a:endParaRPr lang="ru-RU" sz="2800" dirty="0">
              <a:solidFill>
                <a:srgbClr val="264E1A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996952"/>
            <a:ext cx="4931139" cy="369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5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5400" dirty="0" smtClean="0"/>
              <a:t>Класифікація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264E1A"/>
                </a:solidFill>
              </a:rPr>
              <a:t>Природні </a:t>
            </a:r>
            <a:r>
              <a:rPr lang="ru-RU" dirty="0" err="1">
                <a:solidFill>
                  <a:srgbClr val="264E1A"/>
                </a:solidFill>
              </a:rPr>
              <a:t>ресурси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класифікують</a:t>
            </a:r>
            <a:r>
              <a:rPr lang="ru-RU" dirty="0">
                <a:solidFill>
                  <a:srgbClr val="264E1A"/>
                </a:solidFill>
              </a:rPr>
              <a:t> за </a:t>
            </a:r>
            <a:r>
              <a:rPr lang="ru-RU" dirty="0" err="1">
                <a:solidFill>
                  <a:srgbClr val="264E1A"/>
                </a:solidFill>
              </a:rPr>
              <a:t>різними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критеріями</a:t>
            </a:r>
            <a:r>
              <a:rPr lang="ru-RU" dirty="0">
                <a:solidFill>
                  <a:srgbClr val="264E1A"/>
                </a:solidFill>
              </a:rPr>
              <a:t>: </a:t>
            </a:r>
            <a:endParaRPr lang="ru-RU" dirty="0" smtClean="0">
              <a:solidFill>
                <a:srgbClr val="264E1A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264E1A"/>
                </a:solidFill>
              </a:rPr>
              <a:t>1) </a:t>
            </a:r>
            <a:r>
              <a:rPr lang="ru-RU" dirty="0" err="1" smtClean="0">
                <a:solidFill>
                  <a:srgbClr val="264E1A"/>
                </a:solidFill>
              </a:rPr>
              <a:t>приналежністю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  <a:r>
              <a:rPr lang="ru-RU" dirty="0">
                <a:solidFill>
                  <a:srgbClr val="264E1A"/>
                </a:solidFill>
              </a:rPr>
              <a:t>до тих </a:t>
            </a:r>
            <a:r>
              <a:rPr lang="ru-RU" dirty="0" err="1">
                <a:solidFill>
                  <a:srgbClr val="264E1A"/>
                </a:solidFill>
              </a:rPr>
              <a:t>чи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інших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компонентів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 smtClean="0">
                <a:solidFill>
                  <a:srgbClr val="264E1A"/>
                </a:solidFill>
              </a:rPr>
              <a:t>природи</a:t>
            </a:r>
            <a:r>
              <a:rPr lang="ru-RU" dirty="0" smtClean="0">
                <a:solidFill>
                  <a:srgbClr val="264E1A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264E1A"/>
                </a:solidFill>
              </a:rPr>
              <a:t>2) </a:t>
            </a:r>
            <a:r>
              <a:rPr lang="ru-RU" dirty="0" err="1" smtClean="0">
                <a:solidFill>
                  <a:srgbClr val="264E1A"/>
                </a:solidFill>
              </a:rPr>
              <a:t>відповідно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  <a:r>
              <a:rPr lang="ru-RU" dirty="0">
                <a:solidFill>
                  <a:srgbClr val="264E1A"/>
                </a:solidFill>
              </a:rPr>
              <a:t>до </a:t>
            </a:r>
            <a:r>
              <a:rPr lang="ru-RU" dirty="0" err="1">
                <a:solidFill>
                  <a:srgbClr val="264E1A"/>
                </a:solidFill>
              </a:rPr>
              <a:t>свого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призначення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щодо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 smtClean="0">
                <a:solidFill>
                  <a:srgbClr val="264E1A"/>
                </a:solidFill>
              </a:rPr>
              <a:t>використання</a:t>
            </a:r>
            <a:r>
              <a:rPr lang="ru-RU" dirty="0" smtClean="0">
                <a:solidFill>
                  <a:srgbClr val="264E1A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264E1A"/>
                </a:solidFill>
              </a:rPr>
              <a:t>3) </a:t>
            </a:r>
            <a:r>
              <a:rPr lang="ru-RU" dirty="0" err="1">
                <a:solidFill>
                  <a:srgbClr val="264E1A"/>
                </a:solidFill>
              </a:rPr>
              <a:t>територіальні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 smtClean="0">
                <a:solidFill>
                  <a:srgbClr val="264E1A"/>
                </a:solidFill>
              </a:rPr>
              <a:t>ресурси</a:t>
            </a:r>
            <a:r>
              <a:rPr lang="ru-RU" dirty="0" smtClean="0">
                <a:solidFill>
                  <a:srgbClr val="264E1A"/>
                </a:solidFill>
              </a:rPr>
              <a:t>;</a:t>
            </a:r>
            <a:endParaRPr lang="ru-RU" dirty="0">
              <a:solidFill>
                <a:srgbClr val="264E1A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264E1A"/>
                </a:solidFill>
              </a:rPr>
              <a:t>4) </a:t>
            </a:r>
            <a:r>
              <a:rPr lang="ru-RU" dirty="0" err="1" smtClean="0">
                <a:solidFill>
                  <a:srgbClr val="264E1A"/>
                </a:solidFill>
              </a:rPr>
              <a:t>можливістю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відтворення</a:t>
            </a:r>
            <a:r>
              <a:rPr lang="ru-RU" dirty="0">
                <a:solidFill>
                  <a:srgbClr val="264E1A"/>
                </a:solidFill>
              </a:rPr>
              <a:t> в </a:t>
            </a:r>
            <a:r>
              <a:rPr lang="ru-RU" dirty="0" err="1">
                <a:solidFill>
                  <a:srgbClr val="264E1A"/>
                </a:solidFill>
              </a:rPr>
              <a:t>процесі</a:t>
            </a:r>
            <a:r>
              <a:rPr lang="ru-RU" dirty="0">
                <a:solidFill>
                  <a:srgbClr val="264E1A"/>
                </a:solidFill>
              </a:rPr>
              <a:t> </a:t>
            </a:r>
            <a:r>
              <a:rPr lang="ru-RU" dirty="0" err="1">
                <a:solidFill>
                  <a:srgbClr val="264E1A"/>
                </a:solidFill>
              </a:rPr>
              <a:t>використання</a:t>
            </a:r>
            <a:r>
              <a:rPr lang="ru-RU" dirty="0">
                <a:solidFill>
                  <a:srgbClr val="264E1A"/>
                </a:solidFill>
              </a:rPr>
              <a:t>:</a:t>
            </a:r>
          </a:p>
          <a:p>
            <a:r>
              <a:rPr lang="ru-RU" dirty="0" err="1" smtClean="0">
                <a:solidFill>
                  <a:srgbClr val="264E1A"/>
                </a:solidFill>
              </a:rPr>
              <a:t>невичерпні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</a:p>
          <a:p>
            <a:r>
              <a:rPr lang="ru-RU" dirty="0" err="1">
                <a:solidFill>
                  <a:srgbClr val="264E1A"/>
                </a:solidFill>
              </a:rPr>
              <a:t>в</a:t>
            </a:r>
            <a:r>
              <a:rPr lang="ru-RU" dirty="0" err="1" smtClean="0">
                <a:solidFill>
                  <a:srgbClr val="264E1A"/>
                </a:solidFill>
              </a:rPr>
              <a:t>ичерпні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  <a:r>
              <a:rPr lang="ru-RU" dirty="0" err="1" smtClean="0">
                <a:solidFill>
                  <a:srgbClr val="264E1A"/>
                </a:solidFill>
              </a:rPr>
              <a:t>відновлювані</a:t>
            </a:r>
            <a:endParaRPr lang="ru-RU" dirty="0">
              <a:solidFill>
                <a:srgbClr val="264E1A"/>
              </a:solidFill>
            </a:endParaRPr>
          </a:p>
          <a:p>
            <a:r>
              <a:rPr lang="ru-RU" dirty="0" err="1" smtClean="0">
                <a:solidFill>
                  <a:srgbClr val="264E1A"/>
                </a:solidFill>
              </a:rPr>
              <a:t>вичерпні</a:t>
            </a:r>
            <a:r>
              <a:rPr lang="ru-RU" dirty="0" smtClean="0">
                <a:solidFill>
                  <a:srgbClr val="264E1A"/>
                </a:solidFill>
              </a:rPr>
              <a:t> </a:t>
            </a:r>
            <a:r>
              <a:rPr lang="ru-RU" dirty="0" err="1" smtClean="0">
                <a:solidFill>
                  <a:srgbClr val="264E1A"/>
                </a:solidFill>
              </a:rPr>
              <a:t>невідновлювані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80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836206"/>
            <a:ext cx="5724128" cy="40361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r>
              <a:rPr lang="uk-UA" sz="2000" i="1" dirty="0" smtClean="0">
                <a:solidFill>
                  <a:srgbClr val="264E1A"/>
                </a:solidFill>
              </a:rPr>
              <a:t>Невичерпні - </a:t>
            </a:r>
            <a:r>
              <a:rPr lang="ru-RU" sz="2000" dirty="0" err="1">
                <a:solidFill>
                  <a:srgbClr val="264E1A"/>
                </a:solidFill>
              </a:rPr>
              <a:t>використання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smtClean="0">
                <a:solidFill>
                  <a:srgbClr val="264E1A"/>
                </a:solidFill>
              </a:rPr>
              <a:t> </a:t>
            </a:r>
            <a:r>
              <a:rPr lang="ru-RU" sz="2000" dirty="0" err="1">
                <a:solidFill>
                  <a:srgbClr val="264E1A"/>
                </a:solidFill>
              </a:rPr>
              <a:t>людиною</a:t>
            </a:r>
            <a:r>
              <a:rPr lang="ru-RU" sz="2000" dirty="0">
                <a:solidFill>
                  <a:srgbClr val="264E1A"/>
                </a:solidFill>
              </a:rPr>
              <a:t> не </a:t>
            </a:r>
            <a:r>
              <a:rPr lang="ru-RU" sz="2000" dirty="0" err="1">
                <a:solidFill>
                  <a:srgbClr val="264E1A"/>
                </a:solidFill>
              </a:rPr>
              <a:t>призводить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smtClean="0">
                <a:solidFill>
                  <a:srgbClr val="264E1A"/>
                </a:solidFill>
              </a:rPr>
              <a:t>до </a:t>
            </a:r>
            <a:r>
              <a:rPr lang="ru-RU" sz="2000" dirty="0" err="1" smtClean="0">
                <a:solidFill>
                  <a:srgbClr val="264E1A"/>
                </a:solidFill>
              </a:rPr>
              <a:t>виснаження</a:t>
            </a:r>
            <a:r>
              <a:rPr lang="ru-RU" sz="2000" dirty="0" smtClean="0">
                <a:solidFill>
                  <a:srgbClr val="264E1A"/>
                </a:solidFill>
              </a:rPr>
              <a:t> </a:t>
            </a:r>
            <a:r>
              <a:rPr lang="ru-RU" sz="2000" dirty="0" err="1">
                <a:solidFill>
                  <a:srgbClr val="264E1A"/>
                </a:solidFill>
              </a:rPr>
              <a:t>їх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err="1">
                <a:solidFill>
                  <a:srgbClr val="264E1A"/>
                </a:solidFill>
              </a:rPr>
              <a:t>запасів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err="1">
                <a:solidFill>
                  <a:srgbClr val="264E1A"/>
                </a:solidFill>
              </a:rPr>
              <a:t>нині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err="1" smtClean="0">
                <a:solidFill>
                  <a:srgbClr val="264E1A"/>
                </a:solidFill>
              </a:rPr>
              <a:t>чи</a:t>
            </a:r>
            <a:r>
              <a:rPr lang="ru-RU" sz="2000" dirty="0" smtClean="0">
                <a:solidFill>
                  <a:srgbClr val="264E1A"/>
                </a:solidFill>
              </a:rPr>
              <a:t> у </a:t>
            </a:r>
            <a:r>
              <a:rPr lang="ru-RU" sz="2000" dirty="0" err="1">
                <a:solidFill>
                  <a:srgbClr val="264E1A"/>
                </a:solidFill>
              </a:rPr>
              <a:t>найближчому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err="1">
                <a:solidFill>
                  <a:srgbClr val="264E1A"/>
                </a:solidFill>
              </a:rPr>
              <a:t>майбутньому</a:t>
            </a:r>
            <a:r>
              <a:rPr lang="ru-RU" sz="2000" dirty="0">
                <a:solidFill>
                  <a:srgbClr val="264E1A"/>
                </a:solidFill>
              </a:rPr>
              <a:t> (</a:t>
            </a:r>
            <a:r>
              <a:rPr lang="ru-RU" sz="2000" dirty="0" err="1">
                <a:solidFill>
                  <a:srgbClr val="264E1A"/>
                </a:solidFill>
              </a:rPr>
              <a:t>сонячна</a:t>
            </a:r>
            <a:r>
              <a:rPr lang="ru-RU" sz="2000" dirty="0">
                <a:solidFill>
                  <a:srgbClr val="264E1A"/>
                </a:solidFill>
              </a:rPr>
              <a:t> </a:t>
            </a:r>
            <a:r>
              <a:rPr lang="ru-RU" sz="2000" dirty="0" err="1" smtClean="0">
                <a:solidFill>
                  <a:srgbClr val="264E1A"/>
                </a:solidFill>
              </a:rPr>
              <a:t>енергія</a:t>
            </a:r>
            <a:r>
              <a:rPr lang="ru-RU" sz="2000" dirty="0" smtClean="0">
                <a:solidFill>
                  <a:srgbClr val="264E1A"/>
                </a:solidFill>
              </a:rPr>
              <a:t>, </a:t>
            </a:r>
            <a:r>
              <a:rPr lang="ru-RU" sz="2000" dirty="0" err="1">
                <a:solidFill>
                  <a:srgbClr val="264E1A"/>
                </a:solidFill>
              </a:rPr>
              <a:t>енергія</a:t>
            </a:r>
            <a:r>
              <a:rPr lang="ru-RU" sz="2000" dirty="0">
                <a:solidFill>
                  <a:srgbClr val="264E1A"/>
                </a:solidFill>
              </a:rPr>
              <a:t> води, </a:t>
            </a:r>
            <a:r>
              <a:rPr lang="ru-RU" sz="2000" dirty="0" err="1">
                <a:solidFill>
                  <a:srgbClr val="264E1A"/>
                </a:solidFill>
              </a:rPr>
              <a:t>повітря</a:t>
            </a:r>
            <a:r>
              <a:rPr lang="ru-RU" sz="2000" dirty="0" smtClean="0">
                <a:solidFill>
                  <a:srgbClr val="264E1A"/>
                </a:solidFill>
              </a:rPr>
              <a:t>).</a:t>
            </a:r>
          </a:p>
          <a:p>
            <a:r>
              <a:rPr lang="uk-UA" sz="2000" i="1" dirty="0">
                <a:solidFill>
                  <a:srgbClr val="264E1A"/>
                </a:solidFill>
              </a:rPr>
              <a:t>Вичерпні відновлювані  </a:t>
            </a:r>
            <a:r>
              <a:rPr lang="uk-UA" sz="2000" dirty="0">
                <a:solidFill>
                  <a:srgbClr val="264E1A"/>
                </a:solidFill>
              </a:rPr>
              <a:t>- ресурси, яким властива спроможність до </a:t>
            </a:r>
            <a:r>
              <a:rPr lang="uk-UA" sz="2000" dirty="0" smtClean="0">
                <a:solidFill>
                  <a:srgbClr val="264E1A"/>
                </a:solidFill>
              </a:rPr>
              <a:t>відновлення </a:t>
            </a:r>
            <a:r>
              <a:rPr lang="uk-UA" sz="2000" dirty="0">
                <a:solidFill>
                  <a:srgbClr val="264E1A"/>
                </a:solidFill>
              </a:rPr>
              <a:t>(через розмноження й інші природні цикли), наприклад, флора, фауна, водні </a:t>
            </a:r>
            <a:r>
              <a:rPr lang="uk-UA" sz="2000" dirty="0" smtClean="0">
                <a:solidFill>
                  <a:srgbClr val="264E1A"/>
                </a:solidFill>
              </a:rPr>
              <a:t>ресурси.</a:t>
            </a:r>
          </a:p>
          <a:p>
            <a:r>
              <a:rPr lang="uk-UA" sz="2000" dirty="0" smtClean="0">
                <a:solidFill>
                  <a:srgbClr val="264E1A"/>
                </a:solidFill>
              </a:rPr>
              <a:t> </a:t>
            </a:r>
            <a:r>
              <a:rPr lang="uk-UA" sz="2000" i="1" dirty="0" smtClean="0">
                <a:solidFill>
                  <a:srgbClr val="264E1A"/>
                </a:solidFill>
              </a:rPr>
              <a:t>Вичерпні </a:t>
            </a:r>
            <a:r>
              <a:rPr lang="uk-UA" sz="2000" i="1" dirty="0" err="1" smtClean="0">
                <a:solidFill>
                  <a:srgbClr val="264E1A"/>
                </a:solidFill>
              </a:rPr>
              <a:t>невідновлювані</a:t>
            </a:r>
            <a:r>
              <a:rPr lang="uk-UA" sz="2000" i="1" dirty="0">
                <a:solidFill>
                  <a:srgbClr val="264E1A"/>
                </a:solidFill>
              </a:rPr>
              <a:t> </a:t>
            </a:r>
            <a:r>
              <a:rPr lang="uk-UA" sz="2000" dirty="0">
                <a:solidFill>
                  <a:srgbClr val="264E1A"/>
                </a:solidFill>
              </a:rPr>
              <a:t>- безупинне </a:t>
            </a:r>
            <a:r>
              <a:rPr lang="uk-UA" sz="2000" dirty="0" smtClean="0">
                <a:solidFill>
                  <a:srgbClr val="264E1A"/>
                </a:solidFill>
              </a:rPr>
              <a:t>використання </a:t>
            </a:r>
            <a:r>
              <a:rPr lang="uk-UA" sz="2000" dirty="0">
                <a:solidFill>
                  <a:srgbClr val="264E1A"/>
                </a:solidFill>
              </a:rPr>
              <a:t>може зменшити </a:t>
            </a:r>
            <a:r>
              <a:rPr lang="uk-UA" sz="2000" dirty="0" smtClean="0">
                <a:solidFill>
                  <a:srgbClr val="264E1A"/>
                </a:solidFill>
              </a:rPr>
              <a:t>їх рівень, після чого подальша </a:t>
            </a:r>
            <a:r>
              <a:rPr lang="uk-UA" sz="2000" dirty="0">
                <a:solidFill>
                  <a:srgbClr val="264E1A"/>
                </a:solidFill>
              </a:rPr>
              <a:t>експлуатація стає </a:t>
            </a:r>
            <a:r>
              <a:rPr lang="uk-UA" sz="2000" dirty="0" smtClean="0">
                <a:solidFill>
                  <a:srgbClr val="264E1A"/>
                </a:solidFill>
              </a:rPr>
              <a:t>практично неможливою.</a:t>
            </a:r>
            <a:endParaRPr lang="ru-RU" sz="2000" dirty="0">
              <a:solidFill>
                <a:srgbClr val="264E1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9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177" y="-19551"/>
            <a:ext cx="9468544" cy="1143000"/>
          </a:xfrm>
        </p:spPr>
        <p:txBody>
          <a:bodyPr>
            <a:noAutofit/>
          </a:bodyPr>
          <a:lstStyle/>
          <a:p>
            <a:r>
              <a:rPr lang="uk-UA" sz="5400" dirty="0" smtClean="0"/>
              <a:t>Оцінка природних ресурсів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Є два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оцінки</a:t>
            </a:r>
            <a:r>
              <a:rPr lang="ru-RU" sz="2400" dirty="0"/>
              <a:t>: </a:t>
            </a:r>
            <a:r>
              <a:rPr lang="ru-RU" sz="2400" dirty="0" err="1"/>
              <a:t>технологічна</a:t>
            </a:r>
            <a:r>
              <a:rPr lang="ru-RU" sz="2400" dirty="0"/>
              <a:t> (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виробнича</a:t>
            </a:r>
            <a:r>
              <a:rPr lang="ru-RU" sz="2400" dirty="0"/>
              <a:t>) та </a:t>
            </a:r>
            <a:r>
              <a:rPr lang="ru-RU" sz="2400" dirty="0" err="1"/>
              <a:t>економічна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 err="1" smtClean="0"/>
              <a:t>економічна</a:t>
            </a:r>
            <a:r>
              <a:rPr lang="ru-RU" sz="2400" dirty="0" smtClean="0"/>
              <a:t>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природних</a:t>
            </a:r>
            <a:r>
              <a:rPr lang="ru-RU" sz="2400" dirty="0"/>
              <a:t> умов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ru-RU" sz="2400" dirty="0" smtClean="0"/>
              <a:t>і </a:t>
            </a:r>
            <a:r>
              <a:rPr lang="ru-RU" sz="2400" dirty="0" err="1"/>
              <a:t>природних</a:t>
            </a:r>
            <a:r>
              <a:rPr lang="ru-RU" sz="2400" dirty="0"/>
              <a:t> </a:t>
            </a:r>
            <a:r>
              <a:rPr lang="ru-RU" sz="2400" dirty="0" err="1"/>
              <a:t>ресурсів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ru-RU" sz="2400" dirty="0" err="1" smtClean="0"/>
              <a:t>вартісний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вираз</a:t>
            </a:r>
            <a:r>
              <a:rPr lang="ru-RU" sz="2400" dirty="0" smtClean="0"/>
              <a:t>; </a:t>
            </a:r>
            <a:endParaRPr lang="en-US" sz="2400" dirty="0" smtClean="0"/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 err="1"/>
              <a:t>технологічна</a:t>
            </a:r>
            <a:r>
              <a:rPr lang="ru-RU" sz="2400" dirty="0"/>
              <a:t>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виявляє</a:t>
            </a:r>
            <a:r>
              <a:rPr lang="ru-RU" sz="2400" dirty="0"/>
              <a:t>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придатності</a:t>
            </a:r>
            <a:r>
              <a:rPr lang="ru-RU" sz="2400" dirty="0"/>
              <a:t> </a:t>
            </a:r>
            <a:r>
              <a:rPr lang="ru-RU" sz="2400" dirty="0" err="1"/>
              <a:t>тіл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явищ</a:t>
            </a:r>
            <a:r>
              <a:rPr lang="ru-RU" sz="2400" dirty="0"/>
              <a:t> </a:t>
            </a:r>
            <a:r>
              <a:rPr lang="ru-RU" sz="2400" dirty="0" err="1"/>
              <a:t>природи</a:t>
            </a:r>
            <a:r>
              <a:rPr lang="ru-RU" sz="2400" dirty="0"/>
              <a:t> для того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іншого</a:t>
            </a:r>
            <a:r>
              <a:rPr lang="ru-RU" sz="2400" dirty="0"/>
              <a:t> виду </a:t>
            </a:r>
            <a:r>
              <a:rPr lang="ru-RU" sz="2400" dirty="0" err="1"/>
              <a:t>людської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з </a:t>
            </a:r>
            <a:r>
              <a:rPr lang="ru-RU" sz="2400" dirty="0" err="1"/>
              <a:t>урахуванням</a:t>
            </a:r>
            <a:r>
              <a:rPr lang="ru-RU" sz="2400" dirty="0"/>
              <a:t> </a:t>
            </a:r>
            <a:r>
              <a:rPr lang="ru-RU" sz="2400" dirty="0" err="1"/>
              <a:t>сучасної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перспективної</a:t>
            </a:r>
            <a:r>
              <a:rPr lang="ru-RU" sz="2400" dirty="0"/>
              <a:t> </a:t>
            </a: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132856"/>
            <a:ext cx="2506732" cy="164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9571"/>
            <a:ext cx="8229600" cy="856283"/>
          </a:xfrm>
        </p:spPr>
        <p:txBody>
          <a:bodyPr/>
          <a:lstStyle/>
          <a:p>
            <a:r>
              <a:rPr lang="uk-UA" dirty="0" smtClean="0"/>
              <a:t>Проблема вичерпності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1052736"/>
            <a:ext cx="8805664" cy="4669979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ru-RU" sz="2400" dirty="0" err="1" smtClean="0"/>
              <a:t>Людство</a:t>
            </a:r>
            <a:r>
              <a:rPr lang="ru-RU" sz="2400" dirty="0" smtClean="0"/>
              <a:t> </a:t>
            </a:r>
            <a:r>
              <a:rPr lang="ru-RU" sz="2400" dirty="0" err="1"/>
              <a:t>безперервно</a:t>
            </a:r>
            <a:r>
              <a:rPr lang="ru-RU" sz="2400" dirty="0"/>
              <a:t> </a:t>
            </a:r>
            <a:r>
              <a:rPr lang="ru-RU" sz="2400" dirty="0" err="1"/>
              <a:t>нарощує</a:t>
            </a:r>
            <a:r>
              <a:rPr lang="ru-RU" sz="2400" dirty="0"/>
              <a:t> </a:t>
            </a:r>
            <a:r>
              <a:rPr lang="ru-RU" sz="2400" dirty="0" err="1"/>
              <a:t>темпи</a:t>
            </a:r>
            <a:r>
              <a:rPr lang="ru-RU" sz="2400" dirty="0"/>
              <a:t> </a:t>
            </a:r>
            <a:r>
              <a:rPr lang="ru-RU" sz="2400" dirty="0" err="1"/>
              <a:t>видобутку</a:t>
            </a:r>
            <a:r>
              <a:rPr lang="ru-RU" sz="2400" dirty="0"/>
              <a:t> </a:t>
            </a:r>
            <a:r>
              <a:rPr lang="ru-RU" sz="2400" dirty="0" err="1" smtClean="0"/>
              <a:t>корисних</a:t>
            </a:r>
            <a:endParaRPr lang="ru-RU" sz="2400" dirty="0" smtClean="0"/>
          </a:p>
          <a:p>
            <a:pPr marL="0" indent="0" algn="r">
              <a:buNone/>
            </a:pPr>
            <a:r>
              <a:rPr lang="ru-RU" sz="2400" dirty="0" smtClean="0"/>
              <a:t> </a:t>
            </a:r>
            <a:r>
              <a:rPr lang="ru-RU" sz="2400" dirty="0" err="1"/>
              <a:t>копалин</a:t>
            </a:r>
            <a:r>
              <a:rPr lang="ru-RU" sz="2400" dirty="0"/>
              <a:t> і при </a:t>
            </a:r>
            <a:r>
              <a:rPr lang="ru-RU" sz="2400" dirty="0" err="1"/>
              <a:t>цьому</a:t>
            </a:r>
            <a:r>
              <a:rPr lang="ru-RU" sz="2400" dirty="0"/>
              <a:t> мало </a:t>
            </a:r>
            <a:r>
              <a:rPr lang="ru-RU" sz="2400" dirty="0" err="1"/>
              <a:t>дбає</a:t>
            </a:r>
            <a:r>
              <a:rPr lang="ru-RU" sz="2400" dirty="0"/>
              <a:t> про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збереження</a:t>
            </a:r>
            <a:r>
              <a:rPr lang="ru-RU" sz="2400" dirty="0"/>
              <a:t>, </a:t>
            </a:r>
            <a:r>
              <a:rPr lang="ru-RU" sz="2400" dirty="0" err="1"/>
              <a:t>відновлення</a:t>
            </a:r>
            <a:r>
              <a:rPr lang="ru-RU" sz="2400" dirty="0" smtClean="0"/>
              <a:t>,</a:t>
            </a:r>
          </a:p>
          <a:p>
            <a:pPr marL="0" indent="0" algn="r">
              <a:buNone/>
            </a:pPr>
            <a:r>
              <a:rPr lang="ru-RU" sz="2400" dirty="0" smtClean="0"/>
              <a:t> </a:t>
            </a:r>
            <a:r>
              <a:rPr lang="ru-RU" sz="2400" dirty="0"/>
              <a:t>коли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 smtClean="0"/>
              <a:t>можливо</a:t>
            </a:r>
            <a:r>
              <a:rPr lang="ru-RU" sz="2400" dirty="0" smtClean="0"/>
              <a:t>. </a:t>
            </a:r>
            <a:r>
              <a:rPr lang="ru-RU" sz="2400" dirty="0"/>
              <a:t>При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відбувається</a:t>
            </a:r>
            <a:r>
              <a:rPr lang="ru-RU" sz="2400" dirty="0"/>
              <a:t> </a:t>
            </a:r>
            <a:r>
              <a:rPr lang="ru-RU" sz="2400" dirty="0" err="1"/>
              <a:t>катастрофічно</a:t>
            </a:r>
            <a:r>
              <a:rPr lang="ru-RU" sz="2400" dirty="0"/>
              <a:t> </a:t>
            </a:r>
            <a:r>
              <a:rPr lang="ru-RU" sz="2400" dirty="0" err="1" smtClean="0"/>
              <a:t>швидке</a:t>
            </a:r>
            <a:endParaRPr lang="ru-RU" sz="2400" dirty="0" smtClean="0"/>
          </a:p>
          <a:p>
            <a:pPr marL="0" indent="0" algn="r">
              <a:buNone/>
            </a:pPr>
            <a:r>
              <a:rPr lang="ru-RU" sz="2400" dirty="0" smtClean="0"/>
              <a:t> </a:t>
            </a:r>
            <a:r>
              <a:rPr lang="ru-RU" sz="2400" dirty="0" err="1" smtClean="0"/>
              <a:t>забруднення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довкілля</a:t>
            </a:r>
            <a:r>
              <a:rPr lang="ru-RU" sz="2400" dirty="0"/>
              <a:t>, </a:t>
            </a:r>
            <a:r>
              <a:rPr lang="ru-RU" sz="2400" dirty="0" err="1"/>
              <a:t>середовища</a:t>
            </a:r>
            <a:r>
              <a:rPr lang="ru-RU" sz="2400" dirty="0"/>
              <a:t> </a:t>
            </a:r>
            <a:r>
              <a:rPr lang="ru-RU" sz="2400" dirty="0" err="1"/>
              <a:t>проживання</a:t>
            </a:r>
            <a:r>
              <a:rPr lang="ru-RU" sz="2400" dirty="0"/>
              <a:t> </a:t>
            </a:r>
            <a:endParaRPr lang="en-US" sz="2400" dirty="0" smtClean="0"/>
          </a:p>
          <a:p>
            <a:pPr marL="0" indent="0" algn="r">
              <a:buNone/>
            </a:pPr>
            <a:r>
              <a:rPr lang="ru-RU" sz="2400" dirty="0" smtClean="0"/>
              <a:t>людей і </a:t>
            </a:r>
            <a:r>
              <a:rPr lang="ru-RU" sz="2400" dirty="0" err="1"/>
              <a:t>виснаження</a:t>
            </a:r>
            <a:r>
              <a:rPr lang="ru-RU" sz="2400" dirty="0"/>
              <a:t> </a:t>
            </a:r>
            <a:r>
              <a:rPr lang="ru-RU" sz="2400" dirty="0" err="1"/>
              <a:t>природних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0" algn="r">
              <a:buNone/>
            </a:pPr>
            <a:r>
              <a:rPr lang="ru-RU" sz="2400" dirty="0" err="1" smtClean="0"/>
              <a:t>ресурсів</a:t>
            </a:r>
            <a:r>
              <a:rPr lang="ru-RU" sz="2400" dirty="0" smtClean="0"/>
              <a:t>.</a:t>
            </a:r>
            <a:r>
              <a:rPr lang="en-US" sz="2400" dirty="0"/>
              <a:t> </a:t>
            </a:r>
            <a:r>
              <a:rPr lang="ru-RU" sz="2400" dirty="0" smtClean="0"/>
              <a:t>Я</a:t>
            </a:r>
            <a:r>
              <a:rPr lang="uk-UA" sz="2400" dirty="0" err="1" smtClean="0"/>
              <a:t>кщо</a:t>
            </a:r>
            <a:r>
              <a:rPr lang="uk-UA" sz="2400" dirty="0" smtClean="0"/>
              <a:t> люди будуть </a:t>
            </a:r>
            <a:endParaRPr lang="en-US" sz="2400" dirty="0"/>
          </a:p>
          <a:p>
            <a:pPr marL="0" indent="0" algn="r">
              <a:buNone/>
            </a:pPr>
            <a:r>
              <a:rPr lang="uk-UA" sz="2400" dirty="0" smtClean="0"/>
              <a:t>користуватися природними </a:t>
            </a:r>
          </a:p>
          <a:p>
            <a:pPr marL="0" indent="0" algn="r">
              <a:buNone/>
            </a:pPr>
            <a:r>
              <a:rPr lang="uk-UA" sz="2400" dirty="0" smtClean="0"/>
              <a:t>ресурсами в таких самих </a:t>
            </a:r>
          </a:p>
          <a:p>
            <a:pPr marL="0" indent="0" algn="r">
              <a:buNone/>
            </a:pPr>
            <a:r>
              <a:rPr lang="uk-UA" sz="2400" dirty="0" smtClean="0"/>
              <a:t>кількостях, як і зараз, то, за </a:t>
            </a:r>
          </a:p>
          <a:p>
            <a:pPr marL="0" indent="0" algn="r">
              <a:buNone/>
            </a:pPr>
            <a:r>
              <a:rPr lang="uk-UA" sz="2400" dirty="0" smtClean="0"/>
              <a:t>підрахунками вчених, ресурси </a:t>
            </a:r>
          </a:p>
          <a:p>
            <a:pPr marL="0" indent="0" algn="r">
              <a:buNone/>
            </a:pPr>
            <a:r>
              <a:rPr lang="uk-UA" sz="2400" dirty="0" smtClean="0"/>
              <a:t>будуть вичерпані за 130 років.</a:t>
            </a:r>
            <a:endParaRPr lang="ru-RU" sz="2400" dirty="0" smtClean="0"/>
          </a:p>
          <a:p>
            <a:pPr marL="0" indent="0" algn="r">
              <a:buNone/>
            </a:pP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09102"/>
            <a:ext cx="4104456" cy="4008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79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Сучасний</a:t>
            </a:r>
            <a:r>
              <a:rPr lang="ru-RU" sz="2400" dirty="0"/>
              <a:t> </a:t>
            </a:r>
            <a:r>
              <a:rPr lang="ru-RU" sz="2400" dirty="0" err="1"/>
              <a:t>еколого-економічний</a:t>
            </a:r>
            <a:r>
              <a:rPr lang="ru-RU" sz="2400" dirty="0"/>
              <a:t> стан </a:t>
            </a:r>
            <a:r>
              <a:rPr lang="ru-RU" sz="2400" dirty="0" err="1"/>
              <a:t>змушує</a:t>
            </a:r>
            <a:r>
              <a:rPr lang="ru-RU" sz="2400" dirty="0"/>
              <a:t> людей </a:t>
            </a:r>
            <a:r>
              <a:rPr lang="ru-RU" sz="2400" dirty="0" err="1"/>
              <a:t>використовувати</a:t>
            </a:r>
            <a:r>
              <a:rPr lang="ru-RU" sz="2400" dirty="0"/>
              <a:t> не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традиційні</a:t>
            </a:r>
            <a:r>
              <a:rPr lang="ru-RU" sz="2400" dirty="0"/>
              <a:t> </a:t>
            </a:r>
            <a:r>
              <a:rPr lang="ru-RU" sz="2400" dirty="0" err="1"/>
              <a:t>джерела</a:t>
            </a:r>
            <a:r>
              <a:rPr lang="ru-RU" sz="2400" dirty="0"/>
              <a:t> </a:t>
            </a:r>
            <a:r>
              <a:rPr lang="ru-RU" sz="2400" dirty="0" err="1"/>
              <a:t>корисних</a:t>
            </a:r>
            <a:r>
              <a:rPr lang="ru-RU" sz="2400" dirty="0"/>
              <a:t> </a:t>
            </a:r>
            <a:r>
              <a:rPr lang="ru-RU" sz="2400" dirty="0" err="1"/>
              <a:t>копалин</a:t>
            </a:r>
            <a:r>
              <a:rPr lang="ru-RU" sz="2400" dirty="0"/>
              <a:t> (в основному </a:t>
            </a:r>
            <a:r>
              <a:rPr lang="ru-RU" sz="2400" dirty="0" err="1"/>
              <a:t>поверхневі</a:t>
            </a:r>
            <a:r>
              <a:rPr lang="ru-RU" sz="2400" dirty="0"/>
              <a:t>), а й </a:t>
            </a:r>
            <a:r>
              <a:rPr lang="ru-RU" sz="2400" dirty="0" err="1"/>
              <a:t>поклади</a:t>
            </a:r>
            <a:r>
              <a:rPr lang="ru-RU" sz="2400" dirty="0"/>
              <a:t> на шельфах </a:t>
            </a:r>
            <a:r>
              <a:rPr lang="ru-RU" sz="2400" dirty="0" err="1"/>
              <a:t>морів</a:t>
            </a:r>
            <a:r>
              <a:rPr lang="ru-RU" sz="2400" dirty="0"/>
              <a:t> і </a:t>
            </a:r>
            <a:r>
              <a:rPr lang="ru-RU" sz="2400" dirty="0" err="1"/>
              <a:t>океанів</a:t>
            </a:r>
            <a:r>
              <a:rPr lang="ru-RU" sz="2400" dirty="0"/>
              <a:t>. З "</a:t>
            </a:r>
            <a:r>
              <a:rPr lang="ru-RU" sz="2400" dirty="0" err="1"/>
              <a:t>морських</a:t>
            </a:r>
            <a:r>
              <a:rPr lang="ru-RU" sz="2400" dirty="0"/>
              <a:t>" </a:t>
            </a:r>
            <a:r>
              <a:rPr lang="ru-RU" sz="2400" dirty="0" err="1"/>
              <a:t>корисних</a:t>
            </a:r>
            <a:r>
              <a:rPr lang="ru-RU" sz="2400" dirty="0"/>
              <a:t> </a:t>
            </a:r>
            <a:r>
              <a:rPr lang="ru-RU" sz="2400" dirty="0" err="1"/>
              <a:t>копалин</a:t>
            </a:r>
            <a:r>
              <a:rPr lang="ru-RU" sz="2400" dirty="0"/>
              <a:t> </a:t>
            </a:r>
            <a:r>
              <a:rPr lang="ru-RU" sz="2400" dirty="0" err="1"/>
              <a:t>добувають</a:t>
            </a:r>
            <a:r>
              <a:rPr lang="ru-RU" sz="2400" dirty="0"/>
              <a:t> </a:t>
            </a:r>
            <a:r>
              <a:rPr lang="ru-RU" sz="2400" dirty="0" err="1"/>
              <a:t>нафту</a:t>
            </a:r>
            <a:r>
              <a:rPr lang="ru-RU" sz="2400" dirty="0"/>
              <a:t>, </a:t>
            </a:r>
            <a:r>
              <a:rPr lang="ru-RU" sz="2400" dirty="0" err="1"/>
              <a:t>природний</a:t>
            </a:r>
            <a:r>
              <a:rPr lang="ru-RU" sz="2400" dirty="0"/>
              <a:t> газ, </a:t>
            </a:r>
            <a:r>
              <a:rPr lang="ru-RU" sz="2400" dirty="0" err="1"/>
              <a:t>розсипи</a:t>
            </a:r>
            <a:r>
              <a:rPr lang="ru-RU" sz="2400" dirty="0"/>
              <a:t> </a:t>
            </a:r>
            <a:r>
              <a:rPr lang="ru-RU" sz="2400" dirty="0" err="1"/>
              <a:t>поліметалічних</a:t>
            </a:r>
            <a:r>
              <a:rPr lang="ru-RU" sz="2400" dirty="0"/>
              <a:t> руд (</a:t>
            </a:r>
            <a:r>
              <a:rPr lang="ru-RU" sz="2400" dirty="0" err="1"/>
              <a:t>кассітеріт</a:t>
            </a:r>
            <a:r>
              <a:rPr lang="ru-RU" sz="2400" dirty="0"/>
              <a:t>, золото).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935" y="2780928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13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У </a:t>
            </a:r>
            <a:r>
              <a:rPr lang="uk-UA" sz="2800" dirty="0" err="1" smtClean="0"/>
              <a:t>зв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язку</a:t>
            </a:r>
            <a:r>
              <a:rPr lang="uk-UA" sz="2800" dirty="0" smtClean="0"/>
              <a:t> з величезним обсягом використовування природних ресурсів, проблема забезпеченості є глобальною. Щоб запобігти виснаженню природних ресурсів, необхідне раціональне і комплексне використання ресурсів, пошуки нових джерел сировини, палива і енергії.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34489"/>
            <a:ext cx="4762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lana48872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polana48872</Template>
  <TotalTime>276</TotalTime>
  <Words>366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polana48872</vt:lpstr>
      <vt:lpstr>Природні ресурси та їх класифікація</vt:lpstr>
      <vt:lpstr>Природні ресурси</vt:lpstr>
      <vt:lpstr>Класифікація</vt:lpstr>
      <vt:lpstr>Презентация PowerPoint</vt:lpstr>
      <vt:lpstr>Оцінка природних ресурсів</vt:lpstr>
      <vt:lpstr>Проблема вичерпності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Природні ресурси та їх класифікація</dc:title>
  <dc:creator>HOME</dc:creator>
  <cp:lastModifiedBy>ПК</cp:lastModifiedBy>
  <cp:revision>16</cp:revision>
  <dcterms:created xsi:type="dcterms:W3CDTF">2013-11-21T16:51:10Z</dcterms:created>
  <dcterms:modified xsi:type="dcterms:W3CDTF">2015-02-07T19:42:18Z</dcterms:modified>
</cp:coreProperties>
</file>