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F4B68-4D56-452D-A759-B096C238FE0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B548F-9C65-41E5-81C6-7083EB719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92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F37990-B8B2-4B42-BE88-09EEA2DFA79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81249F6C-8EDD-4933-8771-ECA6737125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7990-B8B2-4B42-BE88-09EEA2DFA79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9F6C-8EDD-4933-8771-ECA673712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7990-B8B2-4B42-BE88-09EEA2DFA79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9F6C-8EDD-4933-8771-ECA673712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7990-B8B2-4B42-BE88-09EEA2DFA79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9F6C-8EDD-4933-8771-ECA6737125DB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F37990-B8B2-4B42-BE88-09EEA2DFA79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9F6C-8EDD-4933-8771-ECA6737125D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7990-B8B2-4B42-BE88-09EEA2DFA79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9F6C-8EDD-4933-8771-ECA6737125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7990-B8B2-4B42-BE88-09EEA2DFA79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9F6C-8EDD-4933-8771-ECA6737125D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F37990-B8B2-4B42-BE88-09EEA2DFA79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9F6C-8EDD-4933-8771-ECA6737125D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7990-B8B2-4B42-BE88-09EEA2DFA79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9F6C-8EDD-4933-8771-ECA673712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F37990-B8B2-4B42-BE88-09EEA2DFA79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9F6C-8EDD-4933-8771-ECA6737125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F37990-B8B2-4B42-BE88-09EEA2DFA79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9F6C-8EDD-4933-8771-ECA6737125D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EAF37990-B8B2-4B42-BE88-09EEA2DFA79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81249F6C-8EDD-4933-8771-ECA6737125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6192688" cy="1254001"/>
          </a:xfrm>
        </p:spPr>
        <p:txBody>
          <a:bodyPr/>
          <a:lstStyle/>
          <a:p>
            <a:r>
              <a:rPr lang="uk-UA" dirty="0" smtClean="0"/>
              <a:t>Житомирська</a:t>
            </a:r>
            <a:r>
              <a:rPr lang="ru-RU" dirty="0" smtClean="0"/>
              <a:t> </a:t>
            </a:r>
            <a:r>
              <a:rPr lang="ru-RU" dirty="0"/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9119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3" y="116632"/>
            <a:ext cx="8591550" cy="60270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копалини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836712"/>
            <a:ext cx="8784976" cy="3096344"/>
          </a:xfrm>
        </p:spPr>
        <p:txBody>
          <a:bodyPr>
            <a:normAutofit/>
          </a:bodyPr>
          <a:lstStyle/>
          <a:p>
            <a:r>
              <a:rPr lang="ru-RU" sz="1800" dirty="0"/>
              <a:t>Є запаси </a:t>
            </a:r>
            <a:r>
              <a:rPr lang="ru-RU" sz="1800" dirty="0" err="1"/>
              <a:t>будівельних</a:t>
            </a:r>
            <a:r>
              <a:rPr lang="ru-RU" sz="1800" dirty="0"/>
              <a:t> </a:t>
            </a:r>
            <a:r>
              <a:rPr lang="ru-RU" sz="1800" dirty="0" err="1"/>
              <a:t>пісків</a:t>
            </a:r>
            <a:r>
              <a:rPr lang="ru-RU" sz="1800" dirty="0"/>
              <a:t>, </a:t>
            </a:r>
            <a:r>
              <a:rPr lang="ru-RU" sz="1800" dirty="0" err="1"/>
              <a:t>пірофілітових</a:t>
            </a:r>
            <a:r>
              <a:rPr lang="ru-RU" sz="1800" dirty="0"/>
              <a:t> </a:t>
            </a:r>
            <a:r>
              <a:rPr lang="ru-RU" sz="1800" dirty="0" err="1"/>
              <a:t>сланців</a:t>
            </a:r>
            <a:r>
              <a:rPr lang="ru-RU" sz="1800" dirty="0"/>
              <a:t>, </a:t>
            </a:r>
            <a:r>
              <a:rPr lang="ru-RU" sz="1800" dirty="0" err="1"/>
              <a:t>керамічних</a:t>
            </a:r>
            <a:r>
              <a:rPr lang="ru-RU" sz="1800" dirty="0"/>
              <a:t> глин і ряду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видів</a:t>
            </a:r>
            <a:r>
              <a:rPr lang="ru-RU" sz="1800" dirty="0"/>
              <a:t> </a:t>
            </a:r>
            <a:r>
              <a:rPr lang="ru-RU" sz="1800" dirty="0" err="1"/>
              <a:t>мінеральної</a:t>
            </a:r>
            <a:r>
              <a:rPr lang="ru-RU" sz="1800" dirty="0"/>
              <a:t> </a:t>
            </a:r>
            <a:r>
              <a:rPr lang="ru-RU" sz="1800" dirty="0" err="1"/>
              <a:t>будівельної</a:t>
            </a:r>
            <a:r>
              <a:rPr lang="ru-RU" sz="1800" dirty="0"/>
              <a:t> </a:t>
            </a:r>
            <a:r>
              <a:rPr lang="ru-RU" sz="1800" dirty="0" err="1"/>
              <a:t>сировини</a:t>
            </a:r>
            <a:r>
              <a:rPr lang="ru-RU" sz="1800" dirty="0"/>
              <a:t>, є </a:t>
            </a:r>
            <a:r>
              <a:rPr lang="ru-RU" sz="1800" dirty="0" err="1"/>
              <a:t>великі</a:t>
            </a:r>
            <a:r>
              <a:rPr lang="ru-RU" sz="1800" dirty="0"/>
              <a:t> </a:t>
            </a:r>
            <a:r>
              <a:rPr lang="ru-RU" sz="1800" dirty="0" err="1"/>
              <a:t>поклади</a:t>
            </a:r>
            <a:r>
              <a:rPr lang="ru-RU" sz="1800" dirty="0"/>
              <a:t> </a:t>
            </a:r>
            <a:r>
              <a:rPr lang="ru-RU" sz="1800" dirty="0" err="1"/>
              <a:t>габро</a:t>
            </a:r>
            <a:r>
              <a:rPr lang="ru-RU" sz="1800" dirty="0"/>
              <a:t>, </a:t>
            </a:r>
            <a:r>
              <a:rPr lang="ru-RU" sz="1800" dirty="0" err="1"/>
              <a:t>гранітів</a:t>
            </a:r>
            <a:r>
              <a:rPr lang="ru-RU" sz="1800" dirty="0"/>
              <a:t>, </a:t>
            </a:r>
            <a:r>
              <a:rPr lang="ru-RU" sz="1800" dirty="0" err="1"/>
              <a:t>лабрадоритів</a:t>
            </a:r>
            <a:r>
              <a:rPr lang="ru-RU" sz="1800" dirty="0"/>
              <a:t> . </a:t>
            </a:r>
            <a:r>
              <a:rPr lang="ru-RU" sz="1800" dirty="0" err="1"/>
              <a:t>Присутні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рідкісноземельні</a:t>
            </a:r>
            <a:r>
              <a:rPr lang="ru-RU" sz="1800" dirty="0"/>
              <a:t> </a:t>
            </a:r>
            <a:r>
              <a:rPr lang="ru-RU" sz="1800" dirty="0" err="1"/>
              <a:t>елементи</a:t>
            </a:r>
            <a:r>
              <a:rPr lang="ru-RU" sz="1800" dirty="0"/>
              <a:t> — </a:t>
            </a:r>
            <a:r>
              <a:rPr lang="ru-RU" sz="1800" dirty="0" err="1"/>
              <a:t>ванадій</a:t>
            </a:r>
            <a:r>
              <a:rPr lang="ru-RU" sz="1800" dirty="0"/>
              <a:t>, </a:t>
            </a:r>
            <a:r>
              <a:rPr lang="ru-RU" sz="1800" dirty="0" err="1"/>
              <a:t>скандій</a:t>
            </a:r>
            <a:r>
              <a:rPr lang="ru-RU" sz="1800" dirty="0"/>
              <a:t>, </a:t>
            </a:r>
            <a:r>
              <a:rPr lang="ru-RU" sz="1800" dirty="0" err="1"/>
              <a:t>гафній</a:t>
            </a:r>
            <a:r>
              <a:rPr lang="ru-RU" sz="1800" dirty="0"/>
              <a:t>, </a:t>
            </a:r>
            <a:r>
              <a:rPr lang="ru-RU" sz="1800" dirty="0" err="1"/>
              <a:t>торій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користуються</a:t>
            </a:r>
            <a:r>
              <a:rPr lang="ru-RU" sz="1800" dirty="0"/>
              <a:t> </a:t>
            </a:r>
            <a:r>
              <a:rPr lang="ru-RU" sz="1800" dirty="0" err="1"/>
              <a:t>значним</a:t>
            </a:r>
            <a:r>
              <a:rPr lang="ru-RU" sz="1800" dirty="0"/>
              <a:t> попитом на </a:t>
            </a:r>
            <a:r>
              <a:rPr lang="ru-RU" sz="1800" dirty="0" err="1"/>
              <a:t>світовому</a:t>
            </a:r>
            <a:r>
              <a:rPr lang="ru-RU" sz="1800" dirty="0"/>
              <a:t> ринку. У межах </a:t>
            </a:r>
            <a:r>
              <a:rPr lang="ru-RU" sz="1800" dirty="0" err="1"/>
              <a:t>Іршанського</a:t>
            </a:r>
            <a:r>
              <a:rPr lang="ru-RU" sz="1800" dirty="0"/>
              <a:t> </a:t>
            </a:r>
            <a:r>
              <a:rPr lang="ru-RU" sz="1800" dirty="0" err="1"/>
              <a:t>титанорудного</a:t>
            </a:r>
            <a:r>
              <a:rPr lang="ru-RU" sz="1800" dirty="0"/>
              <a:t> району </a:t>
            </a:r>
            <a:r>
              <a:rPr lang="ru-RU" sz="1800" dirty="0" err="1"/>
              <a:t>видобувають</a:t>
            </a:r>
            <a:r>
              <a:rPr lang="ru-RU" sz="1800" dirty="0"/>
              <a:t> </a:t>
            </a:r>
            <a:r>
              <a:rPr lang="ru-RU" sz="1800" dirty="0" err="1"/>
              <a:t>ільменіт</a:t>
            </a:r>
            <a:r>
              <a:rPr lang="ru-RU" sz="1800" dirty="0"/>
              <a:t> (оксид титану</a:t>
            </a:r>
            <a:r>
              <a:rPr lang="ru-RU" sz="1800" dirty="0" smtClean="0"/>
              <a:t>).</a:t>
            </a:r>
          </a:p>
          <a:p>
            <a:r>
              <a:rPr lang="ru-RU" sz="1800" dirty="0" err="1" smtClean="0"/>
              <a:t>Перспективним</a:t>
            </a:r>
            <a:r>
              <a:rPr lang="ru-RU" sz="1800" dirty="0" smtClean="0"/>
              <a:t> </a:t>
            </a:r>
            <a:r>
              <a:rPr lang="ru-RU" sz="1800" dirty="0"/>
              <a:t>є </a:t>
            </a:r>
            <a:r>
              <a:rPr lang="ru-RU" sz="1800" dirty="0" err="1"/>
              <a:t>родовище</a:t>
            </a:r>
            <a:r>
              <a:rPr lang="ru-RU" sz="1800" dirty="0"/>
              <a:t> </a:t>
            </a:r>
            <a:r>
              <a:rPr lang="ru-RU" sz="1800" dirty="0" err="1"/>
              <a:t>мармуру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має</a:t>
            </a:r>
            <a:r>
              <a:rPr lang="ru-RU" sz="1800" dirty="0"/>
              <a:t> рисунок </a:t>
            </a:r>
            <a:r>
              <a:rPr lang="ru-RU" sz="1800" dirty="0" err="1"/>
              <a:t>надзвичайної</a:t>
            </a:r>
            <a:r>
              <a:rPr lang="ru-RU" sz="1800" dirty="0"/>
              <a:t> </a:t>
            </a:r>
            <a:r>
              <a:rPr lang="ru-RU" sz="1800" dirty="0" err="1"/>
              <a:t>краси</a:t>
            </a:r>
            <a:r>
              <a:rPr lang="ru-RU" sz="1800" dirty="0"/>
              <a:t>, добре </a:t>
            </a:r>
            <a:r>
              <a:rPr lang="ru-RU" sz="1800" dirty="0" err="1" smtClean="0"/>
              <a:t>полірується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В </a:t>
            </a:r>
            <a:r>
              <a:rPr lang="ru-RU" sz="1800" dirty="0" err="1"/>
              <a:t>області</a:t>
            </a:r>
            <a:r>
              <a:rPr lang="ru-RU" sz="1800" dirty="0"/>
              <a:t> </a:t>
            </a:r>
            <a:r>
              <a:rPr lang="ru-RU" sz="1800" dirty="0" err="1"/>
              <a:t>видобувається</a:t>
            </a:r>
            <a:r>
              <a:rPr lang="ru-RU" sz="1800" dirty="0"/>
              <a:t> </a:t>
            </a:r>
            <a:r>
              <a:rPr lang="ru-RU" sz="1800" dirty="0" err="1"/>
              <a:t>кольоровий</a:t>
            </a:r>
            <a:r>
              <a:rPr lang="ru-RU" sz="1800" dirty="0"/>
              <a:t> </a:t>
            </a:r>
            <a:r>
              <a:rPr lang="ru-RU" sz="1800" dirty="0" err="1"/>
              <a:t>напівдорогоцінний</a:t>
            </a:r>
            <a:r>
              <a:rPr lang="ru-RU" sz="1800" dirty="0"/>
              <a:t> </a:t>
            </a:r>
            <a:r>
              <a:rPr lang="ru-RU" sz="1800" dirty="0" err="1"/>
              <a:t>камінь</a:t>
            </a:r>
            <a:r>
              <a:rPr lang="ru-RU" sz="1800" dirty="0"/>
              <a:t> — </a:t>
            </a:r>
            <a:r>
              <a:rPr lang="ru-RU" sz="1800" dirty="0" err="1"/>
              <a:t>берил</a:t>
            </a:r>
            <a:r>
              <a:rPr lang="ru-RU" sz="1800" dirty="0"/>
              <a:t>, топаз, кварц з </a:t>
            </a:r>
            <a:r>
              <a:rPr lang="ru-RU" sz="1800" dirty="0" err="1"/>
              <a:t>подальшою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обробкою</a:t>
            </a:r>
            <a:r>
              <a:rPr lang="ru-RU" sz="1800" dirty="0"/>
              <a:t> та </a:t>
            </a:r>
            <a:r>
              <a:rPr lang="ru-RU" sz="1800" dirty="0" err="1"/>
              <a:t>виготовленням</a:t>
            </a:r>
            <a:r>
              <a:rPr lang="ru-RU" sz="1800" dirty="0"/>
              <a:t> </a:t>
            </a:r>
            <a:r>
              <a:rPr lang="ru-RU" sz="1800" dirty="0" err="1"/>
              <a:t>ювелірних</a:t>
            </a:r>
            <a:r>
              <a:rPr lang="ru-RU" sz="1800" dirty="0"/>
              <a:t> </a:t>
            </a:r>
            <a:r>
              <a:rPr lang="ru-RU" sz="1800" dirty="0" err="1"/>
              <a:t>виробів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43" y="3556260"/>
            <a:ext cx="3080374" cy="23073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74020"/>
            <a:ext cx="2397672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5988"/>
            <a:ext cx="2592289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427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91550" cy="674713"/>
          </a:xfrm>
        </p:spPr>
        <p:txBody>
          <a:bodyPr/>
          <a:lstStyle/>
          <a:p>
            <a:r>
              <a:rPr lang="ru-RU" dirty="0" err="1"/>
              <a:t>Родовища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6192688" cy="3960440"/>
          </a:xfrm>
        </p:spPr>
        <p:txBody>
          <a:bodyPr/>
          <a:lstStyle/>
          <a:p>
            <a:r>
              <a:rPr lang="ru-RU" dirty="0" err="1"/>
              <a:t>Головинське</a:t>
            </a:r>
            <a:r>
              <a:rPr lang="ru-RU" dirty="0"/>
              <a:t> </a:t>
            </a:r>
            <a:r>
              <a:rPr lang="ru-RU" dirty="0" err="1"/>
              <a:t>родовище</a:t>
            </a:r>
            <a:r>
              <a:rPr lang="ru-RU" dirty="0"/>
              <a:t> лабрадориту</a:t>
            </a:r>
          </a:p>
          <a:p>
            <a:r>
              <a:rPr lang="ru-RU" dirty="0" err="1"/>
              <a:t>Ємельянівське</a:t>
            </a:r>
            <a:r>
              <a:rPr lang="ru-RU" dirty="0"/>
              <a:t> </a:t>
            </a:r>
            <a:r>
              <a:rPr lang="ru-RU" dirty="0" err="1"/>
              <a:t>родовище</a:t>
            </a:r>
            <a:r>
              <a:rPr lang="ru-RU" dirty="0"/>
              <a:t> </a:t>
            </a:r>
            <a:r>
              <a:rPr lang="ru-RU" dirty="0" err="1"/>
              <a:t>граніту</a:t>
            </a:r>
            <a:endParaRPr lang="ru-RU" dirty="0"/>
          </a:p>
          <a:p>
            <a:r>
              <a:rPr lang="ru-RU" dirty="0" err="1"/>
              <a:t>Коростенське</a:t>
            </a:r>
            <a:r>
              <a:rPr lang="ru-RU" dirty="0"/>
              <a:t> </a:t>
            </a:r>
            <a:r>
              <a:rPr lang="ru-RU" dirty="0" err="1"/>
              <a:t>родовище</a:t>
            </a:r>
            <a:r>
              <a:rPr lang="ru-RU" dirty="0"/>
              <a:t> </a:t>
            </a:r>
            <a:r>
              <a:rPr lang="ru-RU" dirty="0" err="1"/>
              <a:t>граніту</a:t>
            </a:r>
            <a:endParaRPr lang="ru-RU" dirty="0"/>
          </a:p>
          <a:p>
            <a:r>
              <a:rPr lang="ru-RU" dirty="0" err="1"/>
              <a:t>Коростишівське</a:t>
            </a:r>
            <a:r>
              <a:rPr lang="ru-RU" dirty="0"/>
              <a:t> </a:t>
            </a:r>
            <a:r>
              <a:rPr lang="ru-RU" dirty="0" err="1"/>
              <a:t>родовище</a:t>
            </a:r>
            <a:r>
              <a:rPr lang="ru-RU" dirty="0"/>
              <a:t> </a:t>
            </a:r>
            <a:r>
              <a:rPr lang="ru-RU" dirty="0" err="1"/>
              <a:t>граніту</a:t>
            </a:r>
            <a:endParaRPr lang="ru-RU" dirty="0"/>
          </a:p>
          <a:p>
            <a:r>
              <a:rPr lang="ru-RU" dirty="0" err="1"/>
              <a:t>Лезниківське</a:t>
            </a:r>
            <a:r>
              <a:rPr lang="ru-RU" dirty="0"/>
              <a:t> </a:t>
            </a:r>
            <a:r>
              <a:rPr lang="ru-RU" dirty="0" err="1"/>
              <a:t>родовище</a:t>
            </a:r>
            <a:r>
              <a:rPr lang="ru-RU" dirty="0"/>
              <a:t> </a:t>
            </a:r>
            <a:r>
              <a:rPr lang="ru-RU" dirty="0" err="1"/>
              <a:t>граніту</a:t>
            </a:r>
            <a:endParaRPr lang="ru-RU" dirty="0"/>
          </a:p>
          <a:p>
            <a:r>
              <a:rPr lang="ru-RU" dirty="0" err="1"/>
              <a:t>Іршанський</a:t>
            </a:r>
            <a:r>
              <a:rPr lang="ru-RU" dirty="0"/>
              <a:t> </a:t>
            </a:r>
            <a:r>
              <a:rPr lang="ru-RU" dirty="0" err="1"/>
              <a:t>титанорудний</a:t>
            </a:r>
            <a:r>
              <a:rPr lang="ru-RU" dirty="0"/>
              <a:t> район</a:t>
            </a:r>
          </a:p>
          <a:p>
            <a:r>
              <a:rPr lang="ru-RU" dirty="0" err="1"/>
              <a:t>Миропільське</a:t>
            </a:r>
            <a:r>
              <a:rPr lang="ru-RU" dirty="0"/>
              <a:t> </a:t>
            </a:r>
            <a:r>
              <a:rPr lang="ru-RU" dirty="0" err="1"/>
              <a:t>граніто-гнейсове</a:t>
            </a:r>
            <a:r>
              <a:rPr lang="ru-RU" dirty="0"/>
              <a:t> </a:t>
            </a:r>
            <a:r>
              <a:rPr lang="ru-RU" dirty="0" err="1"/>
              <a:t>родовище</a:t>
            </a:r>
            <a:endParaRPr lang="ru-RU" dirty="0"/>
          </a:p>
          <a:p>
            <a:r>
              <a:rPr lang="ru-RU" dirty="0" err="1"/>
              <a:t>Малотокарівське</a:t>
            </a:r>
            <a:r>
              <a:rPr lang="ru-RU" dirty="0"/>
              <a:t> </a:t>
            </a:r>
            <a:r>
              <a:rPr lang="ru-RU" dirty="0" err="1"/>
              <a:t>родовище</a:t>
            </a:r>
            <a:r>
              <a:rPr lang="ru-RU" dirty="0"/>
              <a:t> </a:t>
            </a:r>
            <a:r>
              <a:rPr lang="ru-RU" dirty="0" err="1"/>
              <a:t>польового</a:t>
            </a:r>
            <a:r>
              <a:rPr lang="ru-RU" dirty="0"/>
              <a:t> шпату</a:t>
            </a:r>
          </a:p>
          <a:p>
            <a:r>
              <a:rPr lang="ru-RU" dirty="0" err="1"/>
              <a:t>Федорівське</a:t>
            </a:r>
            <a:r>
              <a:rPr lang="ru-RU" dirty="0"/>
              <a:t> титан-</a:t>
            </a:r>
            <a:r>
              <a:rPr lang="ru-RU" dirty="0" err="1"/>
              <a:t>апатитове</a:t>
            </a:r>
            <a:r>
              <a:rPr lang="ru-RU" dirty="0"/>
              <a:t> </a:t>
            </a:r>
            <a:r>
              <a:rPr lang="ru-RU" dirty="0" err="1"/>
              <a:t>родовище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53136"/>
            <a:ext cx="7632848" cy="1944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54" y="116632"/>
            <a:ext cx="2099897" cy="3127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96952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52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48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92696"/>
            <a:ext cx="8784976" cy="27363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 2013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у </a:t>
            </a:r>
            <a:r>
              <a:rPr lang="ru-RU" sz="2000" dirty="0" err="1" smtClean="0"/>
              <a:t>селі</a:t>
            </a:r>
            <a:r>
              <a:rPr lang="ru-RU" sz="2000" dirty="0" smtClean="0"/>
              <a:t> Сушки </a:t>
            </a:r>
            <a:r>
              <a:rPr lang="ru-RU" sz="2000" dirty="0" err="1" smtClean="0"/>
              <a:t>Коростенського</a:t>
            </a:r>
            <a:r>
              <a:rPr lang="ru-RU" sz="2000" dirty="0" smtClean="0"/>
              <a:t> району </a:t>
            </a:r>
            <a:r>
              <a:rPr lang="ru-RU" sz="2000" dirty="0" err="1" smtClean="0"/>
              <a:t>розпочало</a:t>
            </a:r>
            <a:r>
              <a:rPr lang="ru-RU" sz="2000" dirty="0" smtClean="0"/>
              <a:t> роботу ТОВ "Добре Поле", яке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власну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матеріально-технічну</a:t>
            </a:r>
            <a:r>
              <a:rPr lang="ru-RU" sz="2000" dirty="0" smtClean="0"/>
              <a:t> базу та </a:t>
            </a:r>
            <a:r>
              <a:rPr lang="ru-RU" sz="2000" dirty="0" err="1" smtClean="0"/>
              <a:t>займається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вирощуванням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сільськогосподарських</a:t>
            </a:r>
            <a:r>
              <a:rPr lang="ru-RU" sz="2000" dirty="0" smtClean="0"/>
              <a:t> культур,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: овес, </a:t>
            </a:r>
            <a:r>
              <a:rPr lang="ru-RU" sz="2000" dirty="0" err="1" smtClean="0"/>
              <a:t>гірчиця</a:t>
            </a:r>
            <a:r>
              <a:rPr lang="ru-RU" sz="2000" dirty="0" smtClean="0"/>
              <a:t>, </a:t>
            </a:r>
            <a:r>
              <a:rPr lang="ru-RU" sz="2000" dirty="0" err="1" smtClean="0"/>
              <a:t>олійна</a:t>
            </a:r>
            <a:r>
              <a:rPr lang="ru-RU" sz="2000" dirty="0" smtClean="0"/>
              <a:t> редька, </a:t>
            </a:r>
            <a:r>
              <a:rPr lang="ru-RU" sz="2000" dirty="0" err="1" smtClean="0"/>
              <a:t>пайза</a:t>
            </a:r>
            <a:r>
              <a:rPr lang="ru-RU" sz="2000" dirty="0" smtClean="0"/>
              <a:t>. “Добре Поле” не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засіває</a:t>
            </a:r>
            <a:r>
              <a:rPr lang="ru-RU" sz="2000" dirty="0" smtClean="0"/>
              <a:t> </a:t>
            </a:r>
            <a:r>
              <a:rPr lang="ru-RU" sz="2000" dirty="0" err="1" smtClean="0"/>
              <a:t>сушківські</a:t>
            </a:r>
            <a:r>
              <a:rPr lang="ru-RU" sz="2000" dirty="0" smtClean="0"/>
              <a:t> поля, а й </a:t>
            </a:r>
            <a:r>
              <a:rPr lang="ru-RU" sz="2000" dirty="0" err="1" smtClean="0"/>
              <a:t>бере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активну</a:t>
            </a:r>
            <a:r>
              <a:rPr lang="ru-RU" sz="2000" dirty="0" smtClean="0"/>
              <a:t> участь у </a:t>
            </a:r>
            <a:r>
              <a:rPr lang="ru-RU" sz="2000" dirty="0" err="1" smtClean="0"/>
              <a:t>житті</a:t>
            </a:r>
            <a:r>
              <a:rPr lang="ru-RU" sz="2000" dirty="0" smtClean="0"/>
              <a:t> села</a:t>
            </a:r>
            <a:r>
              <a:rPr lang="ru-RU" sz="2000" dirty="0"/>
              <a:t>. </a:t>
            </a:r>
            <a:r>
              <a:rPr lang="ru-RU" sz="2000" dirty="0" err="1"/>
              <a:t>Житомирщина</a:t>
            </a:r>
            <a:r>
              <a:rPr lang="ru-RU" sz="2000" dirty="0"/>
              <a:t> – </a:t>
            </a:r>
            <a:r>
              <a:rPr lang="ru-RU" sz="2000" dirty="0" err="1"/>
              <a:t>регіон</a:t>
            </a:r>
            <a:r>
              <a:rPr lang="ru-RU" sz="2000" dirty="0"/>
              <a:t>, де </a:t>
            </a:r>
            <a:r>
              <a:rPr lang="ru-RU" sz="2000" dirty="0" err="1"/>
              <a:t>значного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набуло</a:t>
            </a:r>
            <a:r>
              <a:rPr lang="ru-RU" sz="2000" dirty="0"/>
              <a:t> </a:t>
            </a:r>
            <a:r>
              <a:rPr lang="ru-RU" sz="2000" dirty="0" err="1"/>
              <a:t>хмелярство</a:t>
            </a:r>
            <a:r>
              <a:rPr lang="ru-RU" sz="2000" dirty="0"/>
              <a:t> і </a:t>
            </a:r>
            <a:r>
              <a:rPr lang="ru-RU" sz="2000" dirty="0" err="1"/>
              <a:t>льонарство</a:t>
            </a:r>
            <a:r>
              <a:rPr lang="ru-RU" sz="2000" dirty="0"/>
              <a:t>. Тут </a:t>
            </a:r>
            <a:r>
              <a:rPr lang="ru-RU" sz="2000" dirty="0" err="1"/>
              <a:t>збирають</a:t>
            </a:r>
            <a:r>
              <a:rPr lang="ru-RU" sz="2000" dirty="0"/>
              <a:t> 75% </a:t>
            </a:r>
            <a:r>
              <a:rPr lang="ru-RU" sz="2000" dirty="0" err="1"/>
              <a:t>українського</a:t>
            </a:r>
            <a:r>
              <a:rPr lang="ru-RU" sz="2000" dirty="0"/>
              <a:t> хмелю і 30% </a:t>
            </a:r>
            <a:r>
              <a:rPr lang="ru-RU" sz="2000" dirty="0" err="1"/>
              <a:t>льону-довгунця</a:t>
            </a:r>
            <a:r>
              <a:rPr lang="ru-RU" sz="2000" dirty="0"/>
              <a:t>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7" y="4149080"/>
            <a:ext cx="2772655" cy="20768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002905"/>
            <a:ext cx="3653107" cy="2736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59" y="4149080"/>
            <a:ext cx="3060041" cy="229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8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61" y="116632"/>
            <a:ext cx="8591550" cy="60270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Демографія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970923" y="1484784"/>
            <a:ext cx="677" cy="4608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71600" y="6117841"/>
            <a:ext cx="73448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58211" y="6093296"/>
            <a:ext cx="753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1939	1959	1969	1979	1989	2002	2008	2011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42389" y="1491613"/>
            <a:ext cx="2880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</a:p>
          <a:p>
            <a:endParaRPr lang="ru-RU" dirty="0"/>
          </a:p>
          <a:p>
            <a:r>
              <a:rPr lang="ru-RU" dirty="0" smtClean="0"/>
              <a:t>-</a:t>
            </a:r>
          </a:p>
          <a:p>
            <a:endParaRPr lang="ru-RU" dirty="0"/>
          </a:p>
          <a:p>
            <a:r>
              <a:rPr lang="ru-RU" dirty="0" smtClean="0"/>
              <a:t>-</a:t>
            </a:r>
          </a:p>
          <a:p>
            <a:endParaRPr lang="ru-RU" dirty="0"/>
          </a:p>
          <a:p>
            <a:r>
              <a:rPr lang="ru-RU" dirty="0" smtClean="0"/>
              <a:t>-</a:t>
            </a:r>
          </a:p>
          <a:p>
            <a:endParaRPr lang="ru-RU" dirty="0"/>
          </a:p>
          <a:p>
            <a:r>
              <a:rPr lang="ru-RU" dirty="0" smtClean="0"/>
              <a:t>-</a:t>
            </a:r>
          </a:p>
          <a:p>
            <a:endParaRPr lang="ru-RU" dirty="0"/>
          </a:p>
          <a:p>
            <a:r>
              <a:rPr lang="ru-RU" dirty="0" smtClean="0"/>
              <a:t>-</a:t>
            </a:r>
          </a:p>
          <a:p>
            <a:endParaRPr lang="ru-RU" dirty="0"/>
          </a:p>
          <a:p>
            <a:r>
              <a:rPr lang="ru-RU" dirty="0" smtClean="0"/>
              <a:t>-</a:t>
            </a:r>
          </a:p>
          <a:p>
            <a:endParaRPr lang="ru-RU" dirty="0"/>
          </a:p>
          <a:p>
            <a:r>
              <a:rPr lang="ru-RU" dirty="0" smtClean="0"/>
              <a:t>-</a:t>
            </a:r>
          </a:p>
          <a:p>
            <a:endParaRPr lang="ru-RU" dirty="0"/>
          </a:p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259632" y="1772816"/>
            <a:ext cx="461461" cy="434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195736" y="1916832"/>
            <a:ext cx="504056" cy="4201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074436" y="1916832"/>
            <a:ext cx="457200" cy="4196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95936" y="1988840"/>
            <a:ext cx="504056" cy="4129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906481" y="2132856"/>
            <a:ext cx="504056" cy="3972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841234" y="2564904"/>
            <a:ext cx="432048" cy="355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732240" y="2809504"/>
            <a:ext cx="432048" cy="3303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668344" y="2924944"/>
            <a:ext cx="360040" cy="3192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70586" y="561454"/>
            <a:ext cx="896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наявного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станом на 1 </a:t>
            </a:r>
            <a:r>
              <a:rPr lang="ru-RU" dirty="0" err="1" smtClean="0"/>
              <a:t>січня</a:t>
            </a:r>
            <a:r>
              <a:rPr lang="ru-RU" dirty="0" smtClean="0"/>
              <a:t> 2011 року становить 1 млн. 279 тис. </a:t>
            </a:r>
            <a:r>
              <a:rPr lang="ru-RU" dirty="0" err="1" smtClean="0"/>
              <a:t>осіб</a:t>
            </a:r>
            <a:r>
              <a:rPr lang="ru-RU" dirty="0" smtClean="0"/>
              <a:t> (2,8 %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),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міського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— 741,2 тис.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сільського</a:t>
            </a:r>
            <a:r>
              <a:rPr lang="ru-RU" dirty="0" smtClean="0"/>
              <a:t> — 537,8 тис. </a:t>
            </a:r>
            <a:r>
              <a:rPr lang="ru-RU" dirty="0" err="1" smtClean="0"/>
              <a:t>осіб</a:t>
            </a:r>
            <a:r>
              <a:rPr lang="ru-RU" dirty="0"/>
              <a:t>. </a:t>
            </a:r>
            <a:r>
              <a:rPr lang="ru-RU" dirty="0" err="1"/>
              <a:t>Щільність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- 47,9 </a:t>
            </a:r>
            <a:r>
              <a:rPr lang="ru-RU" dirty="0" err="1"/>
              <a:t>осіб</a:t>
            </a:r>
            <a:r>
              <a:rPr lang="ru-RU" dirty="0"/>
              <a:t> на 1 кв. км.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7194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1700</a:t>
            </a:r>
          </a:p>
          <a:p>
            <a:endParaRPr lang="ru-RU" dirty="0" smtClean="0"/>
          </a:p>
          <a:p>
            <a:r>
              <a:rPr lang="ru-RU" dirty="0" smtClean="0"/>
              <a:t>1500</a:t>
            </a:r>
          </a:p>
          <a:p>
            <a:endParaRPr lang="ru-RU" dirty="0"/>
          </a:p>
          <a:p>
            <a:r>
              <a:rPr lang="ru-RU" dirty="0" smtClean="0"/>
              <a:t>1300</a:t>
            </a:r>
          </a:p>
          <a:p>
            <a:endParaRPr lang="ru-RU" dirty="0"/>
          </a:p>
          <a:p>
            <a:r>
              <a:rPr lang="ru-RU" dirty="0" smtClean="0"/>
              <a:t>1100</a:t>
            </a:r>
          </a:p>
          <a:p>
            <a:endParaRPr lang="ru-RU" dirty="0" smtClean="0"/>
          </a:p>
          <a:p>
            <a:r>
              <a:rPr lang="ru-RU" dirty="0" smtClean="0"/>
              <a:t>900</a:t>
            </a:r>
          </a:p>
          <a:p>
            <a:endParaRPr lang="ru-RU" dirty="0" smtClean="0"/>
          </a:p>
          <a:p>
            <a:r>
              <a:rPr lang="ru-RU" dirty="0" smtClean="0"/>
              <a:t>700</a:t>
            </a:r>
          </a:p>
          <a:p>
            <a:endParaRPr lang="ru-RU" dirty="0" smtClean="0"/>
          </a:p>
          <a:p>
            <a:r>
              <a:rPr lang="ru-RU" dirty="0" smtClean="0"/>
              <a:t>500</a:t>
            </a:r>
          </a:p>
          <a:p>
            <a:endParaRPr lang="ru-RU" dirty="0" smtClean="0"/>
          </a:p>
          <a:p>
            <a:r>
              <a:rPr lang="ru-RU" dirty="0" smtClean="0"/>
              <a:t>300</a:t>
            </a:r>
          </a:p>
          <a:p>
            <a:endParaRPr lang="ru-RU" dirty="0" smtClean="0"/>
          </a:p>
          <a:p>
            <a:r>
              <a:rPr lang="ru-RU" dirty="0" smtClean="0"/>
              <a:t>100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381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91550" cy="530697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Демографія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92696"/>
            <a:ext cx="8712968" cy="1296144"/>
          </a:xfrm>
        </p:spPr>
        <p:txBody>
          <a:bodyPr/>
          <a:lstStyle/>
          <a:p>
            <a:r>
              <a:rPr lang="ru-RU" dirty="0" err="1"/>
              <a:t>Національний</a:t>
            </a:r>
            <a:r>
              <a:rPr lang="ru-RU" dirty="0"/>
              <a:t> склад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Житомирської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станом на 2001 </a:t>
            </a:r>
            <a:r>
              <a:rPr lang="ru-RU" dirty="0" err="1"/>
              <a:t>рік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72816"/>
            <a:ext cx="66247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№	</a:t>
            </a:r>
            <a:r>
              <a:rPr lang="ru-RU" dirty="0" err="1" smtClean="0"/>
              <a:t>Національність</a:t>
            </a:r>
            <a:r>
              <a:rPr lang="ru-RU" dirty="0" smtClean="0"/>
              <a:t>	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    %</a:t>
            </a:r>
          </a:p>
          <a:p>
            <a:endParaRPr lang="ru-RU" dirty="0" smtClean="0"/>
          </a:p>
          <a:p>
            <a:r>
              <a:rPr lang="ru-RU" dirty="0" smtClean="0"/>
              <a:t>1	</a:t>
            </a:r>
            <a:r>
              <a:rPr lang="ru-RU" dirty="0" err="1" smtClean="0"/>
              <a:t>Українці</a:t>
            </a:r>
            <a:r>
              <a:rPr lang="ru-RU" dirty="0" smtClean="0"/>
              <a:t>	                          1 254 855       90,32 %</a:t>
            </a:r>
          </a:p>
          <a:p>
            <a:r>
              <a:rPr lang="ru-RU" dirty="0" smtClean="0"/>
              <a:t>2	</a:t>
            </a:r>
            <a:r>
              <a:rPr lang="ru-RU" dirty="0" err="1" smtClean="0"/>
              <a:t>Росіяни</a:t>
            </a:r>
            <a:r>
              <a:rPr lang="ru-RU" dirty="0" smtClean="0"/>
              <a:t>	                           68 851           4,96 %</a:t>
            </a:r>
          </a:p>
          <a:p>
            <a:r>
              <a:rPr lang="ru-RU" dirty="0" smtClean="0"/>
              <a:t>3	Поляки	                           49 046          3,53 %</a:t>
            </a:r>
          </a:p>
          <a:p>
            <a:r>
              <a:rPr lang="ru-RU" dirty="0" smtClean="0"/>
              <a:t>4	</a:t>
            </a:r>
            <a:r>
              <a:rPr lang="ru-RU" dirty="0" err="1" smtClean="0"/>
              <a:t>Білоруси</a:t>
            </a:r>
            <a:r>
              <a:rPr lang="ru-RU" dirty="0" smtClean="0"/>
              <a:t>	                           4 925             0,35 %</a:t>
            </a:r>
          </a:p>
          <a:p>
            <a:r>
              <a:rPr lang="ru-RU" dirty="0" smtClean="0"/>
              <a:t>5	</a:t>
            </a:r>
            <a:r>
              <a:rPr lang="ru-RU" dirty="0" err="1" smtClean="0"/>
              <a:t>Євреї</a:t>
            </a:r>
            <a:r>
              <a:rPr lang="ru-RU" dirty="0" smtClean="0"/>
              <a:t>	                           2 670             0,19 %</a:t>
            </a:r>
          </a:p>
          <a:p>
            <a:r>
              <a:rPr lang="ru-RU" dirty="0" smtClean="0"/>
              <a:t>6	</a:t>
            </a:r>
            <a:r>
              <a:rPr lang="ru-RU" dirty="0" err="1" smtClean="0"/>
              <a:t>Молдавани</a:t>
            </a:r>
            <a:r>
              <a:rPr lang="ru-RU" dirty="0" smtClean="0"/>
              <a:t>                       1 425             0,07 %</a:t>
            </a:r>
          </a:p>
          <a:p>
            <a:r>
              <a:rPr lang="ru-RU" dirty="0" smtClean="0"/>
              <a:t>7	</a:t>
            </a:r>
            <a:r>
              <a:rPr lang="ru-RU" dirty="0" err="1" smtClean="0"/>
              <a:t>Німці</a:t>
            </a:r>
            <a:r>
              <a:rPr lang="ru-RU" dirty="0"/>
              <a:t> </a:t>
            </a:r>
            <a:r>
              <a:rPr lang="ru-RU" dirty="0" smtClean="0"/>
              <a:t>                                  994                0,06 %</a:t>
            </a:r>
          </a:p>
          <a:p>
            <a:r>
              <a:rPr lang="ru-RU" dirty="0" smtClean="0"/>
              <a:t>8	Чехи	                           839                0,06 %</a:t>
            </a:r>
          </a:p>
          <a:p>
            <a:r>
              <a:rPr lang="ru-RU" dirty="0" smtClean="0"/>
              <a:t>9	</a:t>
            </a:r>
            <a:r>
              <a:rPr lang="ru-RU" dirty="0" err="1" smtClean="0"/>
              <a:t>Вірмени</a:t>
            </a:r>
            <a:r>
              <a:rPr lang="ru-RU" dirty="0" smtClean="0"/>
              <a:t>	                           820                0,06 %</a:t>
            </a:r>
          </a:p>
          <a:p>
            <a:r>
              <a:rPr lang="ru-RU" dirty="0" smtClean="0"/>
              <a:t>10	</a:t>
            </a:r>
            <a:r>
              <a:rPr lang="ru-RU" dirty="0" err="1" smtClean="0"/>
              <a:t>Цигани</a:t>
            </a:r>
            <a:r>
              <a:rPr lang="ru-RU" dirty="0" smtClean="0"/>
              <a:t>	                           785	             0,29 %</a:t>
            </a:r>
          </a:p>
          <a:p>
            <a:r>
              <a:rPr lang="ru-RU" dirty="0" smtClean="0"/>
              <a:t>11	</a:t>
            </a:r>
            <a:r>
              <a:rPr lang="ru-RU" dirty="0" err="1" smtClean="0"/>
              <a:t>Інші</a:t>
            </a:r>
            <a:r>
              <a:rPr lang="ru-RU" dirty="0" smtClean="0"/>
              <a:t>                                    4 084	              0,10 %</a:t>
            </a:r>
          </a:p>
          <a:p>
            <a:r>
              <a:rPr lang="ru-RU" dirty="0" smtClean="0"/>
              <a:t>Разом	                                            1 389 293        100,00 %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260920"/>
              </p:ext>
            </p:extLst>
          </p:nvPr>
        </p:nvGraphicFramePr>
        <p:xfrm>
          <a:off x="827584" y="2110876"/>
          <a:ext cx="744151" cy="3910412"/>
        </p:xfrm>
        <a:graphic>
          <a:graphicData uri="http://schemas.openxmlformats.org/drawingml/2006/table">
            <a:tbl>
              <a:tblPr/>
              <a:tblGrid>
                <a:gridCol w="744151"/>
              </a:tblGrid>
              <a:tr h="39104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82532"/>
              </p:ext>
            </p:extLst>
          </p:nvPr>
        </p:nvGraphicFramePr>
        <p:xfrm>
          <a:off x="3275856" y="2132856"/>
          <a:ext cx="1800200" cy="3888432"/>
        </p:xfrm>
        <a:graphic>
          <a:graphicData uri="http://schemas.openxmlformats.org/drawingml/2006/table">
            <a:tbl>
              <a:tblPr/>
              <a:tblGrid>
                <a:gridCol w="1800200"/>
              </a:tblGrid>
              <a:tr h="3888432"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112225"/>
              </p:ext>
            </p:extLst>
          </p:nvPr>
        </p:nvGraphicFramePr>
        <p:xfrm>
          <a:off x="1547664" y="2121866"/>
          <a:ext cx="1728192" cy="3899422"/>
        </p:xfrm>
        <a:graphic>
          <a:graphicData uri="http://schemas.openxmlformats.org/drawingml/2006/table">
            <a:tbl>
              <a:tblPr/>
              <a:tblGrid>
                <a:gridCol w="1728192"/>
              </a:tblGrid>
              <a:tr h="38994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731505" y="2636912"/>
            <a:ext cx="5784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55576" y="2924944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55576" y="3212976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55576" y="3501008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31505" y="3789040"/>
            <a:ext cx="5784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5" idx="1"/>
            <a:endCxn id="51" idx="3"/>
          </p:cNvCxnSpPr>
          <p:nvPr/>
        </p:nvCxnSpPr>
        <p:spPr>
          <a:xfrm>
            <a:off x="827584" y="4066082"/>
            <a:ext cx="5707157" cy="10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31505" y="4293096"/>
            <a:ext cx="5803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31505" y="4581128"/>
            <a:ext cx="5803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31505" y="4869160"/>
            <a:ext cx="5784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31505" y="5157192"/>
            <a:ext cx="5784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31505" y="5445224"/>
            <a:ext cx="5784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31505" y="5661248"/>
            <a:ext cx="5803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847541"/>
              </p:ext>
            </p:extLst>
          </p:nvPr>
        </p:nvGraphicFramePr>
        <p:xfrm>
          <a:off x="5076056" y="2132856"/>
          <a:ext cx="1458685" cy="3888432"/>
        </p:xfrm>
        <a:graphic>
          <a:graphicData uri="http://schemas.openxmlformats.org/drawingml/2006/table">
            <a:tbl>
              <a:tblPr/>
              <a:tblGrid>
                <a:gridCol w="1458685"/>
              </a:tblGrid>
              <a:tr h="3888432">
                <a:tc>
                  <a:txBody>
                    <a:bodyPr/>
                    <a:lstStyle/>
                    <a:p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628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9" y="-171400"/>
            <a:ext cx="8591550" cy="746721"/>
          </a:xfrm>
        </p:spPr>
        <p:txBody>
          <a:bodyPr/>
          <a:lstStyle/>
          <a:p>
            <a:r>
              <a:rPr lang="ru-RU" dirty="0" err="1"/>
              <a:t>Економіка</a:t>
            </a:r>
            <a:r>
              <a:rPr lang="ru-RU" dirty="0"/>
              <a:t> та </a:t>
            </a:r>
            <a:r>
              <a:rPr lang="ru-RU" dirty="0" err="1"/>
              <a:t>промисловість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747428"/>
            <a:ext cx="2195227" cy="1368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295" y="2204864"/>
            <a:ext cx="1814601" cy="129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186" y="3717032"/>
            <a:ext cx="2211091" cy="16561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48680"/>
            <a:ext cx="7668344" cy="630932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Позитивна динаміка розвитку промисловості утримується за рахунок високих темпів приросту виробництва у:</a:t>
            </a:r>
          </a:p>
          <a:p>
            <a:r>
              <a:rPr lang="uk-UA" dirty="0" smtClean="0"/>
              <a:t>машинобудуванні (+22,3 %, за програмою +3 %),</a:t>
            </a:r>
          </a:p>
          <a:p>
            <a:r>
              <a:rPr lang="uk-UA" dirty="0" smtClean="0"/>
              <a:t>хімічній (+17,8 %, за програмою +5,5 %),</a:t>
            </a:r>
          </a:p>
          <a:p>
            <a:r>
              <a:rPr lang="uk-UA" dirty="0" smtClean="0"/>
              <a:t>добувній промисловості (+16,9,%, за програмою +10,6 %),</a:t>
            </a:r>
          </a:p>
          <a:p>
            <a:r>
              <a:rPr lang="uk-UA" dirty="0" smtClean="0"/>
              <a:t>целюлозно-паперовому виробництві (+24,8 %, за програмою +6,5 %),</a:t>
            </a:r>
          </a:p>
          <a:p>
            <a:r>
              <a:rPr lang="uk-UA" dirty="0" smtClean="0"/>
              <a:t>оброблені деревини та виробництві виробів з неї (+12,1 %, за програмою +6 %),</a:t>
            </a:r>
          </a:p>
          <a:p>
            <a:r>
              <a:rPr lang="uk-UA" dirty="0" smtClean="0"/>
              <a:t>виробництві неметалевої мінеральної продукції (+10,2 %, за програмою +2,5 %)</a:t>
            </a:r>
          </a:p>
          <a:p>
            <a:r>
              <a:rPr lang="uk-UA" dirty="0" smtClean="0"/>
              <a:t>та харчовій промисловості (+6,0 %, за програмою +3 %).</a:t>
            </a:r>
          </a:p>
          <a:p>
            <a:r>
              <a:rPr lang="uk-UA" dirty="0" smtClean="0"/>
              <a:t>Приріст обсягів виробництва у галузі забезпечено за рахунок збільшення випуску круп'яних, кондитерських та ковбасних виробів.</a:t>
            </a:r>
          </a:p>
          <a:p>
            <a:r>
              <a:rPr lang="uk-UA" dirty="0" smtClean="0"/>
              <a:t>У машинобудуванні зберігаються позитивні тенденції розвитку виробництва за рахунок збільшенням обсягів виготовлення машин та устаткування сільськогосподарського призначення, верстатів з оброблення металів та вузлів для хімічного устаткування.</a:t>
            </a:r>
          </a:p>
          <a:p>
            <a:r>
              <a:rPr lang="uk-UA" dirty="0" smtClean="0"/>
              <a:t>В хімічній промисловості нарощування обсягів виробництва відбулося за рахунок випуску фарби та лаків на основі полімерів та лікарських препаратів.</a:t>
            </a:r>
          </a:p>
          <a:p>
            <a:r>
              <a:rPr lang="uk-UA" dirty="0" smtClean="0"/>
              <a:t>Зростання темпів виробництва неметалевих мінеральних виробів забезпечене збільшенням випуску збірних бетонних та залізобетонних виробів для будівництва, лабораторного посуду із скла, ємностей для харчових продуктів та цегли керамічної.</a:t>
            </a:r>
          </a:p>
          <a:p>
            <a:r>
              <a:rPr lang="uk-UA" dirty="0" smtClean="0"/>
              <a:t>Утримуються позитивні тенденції розвитку добувної промисловості (+16,9 %)</a:t>
            </a:r>
            <a:r>
              <a:rPr lang="uk-UA" dirty="0" err="1" smtClean="0"/>
              <a:t>.Приріст</a:t>
            </a:r>
            <a:r>
              <a:rPr lang="uk-UA" dirty="0" smtClean="0"/>
              <a:t> забезпечено за рахунок нарощування обсягів видобування піску, гальки, гравію, щебеню та каменю для будівництва.</a:t>
            </a:r>
          </a:p>
          <a:p>
            <a:r>
              <a:rPr lang="uk-UA" dirty="0" smtClean="0"/>
              <a:t>Нестабільним виявився цей рік для легкої промисловості. За підсумками 11 місяців обсяги виробництва у галузі зменшились на 1,6 % до торішнього показника. Головною причиною такого становища стало зменшення виробництва лляних тканин, жіночих костюмів та одягу для дітей.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69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91550" cy="672414"/>
          </a:xfrm>
        </p:spPr>
        <p:txBody>
          <a:bodyPr/>
          <a:lstStyle/>
          <a:p>
            <a:r>
              <a:rPr lang="ru-RU" dirty="0" err="1"/>
              <a:t>Промисловість</a:t>
            </a:r>
            <a:r>
              <a:rPr lang="ru-RU" dirty="0"/>
              <a:t> у районах і </a:t>
            </a:r>
            <a:r>
              <a:rPr lang="ru-RU" dirty="0" err="1"/>
              <a:t>містах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908720"/>
            <a:ext cx="8595360" cy="4937760"/>
          </a:xfrm>
        </p:spPr>
        <p:txBody>
          <a:bodyPr/>
          <a:lstStyle/>
          <a:p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у 14 районах та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обласного</a:t>
            </a:r>
            <a:r>
              <a:rPr lang="ru-RU" dirty="0"/>
              <a:t> </a:t>
            </a:r>
            <a:r>
              <a:rPr lang="ru-RU" dirty="0" err="1"/>
              <a:t>підпорядкування</a:t>
            </a:r>
            <a:r>
              <a:rPr lang="ru-RU" dirty="0"/>
              <a:t>.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приріст</a:t>
            </a:r>
            <a:r>
              <a:rPr lang="ru-RU" dirty="0"/>
              <a:t> </a:t>
            </a:r>
            <a:r>
              <a:rPr lang="ru-RU" dirty="0" err="1"/>
              <a:t>забезпечено</a:t>
            </a:r>
            <a:r>
              <a:rPr lang="ru-RU" dirty="0"/>
              <a:t> у </a:t>
            </a:r>
            <a:r>
              <a:rPr lang="ru-RU" dirty="0" err="1"/>
              <a:t>Житомирському</a:t>
            </a:r>
            <a:r>
              <a:rPr lang="ru-RU" dirty="0"/>
              <a:t>, </a:t>
            </a:r>
            <a:r>
              <a:rPr lang="ru-RU" dirty="0" err="1"/>
              <a:t>Ємільчинському</a:t>
            </a:r>
            <a:r>
              <a:rPr lang="ru-RU" dirty="0"/>
              <a:t>, Новоград-</a:t>
            </a:r>
            <a:r>
              <a:rPr lang="ru-RU" dirty="0" err="1"/>
              <a:t>Волинському</a:t>
            </a:r>
            <a:r>
              <a:rPr lang="ru-RU" dirty="0"/>
              <a:t>, </a:t>
            </a:r>
            <a:r>
              <a:rPr lang="ru-RU" dirty="0" err="1"/>
              <a:t>Овруцькому</a:t>
            </a:r>
            <a:r>
              <a:rPr lang="ru-RU" dirty="0"/>
              <a:t>, </a:t>
            </a:r>
            <a:r>
              <a:rPr lang="ru-RU" dirty="0" err="1"/>
              <a:t>Радомишльському</a:t>
            </a:r>
            <a:r>
              <a:rPr lang="ru-RU" dirty="0"/>
              <a:t>, </a:t>
            </a:r>
            <a:r>
              <a:rPr lang="ru-RU" dirty="0" err="1"/>
              <a:t>Романівському</a:t>
            </a:r>
            <a:r>
              <a:rPr lang="ru-RU" dirty="0"/>
              <a:t>, </a:t>
            </a:r>
            <a:r>
              <a:rPr lang="ru-RU" dirty="0" err="1"/>
              <a:t>Ружинському</a:t>
            </a:r>
            <a:r>
              <a:rPr lang="ru-RU" dirty="0"/>
              <a:t> і </a:t>
            </a:r>
            <a:r>
              <a:rPr lang="ru-RU" dirty="0" err="1"/>
              <a:t>Червоноармійському</a:t>
            </a:r>
            <a:r>
              <a:rPr lang="ru-RU" dirty="0"/>
              <a:t> районах, а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— у </a:t>
            </a:r>
            <a:r>
              <a:rPr lang="ru-RU" dirty="0" err="1"/>
              <a:t>Коростені</a:t>
            </a:r>
            <a:r>
              <a:rPr lang="ru-RU" dirty="0"/>
              <a:t>, </a:t>
            </a:r>
            <a:r>
              <a:rPr lang="ru-RU" dirty="0" err="1"/>
              <a:t>Малині</a:t>
            </a:r>
            <a:r>
              <a:rPr lang="ru-RU" dirty="0"/>
              <a:t> та </a:t>
            </a:r>
            <a:r>
              <a:rPr lang="ru-RU" dirty="0" err="1"/>
              <a:t>Новограді-Волинському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40968"/>
            <a:ext cx="4176464" cy="298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1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591550" cy="890737"/>
          </a:xfrm>
        </p:spPr>
        <p:txBody>
          <a:bodyPr/>
          <a:lstStyle/>
          <a:p>
            <a:r>
              <a:rPr lang="ru-RU" dirty="0"/>
              <a:t>Транспорт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88839"/>
            <a:ext cx="3312368" cy="43572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92696"/>
            <a:ext cx="88204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/>
              <a:t>Основні</a:t>
            </a:r>
            <a:r>
              <a:rPr lang="ru-RU" sz="2200" dirty="0" smtClean="0"/>
              <a:t> </a:t>
            </a:r>
            <a:r>
              <a:rPr lang="ru-RU" sz="2200" dirty="0" err="1"/>
              <a:t>залізничні</a:t>
            </a:r>
            <a:r>
              <a:rPr lang="ru-RU" sz="2200" dirty="0"/>
              <a:t> </a:t>
            </a:r>
            <a:r>
              <a:rPr lang="ru-RU" sz="2200" dirty="0" err="1"/>
              <a:t>вузли</a:t>
            </a:r>
            <a:r>
              <a:rPr lang="ru-RU" sz="2200" dirty="0"/>
              <a:t> – Коростень, Житомир, </a:t>
            </a:r>
            <a:r>
              <a:rPr lang="ru-RU" sz="2200" dirty="0" err="1"/>
              <a:t>Бердичів</a:t>
            </a:r>
            <a:r>
              <a:rPr lang="ru-RU" sz="2200" dirty="0"/>
              <a:t>, Новоград-</a:t>
            </a:r>
            <a:r>
              <a:rPr lang="ru-RU" sz="2200" dirty="0" err="1"/>
              <a:t>Волинський</a:t>
            </a:r>
            <a:r>
              <a:rPr lang="ru-RU" sz="2200" dirty="0"/>
              <a:t>, Овруч. Добре </a:t>
            </a:r>
            <a:r>
              <a:rPr lang="ru-RU" sz="2200" dirty="0" err="1"/>
              <a:t>розвинений</a:t>
            </a:r>
            <a:r>
              <a:rPr lang="ru-RU" sz="2200" dirty="0"/>
              <a:t> </a:t>
            </a:r>
            <a:r>
              <a:rPr lang="ru-RU" sz="2200" dirty="0" err="1"/>
              <a:t>автомобільний</a:t>
            </a:r>
            <a:r>
              <a:rPr lang="ru-RU" sz="2200" dirty="0"/>
              <a:t> транспорт. Житомир </a:t>
            </a:r>
            <a:r>
              <a:rPr lang="ru-RU" sz="2200" dirty="0" err="1"/>
              <a:t>поєднаний</a:t>
            </a:r>
            <a:r>
              <a:rPr lang="ru-RU" sz="2200" dirty="0"/>
              <a:t> </a:t>
            </a:r>
            <a:r>
              <a:rPr lang="ru-RU" sz="2200" dirty="0" err="1"/>
              <a:t>авіаційними</a:t>
            </a:r>
            <a:r>
              <a:rPr lang="ru-RU" sz="2200" dirty="0"/>
              <a:t> </a:t>
            </a:r>
            <a:r>
              <a:rPr lang="ru-RU" sz="2200" dirty="0" err="1"/>
              <a:t>лініями</a:t>
            </a:r>
            <a:r>
              <a:rPr lang="ru-RU" sz="2200" dirty="0"/>
              <a:t> з великими </a:t>
            </a:r>
            <a:r>
              <a:rPr lang="ru-RU" sz="2200" dirty="0" err="1"/>
              <a:t>містами</a:t>
            </a:r>
            <a:r>
              <a:rPr lang="ru-RU" sz="2200" dirty="0"/>
              <a:t> </a:t>
            </a:r>
            <a:r>
              <a:rPr lang="ru-RU" sz="2200" dirty="0" err="1"/>
              <a:t>України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979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91550" cy="746721"/>
          </a:xfrm>
        </p:spPr>
        <p:txBody>
          <a:bodyPr/>
          <a:lstStyle/>
          <a:p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інфраструктура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64704"/>
            <a:ext cx="9036496" cy="3456384"/>
          </a:xfrm>
        </p:spPr>
        <p:txBody>
          <a:bodyPr>
            <a:normAutofit/>
          </a:bodyPr>
          <a:lstStyle/>
          <a:p>
            <a:r>
              <a:rPr lang="ru-RU" sz="2000" dirty="0"/>
              <a:t>В </a:t>
            </a:r>
            <a:r>
              <a:rPr lang="ru-RU" sz="2000" dirty="0" err="1"/>
              <a:t>Житомирській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 </a:t>
            </a:r>
            <a:r>
              <a:rPr lang="ru-RU" sz="2000" dirty="0" err="1"/>
              <a:t>розвинута</a:t>
            </a:r>
            <a:r>
              <a:rPr lang="ru-RU" sz="2000" dirty="0"/>
              <a:t> </a:t>
            </a:r>
            <a:r>
              <a:rPr lang="ru-RU" sz="2000" dirty="0" err="1"/>
              <a:t>соціальна</a:t>
            </a:r>
            <a:r>
              <a:rPr lang="ru-RU" sz="2000" dirty="0"/>
              <a:t> </a:t>
            </a:r>
            <a:r>
              <a:rPr lang="ru-RU" sz="2000" dirty="0" err="1"/>
              <a:t>інфраструктура</a:t>
            </a:r>
            <a:r>
              <a:rPr lang="ru-RU" sz="2000" dirty="0"/>
              <a:t>. До </a:t>
            </a:r>
            <a:r>
              <a:rPr lang="ru-RU" sz="2000" dirty="0" err="1"/>
              <a:t>послуг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розгалужена</a:t>
            </a:r>
            <a:r>
              <a:rPr lang="ru-RU" sz="2000" dirty="0"/>
              <a:t> мережа </a:t>
            </a:r>
            <a:r>
              <a:rPr lang="ru-RU" sz="2000" dirty="0" err="1"/>
              <a:t>об'єктів</a:t>
            </a:r>
            <a:r>
              <a:rPr lang="ru-RU" sz="2000" dirty="0"/>
              <a:t> </a:t>
            </a:r>
            <a:r>
              <a:rPr lang="ru-RU" sz="2000" dirty="0" err="1"/>
              <a:t>роздрібної</a:t>
            </a:r>
            <a:r>
              <a:rPr lang="ru-RU" sz="2000" dirty="0"/>
              <a:t> </a:t>
            </a:r>
            <a:r>
              <a:rPr lang="ru-RU" sz="2000" dirty="0" err="1"/>
              <a:t>торгівлі</a:t>
            </a:r>
            <a:r>
              <a:rPr lang="ru-RU" sz="2000" dirty="0"/>
              <a:t> — </a:t>
            </a:r>
            <a:r>
              <a:rPr lang="ru-RU" sz="2000" dirty="0" err="1"/>
              <a:t>понад</a:t>
            </a:r>
            <a:r>
              <a:rPr lang="ru-RU" sz="2000" dirty="0"/>
              <a:t> 4 тис., </a:t>
            </a:r>
            <a:r>
              <a:rPr lang="ru-RU" sz="2000" dirty="0" err="1"/>
              <a:t>близько</a:t>
            </a:r>
            <a:r>
              <a:rPr lang="ru-RU" sz="2000" dirty="0"/>
              <a:t> 1 тис. </a:t>
            </a:r>
            <a:r>
              <a:rPr lang="ru-RU" sz="2000" dirty="0" err="1"/>
              <a:t>підприємств</a:t>
            </a:r>
            <a:r>
              <a:rPr lang="ru-RU" sz="2000" dirty="0"/>
              <a:t> </a:t>
            </a:r>
            <a:r>
              <a:rPr lang="ru-RU" sz="2000" dirty="0" err="1"/>
              <a:t>громадського</a:t>
            </a:r>
            <a:r>
              <a:rPr lang="ru-RU" sz="2000" dirty="0"/>
              <a:t> </a:t>
            </a:r>
            <a:r>
              <a:rPr lang="ru-RU" sz="2000" dirty="0" err="1"/>
              <a:t>харчування</a:t>
            </a:r>
            <a:r>
              <a:rPr lang="ru-RU" sz="2000" dirty="0"/>
              <a:t>, </a:t>
            </a:r>
            <a:r>
              <a:rPr lang="ru-RU" sz="2000" dirty="0" err="1"/>
              <a:t>понад</a:t>
            </a:r>
            <a:r>
              <a:rPr lang="ru-RU" sz="2000" dirty="0"/>
              <a:t> 600 </a:t>
            </a:r>
            <a:r>
              <a:rPr lang="ru-RU" sz="2000" dirty="0" err="1"/>
              <a:t>юридичних</a:t>
            </a:r>
            <a:r>
              <a:rPr lang="ru-RU" sz="2000" dirty="0"/>
              <a:t> та 1,5 тис. </a:t>
            </a:r>
            <a:r>
              <a:rPr lang="ru-RU" sz="2000" dirty="0" err="1"/>
              <a:t>фізичних</a:t>
            </a:r>
            <a:r>
              <a:rPr lang="ru-RU" sz="2000" dirty="0"/>
              <a:t> </a:t>
            </a:r>
            <a:r>
              <a:rPr lang="ru-RU" sz="2000" dirty="0" err="1"/>
              <a:t>осіб-об'єктів</a:t>
            </a:r>
            <a:r>
              <a:rPr lang="ru-RU" sz="2000" dirty="0"/>
              <a:t> </a:t>
            </a:r>
            <a:r>
              <a:rPr lang="ru-RU" sz="2000" dirty="0" err="1"/>
              <a:t>служби</a:t>
            </a:r>
            <a:r>
              <a:rPr lang="ru-RU" sz="2000" dirty="0"/>
              <a:t> </a:t>
            </a:r>
            <a:r>
              <a:rPr lang="ru-RU" sz="2000" dirty="0" err="1"/>
              <a:t>побуту</a:t>
            </a:r>
            <a:r>
              <a:rPr lang="ru-RU" sz="2000" dirty="0"/>
              <a:t>, 1152 </a:t>
            </a:r>
            <a:r>
              <a:rPr lang="ru-RU" sz="2000" dirty="0" err="1"/>
              <a:t>клубних</a:t>
            </a:r>
            <a:r>
              <a:rPr lang="ru-RU" sz="2000" dirty="0"/>
              <a:t> установи, 953 </a:t>
            </a:r>
            <a:r>
              <a:rPr lang="ru-RU" sz="2000" dirty="0" err="1"/>
              <a:t>масових</a:t>
            </a:r>
            <a:r>
              <a:rPr lang="ru-RU" sz="2000" dirty="0"/>
              <a:t> </a:t>
            </a:r>
            <a:r>
              <a:rPr lang="ru-RU" sz="2000" dirty="0" err="1"/>
              <a:t>бібліотек</a:t>
            </a:r>
            <a:r>
              <a:rPr lang="ru-RU" sz="2000" dirty="0"/>
              <a:t>, 2 </a:t>
            </a:r>
            <a:r>
              <a:rPr lang="ru-RU" sz="2000" dirty="0" err="1"/>
              <a:t>театри</a:t>
            </a:r>
            <a:r>
              <a:rPr lang="ru-RU" sz="2000" dirty="0"/>
              <a:t>, </a:t>
            </a:r>
            <a:r>
              <a:rPr lang="ru-RU" sz="2000" dirty="0" err="1"/>
              <a:t>філармонія</a:t>
            </a:r>
            <a:r>
              <a:rPr lang="ru-RU" sz="2000" dirty="0"/>
              <a:t>, 32 </a:t>
            </a:r>
            <a:r>
              <a:rPr lang="ru-RU" sz="2000" dirty="0" err="1"/>
              <a:t>дитячі</a:t>
            </a:r>
            <a:r>
              <a:rPr lang="ru-RU" sz="2000" dirty="0"/>
              <a:t> </a:t>
            </a:r>
            <a:r>
              <a:rPr lang="ru-RU" sz="2000" dirty="0" err="1"/>
              <a:t>музичні</a:t>
            </a:r>
            <a:r>
              <a:rPr lang="ru-RU" sz="2000" dirty="0"/>
              <a:t>, 6 </a:t>
            </a:r>
            <a:r>
              <a:rPr lang="ru-RU" sz="2000" dirty="0" err="1"/>
              <a:t>художніх</a:t>
            </a:r>
            <a:r>
              <a:rPr lang="ru-RU" sz="2000" dirty="0"/>
              <a:t> та 3 </a:t>
            </a:r>
            <a:r>
              <a:rPr lang="ru-RU" sz="2000" dirty="0" err="1"/>
              <a:t>школи</a:t>
            </a:r>
            <a:r>
              <a:rPr lang="ru-RU" sz="2000" dirty="0"/>
              <a:t> </a:t>
            </a:r>
            <a:r>
              <a:rPr lang="ru-RU" sz="2000" dirty="0" err="1"/>
              <a:t>мистецтв</a:t>
            </a:r>
            <a:r>
              <a:rPr lang="ru-RU" sz="2000" dirty="0"/>
              <a:t>, 4 парки </a:t>
            </a:r>
            <a:r>
              <a:rPr lang="ru-RU" sz="2000" dirty="0" err="1"/>
              <a:t>культури</a:t>
            </a:r>
            <a:r>
              <a:rPr lang="ru-RU" sz="2000" dirty="0"/>
              <a:t> і </a:t>
            </a:r>
            <a:r>
              <a:rPr lang="ru-RU" sz="2000" dirty="0" err="1"/>
              <a:t>відпочинку</a:t>
            </a:r>
            <a:r>
              <a:rPr lang="ru-RU" sz="2000" dirty="0"/>
              <a:t>, 4 </a:t>
            </a:r>
            <a:r>
              <a:rPr lang="ru-RU" sz="2000" dirty="0" err="1"/>
              <a:t>державні</a:t>
            </a:r>
            <a:r>
              <a:rPr lang="ru-RU" sz="2000" dirty="0"/>
              <a:t> і 43 </a:t>
            </a:r>
            <a:r>
              <a:rPr lang="ru-RU" sz="2000" dirty="0" err="1"/>
              <a:t>музеї</a:t>
            </a:r>
            <a:r>
              <a:rPr lang="ru-RU" sz="2000" dirty="0"/>
              <a:t> на </a:t>
            </a:r>
            <a:r>
              <a:rPr lang="ru-RU" sz="2000" dirty="0" err="1"/>
              <a:t>громадських</a:t>
            </a:r>
            <a:r>
              <a:rPr lang="ru-RU" sz="2000" dirty="0"/>
              <a:t> засадах,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приватний</a:t>
            </a:r>
            <a:r>
              <a:rPr lang="ru-RU" sz="2000" dirty="0"/>
              <a:t> Музей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/>
              <a:t>домашньої</a:t>
            </a:r>
            <a:r>
              <a:rPr lang="ru-RU" sz="2000" dirty="0"/>
              <a:t> </a:t>
            </a:r>
            <a:r>
              <a:rPr lang="ru-RU" sz="2000" dirty="0" err="1"/>
              <a:t>ікони</a:t>
            </a:r>
            <a:r>
              <a:rPr lang="ru-RU" sz="2000" dirty="0"/>
              <a:t> (м. </a:t>
            </a:r>
            <a:r>
              <a:rPr lang="ru-RU" sz="2000" dirty="0" err="1"/>
              <a:t>Радомишль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В </a:t>
            </a:r>
            <a:r>
              <a:rPr lang="ru-RU" sz="2000" dirty="0" err="1"/>
              <a:t>області</a:t>
            </a:r>
            <a:r>
              <a:rPr lang="ru-RU" sz="2000" dirty="0"/>
              <a:t> </a:t>
            </a:r>
            <a:r>
              <a:rPr lang="ru-RU" sz="2000" dirty="0" err="1"/>
              <a:t>працює</a:t>
            </a:r>
            <a:r>
              <a:rPr lang="ru-RU" sz="2000" dirty="0"/>
              <a:t> 25 </a:t>
            </a:r>
            <a:r>
              <a:rPr lang="ru-RU" sz="2000" dirty="0" err="1"/>
              <a:t>вищих</a:t>
            </a:r>
            <a:r>
              <a:rPr lang="ru-RU" sz="2000" dirty="0"/>
              <a:t> </a:t>
            </a:r>
            <a:r>
              <a:rPr lang="ru-RU" sz="2000" dirty="0" err="1"/>
              <a:t>навчальних</a:t>
            </a:r>
            <a:r>
              <a:rPr lang="ru-RU" sz="2000" dirty="0"/>
              <a:t> </a:t>
            </a:r>
            <a:r>
              <a:rPr lang="ru-RU" sz="2000" dirty="0" err="1"/>
              <a:t>закладів</a:t>
            </a:r>
            <a:r>
              <a:rPr lang="ru-RU" sz="2000" dirty="0"/>
              <a:t>, 931 </a:t>
            </a:r>
            <a:r>
              <a:rPr lang="ru-RU" sz="2000" dirty="0" err="1"/>
              <a:t>державна</a:t>
            </a:r>
            <a:r>
              <a:rPr lang="ru-RU" sz="2000" dirty="0"/>
              <a:t> та 6 </a:t>
            </a:r>
            <a:r>
              <a:rPr lang="ru-RU" sz="2000" dirty="0" err="1"/>
              <a:t>приватних</a:t>
            </a:r>
            <a:r>
              <a:rPr lang="ru-RU" sz="2000" dirty="0"/>
              <a:t> </a:t>
            </a:r>
            <a:r>
              <a:rPr lang="ru-RU" sz="2000" dirty="0" err="1"/>
              <a:t>школи</a:t>
            </a:r>
            <a:r>
              <a:rPr lang="ru-RU" sz="2000" dirty="0"/>
              <a:t>, 4 </a:t>
            </a:r>
            <a:r>
              <a:rPr lang="ru-RU" sz="2000" dirty="0" err="1"/>
              <a:t>гімназії</a:t>
            </a:r>
            <a:r>
              <a:rPr lang="ru-RU" sz="2000" dirty="0"/>
              <a:t>, 2 </a:t>
            </a:r>
            <a:r>
              <a:rPr lang="ru-RU" sz="2000" dirty="0" err="1"/>
              <a:t>ліцеї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088991"/>
            <a:ext cx="2112235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68663"/>
            <a:ext cx="3258403" cy="2440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5" y="4077072"/>
            <a:ext cx="3258403" cy="24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1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91550" cy="818729"/>
          </a:xfrm>
        </p:spPr>
        <p:txBody>
          <a:bodyPr/>
          <a:lstStyle/>
          <a:p>
            <a:r>
              <a:rPr lang="ru-RU" dirty="0" err="1"/>
              <a:t>Сусідні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37540" y="2924943"/>
            <a:ext cx="3012936" cy="1194448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 err="1" smtClean="0"/>
              <a:t>Житомирська</a:t>
            </a:r>
            <a:r>
              <a:rPr lang="ru-RU" dirty="0" smtClean="0"/>
              <a:t> </a:t>
            </a:r>
            <a:r>
              <a:rPr lang="ru-RU" dirty="0"/>
              <a:t>область </a:t>
            </a:r>
          </a:p>
        </p:txBody>
      </p:sp>
      <p:sp>
        <p:nvSpPr>
          <p:cNvPr id="4" name="Стрелка вверх 3"/>
          <p:cNvSpPr/>
          <p:nvPr/>
        </p:nvSpPr>
        <p:spPr>
          <a:xfrm>
            <a:off x="4220344" y="2821577"/>
            <a:ext cx="432048" cy="5354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>
            <a:off x="2627784" y="3320988"/>
            <a:ext cx="458215" cy="436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156176" y="3356992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11960" y="3861048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03848" y="21421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Гомельська</a:t>
            </a:r>
            <a:r>
              <a:rPr lang="ru-RU" dirty="0" smtClean="0"/>
              <a:t> (</a:t>
            </a:r>
            <a:r>
              <a:rPr lang="ru-RU" dirty="0" err="1" smtClean="0"/>
              <a:t>Білорусь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172326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Рівненська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33911" y="4581128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Вінницька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3388350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Київська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3378" y="3534931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Хмельницька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6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856984" cy="2520280"/>
          </a:xfrm>
        </p:spPr>
        <p:txBody>
          <a:bodyPr/>
          <a:lstStyle/>
          <a:p>
            <a:r>
              <a:rPr lang="vi-VN" dirty="0"/>
              <a:t>Жито́мирська о́бласть — область на півночі України, в межах Поліської низовини, на півдні в межах Придніпровської височини. На півночі межує з Гомельською областю Білорусі, на сході з Київською, на півдні з Вінницькою, на заході з Хмельницькою та Рівненською областями України. Адміністративним центром є м. Житомир.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04867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2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353541" y="2199811"/>
            <a:ext cx="84369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85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38" y="116632"/>
            <a:ext cx="8887342" cy="1944216"/>
          </a:xfrm>
        </p:spPr>
        <p:txBody>
          <a:bodyPr/>
          <a:lstStyle/>
          <a:p>
            <a:r>
              <a:rPr lang="ru-RU" dirty="0" err="1"/>
              <a:t>Складається</a:t>
            </a:r>
            <a:r>
              <a:rPr lang="ru-RU" dirty="0"/>
              <a:t> з 23 </a:t>
            </a:r>
            <a:r>
              <a:rPr lang="ru-RU" dirty="0" err="1"/>
              <a:t>районів</a:t>
            </a:r>
            <a:r>
              <a:rPr lang="ru-RU" dirty="0"/>
              <a:t>. </a:t>
            </a:r>
            <a:r>
              <a:rPr lang="ru-RU" dirty="0" err="1"/>
              <a:t>Має</a:t>
            </a:r>
            <a:r>
              <a:rPr lang="ru-RU" dirty="0"/>
              <a:t> 5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обласного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(</a:t>
            </a:r>
            <a:r>
              <a:rPr lang="ru-RU" dirty="0" err="1"/>
              <a:t>Бердичів</a:t>
            </a:r>
            <a:r>
              <a:rPr lang="ru-RU" dirty="0"/>
              <a:t>, Житомир, Коростень, Малин, Новоград-</a:t>
            </a:r>
            <a:r>
              <a:rPr lang="ru-RU" dirty="0" err="1"/>
              <a:t>Волинський</a:t>
            </a:r>
            <a:r>
              <a:rPr lang="ru-RU" dirty="0"/>
              <a:t>), 6 </a:t>
            </a:r>
            <a:r>
              <a:rPr lang="ru-RU" dirty="0" err="1"/>
              <a:t>міст</a:t>
            </a:r>
            <a:r>
              <a:rPr lang="ru-RU" dirty="0"/>
              <a:t> районного </a:t>
            </a:r>
            <a:r>
              <a:rPr lang="ru-RU" dirty="0" err="1"/>
              <a:t>значення</a:t>
            </a:r>
            <a:r>
              <a:rPr lang="ru-RU" dirty="0"/>
              <a:t> (</a:t>
            </a:r>
            <a:r>
              <a:rPr lang="ru-RU" dirty="0" err="1"/>
              <a:t>Андрушівка</a:t>
            </a:r>
            <a:r>
              <a:rPr lang="ru-RU" dirty="0"/>
              <a:t>, </a:t>
            </a:r>
            <a:r>
              <a:rPr lang="ru-RU" dirty="0" err="1"/>
              <a:t>Баранівка</a:t>
            </a:r>
            <a:r>
              <a:rPr lang="ru-RU" dirty="0"/>
              <a:t>, </a:t>
            </a:r>
            <a:r>
              <a:rPr lang="ru-RU" dirty="0" err="1"/>
              <a:t>Коростишів</a:t>
            </a:r>
            <a:r>
              <a:rPr lang="ru-RU" dirty="0"/>
              <a:t>, Овруч, </a:t>
            </a:r>
            <a:r>
              <a:rPr lang="ru-RU" dirty="0" err="1"/>
              <a:t>Олевськ</a:t>
            </a:r>
            <a:r>
              <a:rPr lang="ru-RU" dirty="0"/>
              <a:t>, </a:t>
            </a:r>
            <a:r>
              <a:rPr lang="ru-RU" dirty="0" err="1"/>
              <a:t>Радомишль</a:t>
            </a:r>
            <a:r>
              <a:rPr lang="ru-RU" dirty="0"/>
              <a:t>), 43 селища </a:t>
            </a:r>
            <a:r>
              <a:rPr lang="ru-RU" dirty="0" err="1"/>
              <a:t>міського</a:t>
            </a:r>
            <a:r>
              <a:rPr lang="ru-RU" dirty="0"/>
              <a:t> типу; 1619 </a:t>
            </a:r>
            <a:r>
              <a:rPr lang="ru-RU" dirty="0" err="1"/>
              <a:t>сільських</a:t>
            </a:r>
            <a:r>
              <a:rPr lang="ru-RU" dirty="0"/>
              <a:t> </a:t>
            </a:r>
            <a:r>
              <a:rPr lang="ru-RU" dirty="0" err="1"/>
              <a:t>населених</a:t>
            </a:r>
            <a:r>
              <a:rPr lang="ru-RU" dirty="0"/>
              <a:t> </a:t>
            </a:r>
            <a:r>
              <a:rPr lang="ru-RU" dirty="0" err="1" smtClean="0"/>
              <a:t>пунктів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3888432" cy="5034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8998"/>
            <a:ext cx="2880320" cy="19190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6" y="3645024"/>
            <a:ext cx="2471689" cy="30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7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595360" cy="1152128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заходу на </a:t>
            </a:r>
            <a:r>
              <a:rPr lang="ru-RU" dirty="0" err="1"/>
              <a:t>схід</a:t>
            </a:r>
            <a:r>
              <a:rPr lang="ru-RU" dirty="0"/>
              <a:t> 170 км,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півночі</a:t>
            </a:r>
            <a:r>
              <a:rPr lang="ru-RU" dirty="0"/>
              <a:t> на </a:t>
            </a:r>
            <a:r>
              <a:rPr lang="ru-RU" dirty="0" err="1"/>
              <a:t>південь</a:t>
            </a:r>
            <a:r>
              <a:rPr lang="ru-RU" dirty="0"/>
              <a:t> – 230 </a:t>
            </a:r>
            <a:r>
              <a:rPr lang="ru-RU" dirty="0" smtClean="0"/>
              <a:t>км. </a:t>
            </a:r>
            <a:r>
              <a:rPr lang="ru-RU" smtClean="0"/>
              <a:t>Вона  </a:t>
            </a:r>
            <a:r>
              <a:rPr lang="ru-RU" dirty="0" err="1"/>
              <a:t>розташована</a:t>
            </a:r>
            <a:r>
              <a:rPr lang="ru-RU" dirty="0"/>
              <a:t> у </a:t>
            </a:r>
            <a:r>
              <a:rPr lang="ru-RU" dirty="0" err="1"/>
              <a:t>двох</a:t>
            </a:r>
            <a:r>
              <a:rPr lang="ru-RU" dirty="0"/>
              <a:t> природно-</a:t>
            </a:r>
            <a:r>
              <a:rPr lang="ru-RU" dirty="0" err="1"/>
              <a:t>кліматичних</a:t>
            </a:r>
            <a:r>
              <a:rPr lang="ru-RU" dirty="0"/>
              <a:t> зонах, </a:t>
            </a:r>
            <a:r>
              <a:rPr lang="ru-RU" dirty="0" err="1"/>
              <a:t>північна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— у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Полісся</a:t>
            </a:r>
            <a:r>
              <a:rPr lang="ru-RU" dirty="0"/>
              <a:t>, </a:t>
            </a:r>
            <a:r>
              <a:rPr lang="ru-RU" dirty="0" err="1"/>
              <a:t>південна</a:t>
            </a:r>
            <a:r>
              <a:rPr lang="ru-RU" dirty="0"/>
              <a:t> — у межах </a:t>
            </a:r>
            <a:r>
              <a:rPr lang="ru-RU" dirty="0" err="1"/>
              <a:t>Лісостепу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b="4024"/>
          <a:stretch/>
        </p:blipFill>
        <p:spPr>
          <a:xfrm>
            <a:off x="886070" y="1412776"/>
            <a:ext cx="770721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13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48" y="0"/>
            <a:ext cx="8591550" cy="674713"/>
          </a:xfrm>
        </p:spPr>
        <p:txBody>
          <a:bodyPr/>
          <a:lstStyle/>
          <a:p>
            <a:r>
              <a:rPr lang="ru-RU" dirty="0" err="1"/>
              <a:t>Рельєф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48680"/>
            <a:ext cx="8964488" cy="2952328"/>
          </a:xfrm>
        </p:spPr>
        <p:txBody>
          <a:bodyPr>
            <a:normAutofit/>
          </a:bodyPr>
          <a:lstStyle/>
          <a:p>
            <a:r>
              <a:rPr lang="ru-RU" sz="2000" dirty="0" err="1"/>
              <a:t>Житомирська</a:t>
            </a:r>
            <a:r>
              <a:rPr lang="ru-RU" sz="2000" dirty="0"/>
              <a:t> область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вигляд</a:t>
            </a:r>
            <a:r>
              <a:rPr lang="ru-RU" sz="2000" dirty="0"/>
              <a:t> </a:t>
            </a:r>
            <a:r>
              <a:rPr lang="ru-RU" sz="2000" dirty="0" err="1"/>
              <a:t>хвилястої</a:t>
            </a:r>
            <a:r>
              <a:rPr lang="ru-RU" sz="2000" dirty="0"/>
              <a:t> </a:t>
            </a:r>
            <a:r>
              <a:rPr lang="ru-RU" sz="2000" dirty="0" err="1"/>
              <a:t>рівнини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загальним</a:t>
            </a:r>
            <a:r>
              <a:rPr lang="ru-RU" sz="2000" dirty="0"/>
              <a:t> </a:t>
            </a:r>
            <a:r>
              <a:rPr lang="ru-RU" sz="2000" dirty="0" err="1"/>
              <a:t>зниженням</a:t>
            </a:r>
            <a:r>
              <a:rPr lang="ru-RU" sz="2000" dirty="0"/>
              <a:t> на </a:t>
            </a:r>
            <a:r>
              <a:rPr lang="ru-RU" sz="2000" dirty="0" err="1"/>
              <a:t>північ</a:t>
            </a:r>
            <a:r>
              <a:rPr lang="ru-RU" sz="2000" dirty="0"/>
              <a:t> і </a:t>
            </a:r>
            <a:r>
              <a:rPr lang="ru-RU" sz="2000" dirty="0" err="1"/>
              <a:t>північний</a:t>
            </a:r>
            <a:r>
              <a:rPr lang="ru-RU" sz="2000" dirty="0"/>
              <a:t> </a:t>
            </a:r>
            <a:r>
              <a:rPr lang="ru-RU" sz="2000" dirty="0" err="1"/>
              <a:t>схід</a:t>
            </a:r>
            <a:r>
              <a:rPr lang="ru-RU" sz="2000" dirty="0"/>
              <a:t> (</a:t>
            </a:r>
            <a:r>
              <a:rPr lang="ru-RU" sz="2000" dirty="0" err="1"/>
              <a:t>від</a:t>
            </a:r>
            <a:r>
              <a:rPr lang="ru-RU" sz="2000" dirty="0"/>
              <a:t> 280–220 м до 150 м і </a:t>
            </a:r>
            <a:r>
              <a:rPr lang="ru-RU" sz="2000" dirty="0" err="1"/>
              <a:t>менше</a:t>
            </a:r>
            <a:r>
              <a:rPr lang="ru-RU" sz="2000" dirty="0"/>
              <a:t>). </a:t>
            </a:r>
            <a:r>
              <a:rPr lang="ru-RU" sz="2000" dirty="0" err="1"/>
              <a:t>Більша</a:t>
            </a:r>
            <a:r>
              <a:rPr lang="ru-RU" sz="2000" dirty="0"/>
              <a:t>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 (</a:t>
            </a:r>
            <a:r>
              <a:rPr lang="ru-RU" sz="2000" dirty="0" err="1"/>
              <a:t>південна</a:t>
            </a:r>
            <a:r>
              <a:rPr lang="ru-RU" sz="2000" dirty="0"/>
              <a:t> і </a:t>
            </a:r>
            <a:r>
              <a:rPr lang="ru-RU" sz="2000" dirty="0" err="1"/>
              <a:t>південно-західна</a:t>
            </a:r>
            <a:r>
              <a:rPr lang="ru-RU" sz="2000" dirty="0"/>
              <a:t>) </a:t>
            </a:r>
            <a:r>
              <a:rPr lang="ru-RU" sz="2000" dirty="0" err="1"/>
              <a:t>лежить</a:t>
            </a:r>
            <a:r>
              <a:rPr lang="ru-RU" sz="2000" dirty="0"/>
              <a:t> у межах </a:t>
            </a:r>
            <a:r>
              <a:rPr lang="ru-RU" sz="2000" dirty="0" err="1"/>
              <a:t>Придніпровської</a:t>
            </a:r>
            <a:r>
              <a:rPr lang="ru-RU" sz="2000" dirty="0"/>
              <a:t> та </a:t>
            </a:r>
            <a:r>
              <a:rPr lang="ru-RU" sz="2000" dirty="0" err="1"/>
              <a:t>Волино-Подільської</a:t>
            </a:r>
            <a:r>
              <a:rPr lang="ru-RU" sz="2000" dirty="0"/>
              <a:t> </a:t>
            </a:r>
            <a:r>
              <a:rPr lang="ru-RU" sz="2000" dirty="0" err="1"/>
              <a:t>височин</a:t>
            </a:r>
            <a:r>
              <a:rPr lang="ru-RU" sz="2000" dirty="0"/>
              <a:t>. </a:t>
            </a:r>
            <a:r>
              <a:rPr lang="ru-RU" sz="2000" dirty="0" err="1"/>
              <a:t>Північно-східну</a:t>
            </a:r>
            <a:r>
              <a:rPr lang="ru-RU" sz="2000" dirty="0"/>
              <a:t> </a:t>
            </a:r>
            <a:r>
              <a:rPr lang="ru-RU" sz="2000" dirty="0" err="1"/>
              <a:t>частину</a:t>
            </a:r>
            <a:r>
              <a:rPr lang="ru-RU" sz="2000" dirty="0"/>
              <a:t> </a:t>
            </a:r>
            <a:r>
              <a:rPr lang="ru-RU" sz="2000" dirty="0" err="1"/>
              <a:t>займає</a:t>
            </a:r>
            <a:r>
              <a:rPr lang="ru-RU" sz="2000" dirty="0"/>
              <a:t> </a:t>
            </a:r>
            <a:r>
              <a:rPr lang="ru-RU" sz="2000" dirty="0" err="1"/>
              <a:t>Поліська</a:t>
            </a:r>
            <a:r>
              <a:rPr lang="ru-RU" sz="2000" dirty="0"/>
              <a:t> </a:t>
            </a:r>
            <a:r>
              <a:rPr lang="ru-RU" sz="2000" dirty="0" err="1"/>
              <a:t>низовина</a:t>
            </a:r>
            <a:r>
              <a:rPr lang="ru-RU" sz="2000" dirty="0"/>
              <a:t>. На </a:t>
            </a:r>
            <a:r>
              <a:rPr lang="ru-RU" sz="2000" dirty="0" err="1"/>
              <a:t>півночі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 </a:t>
            </a:r>
            <a:r>
              <a:rPr lang="ru-RU" sz="2000" dirty="0" err="1"/>
              <a:t>знаходиться</a:t>
            </a:r>
            <a:r>
              <a:rPr lang="ru-RU" sz="2000" dirty="0"/>
              <a:t> </a:t>
            </a:r>
            <a:r>
              <a:rPr lang="ru-RU" sz="2000" dirty="0" err="1"/>
              <a:t>Словечансько-Овруцький</a:t>
            </a:r>
            <a:r>
              <a:rPr lang="ru-RU" sz="2000" dirty="0"/>
              <a:t> кряж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найвищою</a:t>
            </a:r>
            <a:r>
              <a:rPr lang="ru-RU" sz="2000" dirty="0"/>
              <a:t> точкою 316 м над </a:t>
            </a:r>
            <a:r>
              <a:rPr lang="ru-RU" sz="2000" dirty="0" err="1"/>
              <a:t>рівнем</a:t>
            </a:r>
            <a:r>
              <a:rPr lang="ru-RU" sz="2000" dirty="0"/>
              <a:t> моря, </a:t>
            </a:r>
            <a:r>
              <a:rPr lang="ru-RU" sz="2000" dirty="0" err="1"/>
              <a:t>крім</a:t>
            </a:r>
            <a:r>
              <a:rPr lang="ru-RU" sz="2000" dirty="0"/>
              <a:t> того на </a:t>
            </a:r>
            <a:r>
              <a:rPr lang="ru-RU" sz="2000" dirty="0" err="1"/>
              <a:t>території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 є </a:t>
            </a:r>
            <a:r>
              <a:rPr lang="ru-RU" sz="2000" dirty="0" err="1"/>
              <a:t>Білокоровицько-Топильнянський</a:t>
            </a:r>
            <a:r>
              <a:rPr lang="ru-RU" sz="2000" dirty="0"/>
              <a:t> та </a:t>
            </a:r>
            <a:r>
              <a:rPr lang="ru-RU" sz="2000" dirty="0" err="1"/>
              <a:t>Озерянський</a:t>
            </a:r>
            <a:r>
              <a:rPr lang="ru-RU" sz="2000" dirty="0"/>
              <a:t> </a:t>
            </a:r>
            <a:r>
              <a:rPr lang="ru-RU" sz="2000" dirty="0" err="1" smtClean="0"/>
              <a:t>кряжі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Ґрунти</a:t>
            </a:r>
            <a:r>
              <a:rPr lang="ru-RU" sz="2000" dirty="0"/>
              <a:t>: на </a:t>
            </a:r>
            <a:r>
              <a:rPr lang="ru-RU" sz="2000" dirty="0" err="1"/>
              <a:t>півночі</a:t>
            </a:r>
            <a:r>
              <a:rPr lang="ru-RU" sz="2000" dirty="0"/>
              <a:t> — дерново-</a:t>
            </a:r>
            <a:r>
              <a:rPr lang="ru-RU" sz="2000" dirty="0" err="1"/>
              <a:t>підзолисті</a:t>
            </a:r>
            <a:r>
              <a:rPr lang="ru-RU" sz="2000" dirty="0"/>
              <a:t>; на </a:t>
            </a:r>
            <a:r>
              <a:rPr lang="ru-RU" sz="2000" dirty="0" err="1"/>
              <a:t>півдні</a:t>
            </a:r>
            <a:r>
              <a:rPr lang="ru-RU" sz="2000" dirty="0"/>
              <a:t> — </a:t>
            </a:r>
            <a:r>
              <a:rPr lang="ru-RU" sz="2000" dirty="0" err="1"/>
              <a:t>чорноземи</a:t>
            </a:r>
            <a:r>
              <a:rPr lang="ru-RU" sz="2000" dirty="0"/>
              <a:t> </a:t>
            </a:r>
            <a:r>
              <a:rPr lang="ru-RU" sz="2000" dirty="0" err="1"/>
              <a:t>звичайні</a:t>
            </a:r>
            <a:r>
              <a:rPr lang="ru-RU" sz="2000" dirty="0"/>
              <a:t>. </a:t>
            </a:r>
            <a:r>
              <a:rPr lang="ru-RU" sz="2000" dirty="0" err="1"/>
              <a:t>Ліси</a:t>
            </a:r>
            <a:r>
              <a:rPr lang="ru-RU" sz="2000" dirty="0"/>
              <a:t> </a:t>
            </a:r>
            <a:r>
              <a:rPr lang="ru-RU" sz="2000" dirty="0" err="1"/>
              <a:t>займають</a:t>
            </a:r>
            <a:r>
              <a:rPr lang="ru-RU" sz="2000" dirty="0"/>
              <a:t> </a:t>
            </a:r>
            <a:r>
              <a:rPr lang="ru-RU" sz="2000" dirty="0" err="1"/>
              <a:t>площу</a:t>
            </a:r>
            <a:r>
              <a:rPr lang="ru-RU" sz="2000" dirty="0"/>
              <a:t> 750,2 </a:t>
            </a:r>
            <a:r>
              <a:rPr lang="ru-RU" sz="2000" dirty="0" err="1"/>
              <a:t>тис.га</a:t>
            </a:r>
            <a:r>
              <a:rPr lang="ru-RU" sz="2000" dirty="0"/>
              <a:t> (2007)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984"/>
            <a:ext cx="410195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81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6" y="116632"/>
            <a:ext cx="8591550" cy="674713"/>
          </a:xfrm>
        </p:spPr>
        <p:txBody>
          <a:bodyPr/>
          <a:lstStyle/>
          <a:p>
            <a:r>
              <a:rPr lang="ru-RU" dirty="0" err="1"/>
              <a:t>Водоймища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8595360" cy="4937760"/>
          </a:xfrm>
        </p:spPr>
        <p:txBody>
          <a:bodyPr/>
          <a:lstStyle/>
          <a:p>
            <a:r>
              <a:rPr lang="ru-RU" dirty="0" err="1"/>
              <a:t>Територією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протікає</a:t>
            </a:r>
            <a:r>
              <a:rPr lang="ru-RU" dirty="0"/>
              <a:t> 221 </a:t>
            </a:r>
            <a:r>
              <a:rPr lang="ru-RU" dirty="0" err="1"/>
              <a:t>річка</a:t>
            </a:r>
            <a:r>
              <a:rPr lang="ru-RU" dirty="0"/>
              <a:t>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довжиною</a:t>
            </a:r>
            <a:r>
              <a:rPr lang="ru-RU" dirty="0"/>
              <a:t> 5366 км.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належать до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Дніпра</a:t>
            </a:r>
            <a:r>
              <a:rPr lang="ru-RU" dirty="0"/>
              <a:t>. </a:t>
            </a:r>
            <a:r>
              <a:rPr lang="ru-RU" dirty="0" err="1"/>
              <a:t>Найбільші</a:t>
            </a:r>
            <a:r>
              <a:rPr lang="ru-RU" dirty="0"/>
              <a:t> за </a:t>
            </a:r>
            <a:r>
              <a:rPr lang="ru-RU" dirty="0" err="1"/>
              <a:t>довжиною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в межах </a:t>
            </a:r>
            <a:r>
              <a:rPr lang="ru-RU" dirty="0" err="1"/>
              <a:t>області</a:t>
            </a:r>
            <a:r>
              <a:rPr lang="ru-RU" dirty="0"/>
              <a:t>: </a:t>
            </a:r>
            <a:r>
              <a:rPr lang="ru-RU" dirty="0" err="1"/>
              <a:t>Тетерів</a:t>
            </a:r>
            <a:r>
              <a:rPr lang="ru-RU" dirty="0"/>
              <a:t> — 247 км, </a:t>
            </a:r>
            <a:r>
              <a:rPr lang="ru-RU" dirty="0" err="1"/>
              <a:t>Случ</a:t>
            </a:r>
            <a:r>
              <a:rPr lang="ru-RU" dirty="0"/>
              <a:t> (притока </a:t>
            </a:r>
            <a:r>
              <a:rPr lang="ru-RU" dirty="0" err="1"/>
              <a:t>Горині</a:t>
            </a:r>
            <a:r>
              <a:rPr lang="ru-RU" dirty="0"/>
              <a:t>) — 194 км, </a:t>
            </a:r>
            <a:r>
              <a:rPr lang="ru-RU" dirty="0" err="1"/>
              <a:t>Ірпінь</a:t>
            </a:r>
            <a:r>
              <a:rPr lang="ru-RU" dirty="0"/>
              <a:t> — 174 км, Уж — 159 км, </a:t>
            </a:r>
            <a:r>
              <a:rPr lang="ru-RU" dirty="0" err="1"/>
              <a:t>Ірша</a:t>
            </a:r>
            <a:r>
              <a:rPr lang="ru-RU" dirty="0"/>
              <a:t> — 136 км. На </a:t>
            </a:r>
            <a:r>
              <a:rPr lang="ru-RU" dirty="0" err="1"/>
              <a:t>Житомирщині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великих озер. </a:t>
            </a:r>
            <a:r>
              <a:rPr lang="ru-RU" dirty="0" err="1"/>
              <a:t>Найбільші</a:t>
            </a:r>
            <a:r>
              <a:rPr lang="ru-RU" dirty="0"/>
              <a:t> з них — </a:t>
            </a:r>
            <a:r>
              <a:rPr lang="ru-RU" dirty="0" err="1"/>
              <a:t>Чорне</a:t>
            </a:r>
            <a:r>
              <a:rPr lang="ru-RU" dirty="0"/>
              <a:t>, </a:t>
            </a:r>
            <a:r>
              <a:rPr lang="ru-RU" dirty="0" err="1"/>
              <a:t>Озерянське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, </a:t>
            </a:r>
            <a:r>
              <a:rPr lang="ru-RU" dirty="0" err="1"/>
              <a:t>Дідове</a:t>
            </a:r>
            <a:r>
              <a:rPr lang="ru-RU" dirty="0"/>
              <a:t>, </a:t>
            </a:r>
            <a:r>
              <a:rPr lang="ru-RU" dirty="0" err="1"/>
              <a:t>Прибиловецьке</a:t>
            </a:r>
            <a:r>
              <a:rPr lang="ru-RU" dirty="0"/>
              <a:t> — </a:t>
            </a:r>
            <a:r>
              <a:rPr lang="ru-RU" dirty="0" err="1"/>
              <a:t>розташовані</a:t>
            </a:r>
            <a:r>
              <a:rPr lang="ru-RU" dirty="0"/>
              <a:t> в </a:t>
            </a:r>
            <a:r>
              <a:rPr lang="ru-RU" dirty="0" err="1"/>
              <a:t>басейні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Уборть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4296138" cy="3222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2996952"/>
            <a:ext cx="3960440" cy="296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88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1550" cy="746721"/>
          </a:xfrm>
        </p:spPr>
        <p:txBody>
          <a:bodyPr/>
          <a:lstStyle/>
          <a:p>
            <a:r>
              <a:rPr lang="ru-RU" dirty="0" err="1"/>
              <a:t>Клімат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92696"/>
            <a:ext cx="8595360" cy="4937760"/>
          </a:xfrm>
        </p:spPr>
        <p:txBody>
          <a:bodyPr/>
          <a:lstStyle/>
          <a:p>
            <a:r>
              <a:rPr lang="ru-RU" dirty="0" err="1"/>
              <a:t>Клімат</a:t>
            </a:r>
            <a:r>
              <a:rPr lang="ru-RU" dirty="0"/>
              <a:t> </a:t>
            </a:r>
            <a:r>
              <a:rPr lang="ru-RU" dirty="0" err="1"/>
              <a:t>Житомирської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помірно</a:t>
            </a:r>
            <a:r>
              <a:rPr lang="ru-RU" dirty="0"/>
              <a:t> </a:t>
            </a:r>
            <a:r>
              <a:rPr lang="ru-RU" dirty="0" err="1"/>
              <a:t>континентальний</a:t>
            </a:r>
            <a:r>
              <a:rPr lang="ru-RU" dirty="0"/>
              <a:t>, з </a:t>
            </a:r>
            <a:r>
              <a:rPr lang="ru-RU" dirty="0" err="1"/>
              <a:t>вологим</a:t>
            </a:r>
            <a:r>
              <a:rPr lang="ru-RU" dirty="0"/>
              <a:t> </a:t>
            </a:r>
            <a:r>
              <a:rPr lang="ru-RU" dirty="0" err="1"/>
              <a:t>літом</a:t>
            </a:r>
            <a:r>
              <a:rPr lang="ru-RU" dirty="0"/>
              <a:t> та </a:t>
            </a:r>
            <a:r>
              <a:rPr lang="ru-RU" dirty="0" err="1"/>
              <a:t>м'якою</a:t>
            </a:r>
            <a:r>
              <a:rPr lang="ru-RU" dirty="0"/>
              <a:t> зимою. </a:t>
            </a:r>
            <a:r>
              <a:rPr lang="ru-RU" dirty="0" err="1"/>
              <a:t>Середня</a:t>
            </a:r>
            <a:r>
              <a:rPr lang="ru-RU" dirty="0"/>
              <a:t> температура </a:t>
            </a:r>
            <a:r>
              <a:rPr lang="ru-RU" dirty="0" err="1"/>
              <a:t>січня</a:t>
            </a:r>
            <a:r>
              <a:rPr lang="ru-RU" dirty="0"/>
              <a:t> ~ 10 °</a:t>
            </a:r>
            <a:r>
              <a:rPr lang="en-US" dirty="0"/>
              <a:t>C, </a:t>
            </a:r>
            <a:r>
              <a:rPr lang="ru-RU" dirty="0"/>
              <a:t>а в </a:t>
            </a:r>
            <a:r>
              <a:rPr lang="ru-RU" dirty="0" err="1"/>
              <a:t>липні</a:t>
            </a:r>
            <a:r>
              <a:rPr lang="ru-RU" dirty="0"/>
              <a:t> — </a:t>
            </a:r>
            <a:r>
              <a:rPr lang="ru-RU" dirty="0" err="1"/>
              <a:t>близько</a:t>
            </a:r>
            <a:r>
              <a:rPr lang="ru-RU" dirty="0"/>
              <a:t> +20 °</a:t>
            </a:r>
            <a:r>
              <a:rPr lang="en-US" dirty="0"/>
              <a:t>C. </a:t>
            </a:r>
            <a:r>
              <a:rPr lang="ru-RU" dirty="0" err="1"/>
              <a:t>Річна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опадів</a:t>
            </a:r>
            <a:r>
              <a:rPr lang="ru-RU" dirty="0"/>
              <a:t> на </a:t>
            </a:r>
            <a:r>
              <a:rPr lang="ru-RU" dirty="0" err="1"/>
              <a:t>півночі</a:t>
            </a:r>
            <a:r>
              <a:rPr lang="ru-RU" dirty="0"/>
              <a:t> ~ 600 мм, а на </a:t>
            </a:r>
            <a:r>
              <a:rPr lang="ru-RU" dirty="0" err="1"/>
              <a:t>півдні</a:t>
            </a:r>
            <a:r>
              <a:rPr lang="ru-RU" dirty="0"/>
              <a:t> ~ 570 мм. </a:t>
            </a:r>
            <a:r>
              <a:rPr lang="ru-RU" dirty="0" err="1"/>
              <a:t>Вегетаційний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в </a:t>
            </a:r>
            <a:r>
              <a:rPr lang="ru-RU" dirty="0" err="1"/>
              <a:t>середньому</a:t>
            </a:r>
            <a:r>
              <a:rPr lang="ru-RU" dirty="0"/>
              <a:t> становить 240 </a:t>
            </a:r>
            <a:r>
              <a:rPr lang="ru-RU" dirty="0" err="1"/>
              <a:t>днів</a:t>
            </a:r>
            <a:r>
              <a:rPr lang="ru-RU" dirty="0"/>
              <a:t>. Немало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завдає</a:t>
            </a:r>
            <a:r>
              <a:rPr lang="ru-RU" dirty="0"/>
              <a:t> </a:t>
            </a:r>
            <a:r>
              <a:rPr lang="ru-RU" dirty="0" err="1"/>
              <a:t>господарству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метеорологічне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як град (до шести </a:t>
            </a:r>
            <a:r>
              <a:rPr lang="ru-RU" dirty="0" err="1"/>
              <a:t>днів</a:t>
            </a:r>
            <a:r>
              <a:rPr lang="ru-RU" dirty="0"/>
              <a:t> за </a:t>
            </a:r>
            <a:r>
              <a:rPr lang="ru-RU" dirty="0" err="1"/>
              <a:t>рік</a:t>
            </a:r>
            <a:r>
              <a:rPr lang="ru-RU" dirty="0"/>
              <a:t>),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проливні</a:t>
            </a:r>
            <a:r>
              <a:rPr lang="ru-RU" dirty="0"/>
              <a:t> </a:t>
            </a:r>
            <a:r>
              <a:rPr lang="ru-RU" dirty="0" err="1"/>
              <a:t>дощі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52936"/>
            <a:ext cx="514955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56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91550" cy="60270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Природно-</a:t>
            </a:r>
            <a:r>
              <a:rPr lang="ru-RU" dirty="0" err="1"/>
              <a:t>заповідний</a:t>
            </a:r>
            <a:r>
              <a:rPr lang="ru-RU" dirty="0"/>
              <a:t> фонд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64704"/>
            <a:ext cx="8595360" cy="3312368"/>
          </a:xfrm>
        </p:spPr>
        <p:txBody>
          <a:bodyPr/>
          <a:lstStyle/>
          <a:p>
            <a:r>
              <a:rPr lang="ru-RU" dirty="0"/>
              <a:t>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100 </a:t>
            </a:r>
            <a:r>
              <a:rPr lang="ru-RU" dirty="0" err="1"/>
              <a:t>об'єктів</a:t>
            </a:r>
            <a:r>
              <a:rPr lang="ru-RU" dirty="0"/>
              <a:t> і </a:t>
            </a:r>
            <a:r>
              <a:rPr lang="ru-RU" dirty="0" err="1"/>
              <a:t>територій</a:t>
            </a:r>
            <a:r>
              <a:rPr lang="ru-RU" dirty="0"/>
              <a:t> ПЗФ, у тому </a:t>
            </a:r>
            <a:r>
              <a:rPr lang="ru-RU" dirty="0" err="1"/>
              <a:t>числі</a:t>
            </a:r>
            <a:r>
              <a:rPr lang="ru-RU" dirty="0"/>
              <a:t> 10 </a:t>
            </a:r>
            <a:r>
              <a:rPr lang="ru-RU" dirty="0" err="1"/>
              <a:t>заказників</a:t>
            </a:r>
            <a:r>
              <a:rPr lang="ru-RU" dirty="0"/>
              <a:t> </a:t>
            </a:r>
            <a:r>
              <a:rPr lang="ru-RU" dirty="0" err="1"/>
              <a:t>загально</a:t>
            </a:r>
            <a:r>
              <a:rPr lang="ru-RU" dirty="0"/>
              <a:t>-державного </a:t>
            </a:r>
            <a:r>
              <a:rPr lang="ru-RU" dirty="0" err="1"/>
              <a:t>значення</a:t>
            </a:r>
            <a:r>
              <a:rPr lang="ru-RU" dirty="0"/>
              <a:t>, 95 заказники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100 </a:t>
            </a:r>
            <a:r>
              <a:rPr lang="ru-RU" dirty="0" err="1"/>
              <a:t>пам'яток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24 парки-</a:t>
            </a:r>
            <a:r>
              <a:rPr lang="ru-RU" dirty="0" err="1"/>
              <a:t>пам'ятки</a:t>
            </a:r>
            <a:r>
              <a:rPr lang="ru-RU" dirty="0"/>
              <a:t> садово-паркового </a:t>
            </a:r>
            <a:r>
              <a:rPr lang="ru-RU" dirty="0" err="1"/>
              <a:t>мистецтва</a:t>
            </a:r>
            <a:r>
              <a:rPr lang="ru-RU" dirty="0"/>
              <a:t> та 4 </a:t>
            </a:r>
            <a:r>
              <a:rPr lang="ru-RU" dirty="0" smtClean="0"/>
              <a:t>дендропарки.</a:t>
            </a:r>
          </a:p>
          <a:p>
            <a:r>
              <a:rPr lang="ru-RU" dirty="0" err="1" smtClean="0"/>
              <a:t>Центральним</a:t>
            </a:r>
            <a:r>
              <a:rPr lang="ru-RU" dirty="0" smtClean="0"/>
              <a:t> </a:t>
            </a:r>
            <a:r>
              <a:rPr lang="ru-RU" dirty="0" err="1"/>
              <a:t>об'єктом</a:t>
            </a:r>
            <a:r>
              <a:rPr lang="ru-RU" dirty="0"/>
              <a:t> ПЗФ </a:t>
            </a:r>
            <a:r>
              <a:rPr lang="ru-RU" dirty="0" err="1"/>
              <a:t>Житомирщини</a:t>
            </a:r>
            <a:r>
              <a:rPr lang="ru-RU" dirty="0"/>
              <a:t> є </a:t>
            </a:r>
            <a:r>
              <a:rPr lang="ru-RU" dirty="0" err="1"/>
              <a:t>Поліський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/>
              <a:t>заповідник</a:t>
            </a:r>
            <a:r>
              <a:rPr lang="ru-RU" dirty="0"/>
              <a:t>, </a:t>
            </a:r>
            <a:r>
              <a:rPr lang="ru-RU" dirty="0" err="1"/>
              <a:t>створений</a:t>
            </a:r>
            <a:r>
              <a:rPr lang="ru-RU" dirty="0"/>
              <a:t> 1968 року на </a:t>
            </a:r>
            <a:r>
              <a:rPr lang="ru-RU" dirty="0" err="1"/>
              <a:t>півночі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Овруцького</a:t>
            </a:r>
            <a:r>
              <a:rPr lang="ru-RU" dirty="0"/>
              <a:t> району.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 </a:t>
            </a:r>
            <a:r>
              <a:rPr lang="ru-RU" dirty="0" err="1"/>
              <a:t>сягає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20 тис. га.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3845376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346083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9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8667"/>
            <a:ext cx="8591550" cy="60270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Адміністративно-територіальний</a:t>
            </a:r>
            <a:r>
              <a:rPr lang="ru-RU" dirty="0"/>
              <a:t> </a:t>
            </a:r>
            <a:r>
              <a:rPr lang="ru-RU" dirty="0" err="1"/>
              <a:t>устрій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692696"/>
            <a:ext cx="5544616" cy="616530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Адміністративний</a:t>
            </a:r>
            <a:r>
              <a:rPr lang="ru-RU" dirty="0"/>
              <a:t> центр </a:t>
            </a:r>
            <a:r>
              <a:rPr lang="ru-RU" dirty="0" err="1"/>
              <a:t>області</a:t>
            </a:r>
            <a:r>
              <a:rPr lang="ru-RU" dirty="0"/>
              <a:t> — </a:t>
            </a:r>
            <a:r>
              <a:rPr lang="ru-RU" dirty="0" err="1"/>
              <a:t>місто</a:t>
            </a:r>
            <a:r>
              <a:rPr lang="ru-RU" dirty="0"/>
              <a:t> Житомир.</a:t>
            </a:r>
          </a:p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районів</a:t>
            </a:r>
            <a:r>
              <a:rPr lang="ru-RU" dirty="0" smtClean="0"/>
              <a:t> </a:t>
            </a:r>
            <a:r>
              <a:rPr lang="ru-RU" dirty="0"/>
              <a:t>— 23;</a:t>
            </a:r>
          </a:p>
          <a:p>
            <a:r>
              <a:rPr lang="ru-RU" dirty="0" err="1"/>
              <a:t>районів</a:t>
            </a:r>
            <a:r>
              <a:rPr lang="ru-RU" dirty="0"/>
              <a:t> у </a:t>
            </a:r>
            <a:r>
              <a:rPr lang="ru-RU" dirty="0" err="1"/>
              <a:t>містах</a:t>
            </a:r>
            <a:r>
              <a:rPr lang="ru-RU" dirty="0"/>
              <a:t> — 2;</a:t>
            </a:r>
          </a:p>
          <a:p>
            <a:r>
              <a:rPr lang="ru-RU" dirty="0" err="1"/>
              <a:t>населених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— 1668, в тому </a:t>
            </a:r>
            <a:r>
              <a:rPr lang="ru-RU" dirty="0" err="1"/>
              <a:t>числі</a:t>
            </a:r>
            <a:r>
              <a:rPr lang="ru-RU" dirty="0"/>
              <a:t>:</a:t>
            </a:r>
          </a:p>
          <a:p>
            <a:r>
              <a:rPr lang="ru-RU" dirty="0" err="1"/>
              <a:t>міського</a:t>
            </a:r>
            <a:r>
              <a:rPr lang="ru-RU" dirty="0"/>
              <a:t> типу — 55, в тому </a:t>
            </a:r>
            <a:r>
              <a:rPr lang="ru-RU" dirty="0" err="1"/>
              <a:t>числі</a:t>
            </a:r>
            <a:r>
              <a:rPr lang="ru-RU" dirty="0"/>
              <a:t>:</a:t>
            </a:r>
          </a:p>
          <a:p>
            <a:r>
              <a:rPr lang="ru-RU" dirty="0" err="1"/>
              <a:t>міст</a:t>
            </a:r>
            <a:r>
              <a:rPr lang="ru-RU" dirty="0"/>
              <a:t> — 12, в тому </a:t>
            </a:r>
            <a:r>
              <a:rPr lang="ru-RU" dirty="0" err="1"/>
              <a:t>числі</a:t>
            </a:r>
            <a:r>
              <a:rPr lang="ru-RU" dirty="0"/>
              <a:t>:</a:t>
            </a:r>
          </a:p>
          <a:p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обласного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— 5;</a:t>
            </a:r>
          </a:p>
          <a:p>
            <a:r>
              <a:rPr lang="ru-RU" dirty="0" err="1"/>
              <a:t>міст</a:t>
            </a:r>
            <a:r>
              <a:rPr lang="ru-RU" dirty="0"/>
              <a:t> районного </a:t>
            </a:r>
            <a:r>
              <a:rPr lang="ru-RU" dirty="0" err="1"/>
              <a:t>значення</a:t>
            </a:r>
            <a:r>
              <a:rPr lang="ru-RU" dirty="0"/>
              <a:t> — 7;</a:t>
            </a:r>
          </a:p>
          <a:p>
            <a:r>
              <a:rPr lang="ru-RU" dirty="0"/>
              <a:t>селищ </a:t>
            </a:r>
            <a:r>
              <a:rPr lang="ru-RU" dirty="0" err="1"/>
              <a:t>міського</a:t>
            </a:r>
            <a:r>
              <a:rPr lang="ru-RU" dirty="0"/>
              <a:t> типу — 43;</a:t>
            </a:r>
          </a:p>
          <a:p>
            <a:r>
              <a:rPr lang="ru-RU" dirty="0" err="1"/>
              <a:t>сільського</a:t>
            </a:r>
            <a:r>
              <a:rPr lang="ru-RU" dirty="0"/>
              <a:t> типу — 1613</a:t>
            </a:r>
            <a:r>
              <a:rPr lang="ru-RU" dirty="0" smtClean="0"/>
              <a:t>, </a:t>
            </a:r>
            <a:r>
              <a:rPr lang="ru-RU" dirty="0"/>
              <a:t>в тому </a:t>
            </a:r>
            <a:r>
              <a:rPr lang="ru-RU" dirty="0" err="1"/>
              <a:t>числі</a:t>
            </a:r>
            <a:r>
              <a:rPr lang="ru-RU" dirty="0"/>
              <a:t>:</a:t>
            </a:r>
          </a:p>
          <a:p>
            <a:r>
              <a:rPr lang="ru-RU" dirty="0" err="1"/>
              <a:t>сіл</a:t>
            </a:r>
            <a:r>
              <a:rPr lang="ru-RU" dirty="0"/>
              <a:t> — 1593;</a:t>
            </a:r>
          </a:p>
          <a:p>
            <a:r>
              <a:rPr lang="ru-RU" dirty="0"/>
              <a:t>селищ — 20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районних</a:t>
            </a:r>
            <a:r>
              <a:rPr lang="ru-RU" dirty="0" smtClean="0"/>
              <a:t> </a:t>
            </a:r>
            <a:r>
              <a:rPr lang="ru-RU" dirty="0"/>
              <a:t>рад — 23;</a:t>
            </a:r>
          </a:p>
          <a:p>
            <a:r>
              <a:rPr lang="ru-RU" dirty="0" err="1"/>
              <a:t>районних</a:t>
            </a:r>
            <a:r>
              <a:rPr lang="ru-RU" dirty="0"/>
              <a:t> рад у </a:t>
            </a:r>
            <a:r>
              <a:rPr lang="ru-RU" dirty="0" err="1"/>
              <a:t>містах</a:t>
            </a:r>
            <a:r>
              <a:rPr lang="ru-RU" dirty="0"/>
              <a:t> — 2;</a:t>
            </a:r>
          </a:p>
          <a:p>
            <a:r>
              <a:rPr lang="ru-RU" dirty="0" err="1"/>
              <a:t>міських</a:t>
            </a:r>
            <a:r>
              <a:rPr lang="ru-RU" dirty="0"/>
              <a:t> рад — 12;</a:t>
            </a:r>
          </a:p>
          <a:p>
            <a:r>
              <a:rPr lang="ru-RU" dirty="0" err="1"/>
              <a:t>селищних</a:t>
            </a:r>
            <a:r>
              <a:rPr lang="ru-RU" dirty="0"/>
              <a:t> рад — 40;</a:t>
            </a:r>
          </a:p>
          <a:p>
            <a:r>
              <a:rPr lang="ru-RU" dirty="0" err="1"/>
              <a:t>сільських</a:t>
            </a:r>
            <a:r>
              <a:rPr lang="ru-RU" dirty="0"/>
              <a:t> рад — 579.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398785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2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199</TotalTime>
  <Words>1340</Words>
  <Application>Microsoft Office PowerPoint</Application>
  <PresentationFormat>Экран (4:3)</PresentationFormat>
  <Paragraphs>139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Soho</vt:lpstr>
      <vt:lpstr>Житомирська область</vt:lpstr>
      <vt:lpstr>Презентация PowerPoint</vt:lpstr>
      <vt:lpstr>Презентация PowerPoint</vt:lpstr>
      <vt:lpstr>Презентация PowerPoint</vt:lpstr>
      <vt:lpstr>Рельєф</vt:lpstr>
      <vt:lpstr>Водоймища</vt:lpstr>
      <vt:lpstr>Клімат</vt:lpstr>
      <vt:lpstr>Природно-заповідний фонд</vt:lpstr>
      <vt:lpstr>Адміністративно-територіальний устрій</vt:lpstr>
      <vt:lpstr>Корисні копалини</vt:lpstr>
      <vt:lpstr>Родовища корисних копалин</vt:lpstr>
      <vt:lpstr>Сільське господарство </vt:lpstr>
      <vt:lpstr>Демографія</vt:lpstr>
      <vt:lpstr>Демографія</vt:lpstr>
      <vt:lpstr>Економіка та промисловість</vt:lpstr>
      <vt:lpstr>Промисловість у районах і містах</vt:lpstr>
      <vt:lpstr>Транспорт</vt:lpstr>
      <vt:lpstr>Соціальна інфраструктура</vt:lpstr>
      <vt:lpstr>Сусідні області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Житомирська область</dc:title>
  <dc:creator>111</dc:creator>
  <cp:lastModifiedBy>111</cp:lastModifiedBy>
  <cp:revision>19</cp:revision>
  <dcterms:created xsi:type="dcterms:W3CDTF">2014-04-21T12:30:27Z</dcterms:created>
  <dcterms:modified xsi:type="dcterms:W3CDTF">2014-04-23T18:59:52Z</dcterms:modified>
</cp:coreProperties>
</file>