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3D91C3-A06B-4BF4-B82F-62110ABCEC5B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FD1A8F-B8A9-417D-8065-3AF6D4C88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over dir="l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7;&#1088;&#1077;&#1079;&#1077;&#1085;&#1090;&#1072;&#1094;&#1110;&#1103;%20&#1085;&#1072;%20&#1090;&#1077;&#1084;&#1091;\-Gimn-Singapura(muzofon.com).mp3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1%D0%B5%D0%BD%D0%B3%D0%B0%D0%BB%D1%8C%D1%86%D1%96" TargetMode="External"/><Relationship Id="rId13" Type="http://schemas.openxmlformats.org/officeDocument/2006/relationships/hyperlink" Target="http://znaimo.com.ua/%D0%AF%D0%BF%D0%BE%D0%BD%D1%86%D1%96" TargetMode="External"/><Relationship Id="rId18" Type="http://schemas.openxmlformats.org/officeDocument/2006/relationships/hyperlink" Target="http://znaimo.com.ua/%D0%90%D0%BD%D1%96%D0%BC%D1%96%D0%B7%D0%BC" TargetMode="External"/><Relationship Id="rId3" Type="http://schemas.openxmlformats.org/officeDocument/2006/relationships/hyperlink" Target="http://znaimo.com.ua/%D0%A5%D0%B0%D0%BD%D1%8C_(%D0%BD%D0%B0%D1%80%D0%BE%D0%B4)" TargetMode="External"/><Relationship Id="rId7" Type="http://schemas.openxmlformats.org/officeDocument/2006/relationships/hyperlink" Target="http://znaimo.com.ua/%D0%9F%D0%B5%D0%BD%D0%B4%D0%B6%D0%B0%D0%B1%D1%86%D0%B8" TargetMode="External"/><Relationship Id="rId12" Type="http://schemas.openxmlformats.org/officeDocument/2006/relationships/hyperlink" Target="http://znaimo.com.ua/%D0%92%D1%96%D1%80%D0%BC%D0%B5%D0%BD%D0%B8" TargetMode="External"/><Relationship Id="rId17" Type="http://schemas.openxmlformats.org/officeDocument/2006/relationships/hyperlink" Target="http://znaimo.com.ua/%D0%9A%D0%BE%D0%BD%D1%84%D1%83%D1%86%D1%96%D0%B0%D0%BD%D1%81%D1%82%D0%B2%D0%BE" TargetMode="External"/><Relationship Id="rId2" Type="http://schemas.openxmlformats.org/officeDocument/2006/relationships/hyperlink" Target="http://znaimo.com.ua/2005" TargetMode="External"/><Relationship Id="rId16" Type="http://schemas.openxmlformats.org/officeDocument/2006/relationships/hyperlink" Target="http://znaimo.com.ua/%D0%94%D0%B0%D0%BE%D1%81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C%D0%B0%D0%BB%D0%B0%D1%8F%D0%BB%D1%96" TargetMode="External"/><Relationship Id="rId11" Type="http://schemas.openxmlformats.org/officeDocument/2006/relationships/hyperlink" Target="http://znaimo.com.ua/%D0%A2%D0%B0%D0%B9%D1%86%D1%96_(%D0%BD%D0%B0%D1%80%D0%BE%D0%B4)" TargetMode="External"/><Relationship Id="rId5" Type="http://schemas.openxmlformats.org/officeDocument/2006/relationships/hyperlink" Target="http://znaimo.com.ua/%D0%A2%D0%B0%D0%BC%D1%96%D0%BB%D0%B8" TargetMode="External"/><Relationship Id="rId15" Type="http://schemas.openxmlformats.org/officeDocument/2006/relationships/hyperlink" Target="http://znaimo.com.ua/%D0%91%D1%83%D0%B4%D0%B4%D0%B8%D0%B7%D0%BC" TargetMode="External"/><Relationship Id="rId10" Type="http://schemas.openxmlformats.org/officeDocument/2006/relationships/hyperlink" Target="http://znaimo.com.ua/%D0%84%D0%B2%D1%80%D0%B5%D1%97" TargetMode="External"/><Relationship Id="rId19" Type="http://schemas.openxmlformats.org/officeDocument/2006/relationships/hyperlink" Target="http://znaimo.com.ua/%D0%A5%D1%80%D0%B8%D1%81%D1%82%D0%B8%D1%8F%D0%BD%D1%81%D1%82%D0%B2%D0%BE" TargetMode="External"/><Relationship Id="rId4" Type="http://schemas.openxmlformats.org/officeDocument/2006/relationships/hyperlink" Target="http://znaimo.com.ua/%D0%9C%D0%B0%D0%BB%D0%B0%D0%B9%D1%86%D1%96" TargetMode="External"/><Relationship Id="rId9" Type="http://schemas.openxmlformats.org/officeDocument/2006/relationships/hyperlink" Target="http://znaimo.com.ua/%D0%90%D1%80%D0%B0%D0%B1%D0%B8" TargetMode="External"/><Relationship Id="rId14" Type="http://schemas.openxmlformats.org/officeDocument/2006/relationships/hyperlink" Target="http://znaimo.com.ua/%D0%9C%D0%B5%D1%82%D0%B8%D1%8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znaimo.com.ua/%D0%92%D0%95%D0%A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0" dirty="0" err="1" smtClean="0"/>
              <a:t>Республіка</a:t>
            </a:r>
            <a:r>
              <a:rPr lang="ru-RU" sz="4800" b="0" dirty="0" smtClean="0"/>
              <a:t> </a:t>
            </a:r>
            <a:r>
              <a:rPr lang="ru-RU" sz="4800" b="0" dirty="0" err="1" smtClean="0"/>
              <a:t>Сінгапур</a:t>
            </a:r>
            <a:r>
              <a:rPr lang="ru-RU" sz="4800" b="0" dirty="0" smtClean="0"/>
              <a:t> </a:t>
            </a:r>
            <a:endParaRPr lang="ru-RU" sz="48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singapore_em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312368" cy="2813051"/>
          </a:xfrm>
          <a:prstGeom prst="rect">
            <a:avLst/>
          </a:prstGeom>
        </p:spPr>
      </p:pic>
      <p:pic>
        <p:nvPicPr>
          <p:cNvPr id="9" name="Рисунок 8" descr="Singapu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276872"/>
            <a:ext cx="4032448" cy="27021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47664" y="5301208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Герб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Прапор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/>
              <a:t>Сільське</a:t>
            </a:r>
            <a:r>
              <a:rPr lang="ru-RU" sz="2000" b="1" dirty="0"/>
              <a:t> </a:t>
            </a:r>
            <a:r>
              <a:rPr lang="ru-RU" sz="2000" b="1" dirty="0" err="1"/>
              <a:t>господарство</a:t>
            </a:r>
            <a:r>
              <a:rPr lang="ru-RU" sz="2000" dirty="0"/>
              <a:t>. </a:t>
            </a:r>
            <a:r>
              <a:rPr lang="ru-RU" dirty="0"/>
              <a:t>У </a:t>
            </a:r>
            <a:r>
              <a:rPr lang="ru-RU" dirty="0" err="1"/>
              <a:t>Сінгапурі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 1,6% земельного фонду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сільським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 (11 км</a:t>
            </a:r>
            <a:r>
              <a:rPr lang="ru-RU" baseline="30000" dirty="0"/>
              <a:t>2</a:t>
            </a:r>
            <a:r>
              <a:rPr lang="ru-RU" dirty="0"/>
              <a:t>), </a:t>
            </a:r>
            <a:r>
              <a:rPr lang="ru-RU" dirty="0" err="1"/>
              <a:t>здебільшого</a:t>
            </a:r>
            <a:r>
              <a:rPr lang="ru-RU" dirty="0"/>
              <a:t> на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острова.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32656"/>
            <a:ext cx="28620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Рослинництво</a:t>
            </a:r>
            <a:r>
              <a:rPr lang="ru-RU" sz="2000" b="1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представлена невеликими </a:t>
            </a:r>
            <a:r>
              <a:rPr lang="ru-RU" dirty="0" err="1"/>
              <a:t>плантаціями</a:t>
            </a:r>
            <a:r>
              <a:rPr lang="ru-RU" dirty="0"/>
              <a:t> </a:t>
            </a:r>
            <a:r>
              <a:rPr lang="ru-RU" dirty="0" err="1"/>
              <a:t>каучуконосів</a:t>
            </a:r>
            <a:r>
              <a:rPr lang="ru-RU" dirty="0"/>
              <a:t>, </a:t>
            </a:r>
            <a:r>
              <a:rPr lang="ru-RU" dirty="0" err="1"/>
              <a:t>кокосових</a:t>
            </a:r>
            <a:r>
              <a:rPr lang="ru-RU" dirty="0"/>
              <a:t> пальм, </a:t>
            </a:r>
            <a:r>
              <a:rPr lang="ru-RU" dirty="0" err="1"/>
              <a:t>прянощів</a:t>
            </a:r>
            <a:r>
              <a:rPr lang="ru-RU" dirty="0"/>
              <a:t>, тютюну, </a:t>
            </a:r>
            <a:r>
              <a:rPr lang="ru-RU" dirty="0" err="1"/>
              <a:t>городних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плодових</a:t>
            </a:r>
            <a:r>
              <a:rPr lang="ru-RU" dirty="0"/>
              <a:t> (</a:t>
            </a:r>
            <a:r>
              <a:rPr lang="ru-RU" dirty="0" err="1"/>
              <a:t>ананаси</a:t>
            </a:r>
            <a:r>
              <a:rPr lang="ru-RU" dirty="0"/>
              <a:t>) культур. У </a:t>
            </a:r>
            <a:r>
              <a:rPr lang="ru-RU" dirty="0" err="1"/>
              <a:t>Сінгапурі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на </a:t>
            </a:r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орхідей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проголошені</a:t>
            </a:r>
            <a:r>
              <a:rPr lang="ru-RU" dirty="0"/>
              <a:t> у 1981 р. </a:t>
            </a:r>
            <a:r>
              <a:rPr lang="ru-RU" dirty="0" err="1"/>
              <a:t>національною</a:t>
            </a:r>
            <a:r>
              <a:rPr lang="ru-RU" dirty="0"/>
              <a:t> </a:t>
            </a:r>
            <a:r>
              <a:rPr lang="ru-RU" dirty="0" err="1"/>
              <a:t>квіткою</a:t>
            </a:r>
            <a:r>
              <a:rPr lang="ru-RU" dirty="0"/>
              <a:t> (</a:t>
            </a:r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продажу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60 млн. дол.).</a:t>
            </a:r>
          </a:p>
        </p:txBody>
      </p:sp>
      <p:pic>
        <p:nvPicPr>
          <p:cNvPr id="6" name="Рисунок 5" descr="Purpurnaya-orhideya-v-Singapure-6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392488" cy="1800200"/>
          </a:xfrm>
          <a:prstGeom prst="rect">
            <a:avLst/>
          </a:prstGeom>
        </p:spPr>
      </p:pic>
      <p:pic>
        <p:nvPicPr>
          <p:cNvPr id="7" name="Рисунок 6" descr="P4210088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3960440" cy="24794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5400000">
            <a:off x="6359098" y="28100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ПРОМИСЛОВІСТЬ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5934056" y="3147064"/>
            <a:ext cx="5328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ПРОМИСЛОВІСТЬ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Тваринництво</a:t>
            </a:r>
            <a:r>
              <a:rPr lang="ru-RU" b="1" dirty="0"/>
              <a:t>. </a:t>
            </a:r>
            <a:r>
              <a:rPr lang="ru-RU" dirty="0"/>
              <a:t>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тваринництво</a:t>
            </a:r>
            <a:r>
              <a:rPr lang="ru-RU" dirty="0"/>
              <a:t> не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розвинуті</a:t>
            </a:r>
            <a:r>
              <a:rPr lang="ru-RU" dirty="0"/>
              <a:t> </a:t>
            </a:r>
            <a:r>
              <a:rPr lang="ru-RU" dirty="0" err="1"/>
              <a:t>свинарство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птахівництво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196752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Рибальство</a:t>
            </a:r>
            <a:r>
              <a:rPr lang="ru-RU" b="1" dirty="0"/>
              <a:t>. </a:t>
            </a:r>
            <a:r>
              <a:rPr lang="ru-RU" dirty="0" err="1"/>
              <a:t>Рибним</a:t>
            </a:r>
            <a:r>
              <a:rPr lang="ru-RU" dirty="0"/>
              <a:t> </a:t>
            </a:r>
            <a:r>
              <a:rPr lang="ru-RU" dirty="0" err="1"/>
              <a:t>промислом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у </a:t>
            </a:r>
            <a:r>
              <a:rPr lang="ru-RU" dirty="0" err="1"/>
              <a:t>прибережних</a:t>
            </a:r>
            <a:r>
              <a:rPr lang="ru-RU" dirty="0"/>
              <a:t> водах. У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господарствах</a:t>
            </a:r>
            <a:r>
              <a:rPr lang="ru-RU" dirty="0"/>
              <a:t> на </a:t>
            </a:r>
            <a:r>
              <a:rPr lang="ru-RU" dirty="0" err="1"/>
              <a:t>суходолі</a:t>
            </a:r>
            <a:r>
              <a:rPr lang="ru-RU" dirty="0"/>
              <a:t> </a:t>
            </a:r>
            <a:r>
              <a:rPr lang="ru-RU" dirty="0" err="1"/>
              <a:t>розводять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 та креветок.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вилов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до 25 тис. т.</a:t>
            </a:r>
          </a:p>
        </p:txBody>
      </p:sp>
      <p:pic>
        <p:nvPicPr>
          <p:cNvPr id="5" name="Рисунок 4" descr="38362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514049" cy="4032448"/>
          </a:xfrm>
          <a:prstGeom prst="rect">
            <a:avLst/>
          </a:prstGeom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429000"/>
            <a:ext cx="3967484" cy="2664296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Туристичні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об'єкти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>
                <a:solidFill>
                  <a:srgbClr val="FF0000"/>
                </a:solidFill>
              </a:rPr>
              <a:t>Фонтан </a:t>
            </a:r>
            <a:r>
              <a:rPr lang="ru-RU" sz="3600" i="1" u="sng" dirty="0" err="1">
                <a:solidFill>
                  <a:srgbClr val="FF0000"/>
                </a:solidFill>
              </a:rPr>
              <a:t>багатства</a:t>
            </a:r>
            <a:endParaRPr lang="ru-RU" sz="3600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980728"/>
            <a:ext cx="4200128" cy="2789148"/>
          </a:xfrm>
          <a:prstGeom prst="rect">
            <a:avLst/>
          </a:prstGeom>
        </p:spPr>
      </p:pic>
      <p:pic>
        <p:nvPicPr>
          <p:cNvPr id="5" name="Рисунок 4" descr="fountane-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4531869" cy="314997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ru-RU" b="0" dirty="0" err="1" smtClean="0">
                <a:solidFill>
                  <a:srgbClr val="FF0000"/>
                </a:solidFill>
              </a:rPr>
              <a:t>Набережна</a:t>
            </a:r>
            <a:r>
              <a:rPr lang="ru-RU" b="0" dirty="0" smtClean="0">
                <a:solidFill>
                  <a:srgbClr val="FF0000"/>
                </a:solidFill>
              </a:rPr>
              <a:t> </a:t>
            </a:r>
            <a:r>
              <a:rPr lang="ru-RU" b="0" dirty="0" err="1" smtClean="0">
                <a:solidFill>
                  <a:srgbClr val="FF0000"/>
                </a:solidFill>
              </a:rPr>
              <a:t>Клар-Кі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Набережна</a:t>
            </a:r>
            <a:r>
              <a:rPr lang="ru-RU" dirty="0"/>
              <a:t> </a:t>
            </a:r>
            <a:r>
              <a:rPr lang="ru-RU" dirty="0" err="1"/>
              <a:t>Кларкі</a:t>
            </a:r>
            <a:r>
              <a:rPr lang="ru-RU" dirty="0"/>
              <a:t> - </a:t>
            </a:r>
            <a:r>
              <a:rPr lang="ru-RU" dirty="0" err="1"/>
              <a:t>осередок</a:t>
            </a:r>
            <a:r>
              <a:rPr lang="ru-RU" dirty="0"/>
              <a:t> </a:t>
            </a:r>
            <a:r>
              <a:rPr lang="ru-RU" dirty="0" err="1"/>
              <a:t>нічного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</p:txBody>
      </p:sp>
      <p:pic>
        <p:nvPicPr>
          <p:cNvPr id="4" name="Рисунок 3" descr="Singapore_Clarke-Quay_Nov-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888433" cy="4176464"/>
          </a:xfrm>
          <a:prstGeom prst="rect">
            <a:avLst/>
          </a:prstGeom>
        </p:spPr>
      </p:pic>
      <p:pic>
        <p:nvPicPr>
          <p:cNvPr id="7" name="Рисунок 6" descr="74212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104456" cy="4344144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Парк форту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Каннінг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50c09bd79896c0.49908841.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4562475" cy="3219425"/>
          </a:xfrm>
          <a:prstGeom prst="rect">
            <a:avLst/>
          </a:prstGeom>
        </p:spPr>
      </p:pic>
      <p:pic>
        <p:nvPicPr>
          <p:cNvPr id="4" name="Рисунок 3" descr="8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140968"/>
            <a:ext cx="5292080" cy="3528053"/>
          </a:xfrm>
          <a:prstGeom prst="rect">
            <a:avLst/>
          </a:prstGeom>
        </p:spPr>
      </p:pic>
      <p:pic>
        <p:nvPicPr>
          <p:cNvPr id="5" name="Рисунок 4" descr="large_032b2cc936860b03048302d991c3498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7632044" cy="4844454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Нічне сафарі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692696"/>
            <a:ext cx="4266778" cy="2829059"/>
          </a:xfrm>
          <a:prstGeom prst="rect">
            <a:avLst/>
          </a:prstGeom>
        </p:spPr>
      </p:pic>
      <p:pic>
        <p:nvPicPr>
          <p:cNvPr id="4" name="Рисунок 3" descr="fire-show-night-safari-singapore-singap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249100" cy="2439779"/>
          </a:xfrm>
          <a:prstGeom prst="rect">
            <a:avLst/>
          </a:prstGeom>
        </p:spPr>
      </p:pic>
      <p:pic>
        <p:nvPicPr>
          <p:cNvPr id="5" name="Рисунок 4" descr="night-safa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348880"/>
            <a:ext cx="5753100" cy="38481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Острів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Сентоза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8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6084168" cy="4056112"/>
          </a:xfrm>
          <a:prstGeom prst="rect">
            <a:avLst/>
          </a:prstGeom>
        </p:spPr>
      </p:pic>
      <p:pic>
        <p:nvPicPr>
          <p:cNvPr id="4" name="Рисунок 3" descr="1392436177_dthumb_61_8522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204864"/>
            <a:ext cx="6381694" cy="4479949"/>
          </a:xfrm>
          <a:prstGeom prst="rect">
            <a:avLst/>
          </a:prstGeom>
        </p:spPr>
      </p:pic>
      <p:pic>
        <p:nvPicPr>
          <p:cNvPr id="5" name="Рисунок 4" descr="ex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844824"/>
            <a:ext cx="6264696" cy="4044755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Кухня в </a:t>
            </a:r>
            <a:r>
              <a:rPr lang="uk-UA" dirty="0" err="1" smtClean="0">
                <a:solidFill>
                  <a:srgbClr val="7030A0"/>
                </a:solidFill>
              </a:rPr>
              <a:t>сінгапурі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6318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Кухня Сингапуру - </a:t>
            </a:r>
            <a:r>
              <a:rPr lang="ru-RU" dirty="0" err="1" smtClean="0"/>
              <a:t>це</a:t>
            </a:r>
            <a:r>
              <a:rPr lang="ru-RU" dirty="0" smtClean="0"/>
              <a:t> сплав </a:t>
            </a:r>
            <a:r>
              <a:rPr lang="ru-RU" dirty="0" err="1" smtClean="0"/>
              <a:t>китайських</a:t>
            </a:r>
            <a:r>
              <a:rPr lang="ru-RU" dirty="0" smtClean="0"/>
              <a:t>, </a:t>
            </a:r>
            <a:r>
              <a:rPr lang="ru-RU" dirty="0" err="1" smtClean="0"/>
              <a:t>індійських</a:t>
            </a:r>
            <a:r>
              <a:rPr lang="ru-RU" dirty="0" smtClean="0"/>
              <a:t>, </a:t>
            </a:r>
            <a:r>
              <a:rPr lang="ru-RU" dirty="0" err="1" smtClean="0"/>
              <a:t>малайських</a:t>
            </a:r>
            <a:r>
              <a:rPr lang="ru-RU" dirty="0" smtClean="0"/>
              <a:t> та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кулінарних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. Але </a:t>
            </a:r>
            <a:r>
              <a:rPr lang="ru-RU" dirty="0" err="1" smtClean="0"/>
              <a:t>переважають</a:t>
            </a:r>
            <a:r>
              <a:rPr lang="ru-RU" dirty="0" smtClean="0"/>
              <a:t> все-таки страви </a:t>
            </a:r>
            <a:r>
              <a:rPr lang="ru-RU" dirty="0" err="1" smtClean="0"/>
              <a:t>з</a:t>
            </a:r>
            <a:r>
              <a:rPr lang="ru-RU" dirty="0" smtClean="0"/>
              <a:t> Китаю,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приготовані</a:t>
            </a:r>
            <a:r>
              <a:rPr lang="ru-RU" dirty="0" smtClean="0"/>
              <a:t> на пару,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мінімумом</a:t>
            </a:r>
            <a:r>
              <a:rPr lang="ru-RU" dirty="0" smtClean="0"/>
              <a:t> жиру </a:t>
            </a:r>
            <a:r>
              <a:rPr lang="ru-RU" dirty="0" err="1" smtClean="0"/>
              <a:t>і</a:t>
            </a:r>
            <a:r>
              <a:rPr lang="ru-RU" dirty="0" smtClean="0"/>
              <a:t> 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. </a:t>
            </a:r>
            <a:r>
              <a:rPr lang="ru-RU" dirty="0" err="1" smtClean="0"/>
              <a:t>Їжа</a:t>
            </a:r>
            <a:r>
              <a:rPr lang="ru-RU" dirty="0" smtClean="0"/>
              <a:t> в </a:t>
            </a:r>
            <a:r>
              <a:rPr lang="ru-RU" dirty="0" err="1" smtClean="0"/>
              <a:t>Сингапурі</a:t>
            </a:r>
            <a:r>
              <a:rPr lang="ru-RU" dirty="0" smtClean="0"/>
              <a:t> ситна,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важка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ustricy-s-gribami-zapechennye-pod-molochnym-sousom_1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01549" y="1722987"/>
            <a:ext cx="3644757" cy="547260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42048" cy="792088"/>
          </a:xfrm>
        </p:spPr>
        <p:txBody>
          <a:bodyPr/>
          <a:lstStyle/>
          <a:p>
            <a:r>
              <a:rPr lang="uk-UA" dirty="0" smtClean="0"/>
              <a:t>       Дякую за увагу!!!</a:t>
            </a:r>
            <a:endParaRPr lang="ru-RU" dirty="0"/>
          </a:p>
        </p:txBody>
      </p:sp>
      <p:pic>
        <p:nvPicPr>
          <p:cNvPr id="3" name="-Gimn-Singapur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  <p:pic>
        <p:nvPicPr>
          <p:cNvPr id="4" name="Рисунок 3" descr="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836712"/>
            <a:ext cx="7596336" cy="569725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Площа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 - </a:t>
            </a:r>
            <a:r>
              <a:rPr lang="ru-RU" dirty="0" smtClean="0"/>
              <a:t> 697,1 кв.км.</a:t>
            </a:r>
          </a:p>
          <a:p>
            <a:pPr>
              <a:buNone/>
            </a:pPr>
            <a:r>
              <a:rPr lang="ru-RU" b="1" dirty="0" err="1" smtClean="0"/>
              <a:t>Населення</a:t>
            </a:r>
            <a:r>
              <a:rPr lang="ru-RU" b="1" dirty="0" smtClean="0"/>
              <a:t> </a:t>
            </a:r>
            <a:r>
              <a:rPr lang="ru-RU" dirty="0" smtClean="0"/>
              <a:t>- 5,31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(2012 р.)</a:t>
            </a:r>
          </a:p>
          <a:p>
            <a:pPr>
              <a:buNone/>
            </a:pPr>
            <a:r>
              <a:rPr lang="ru-RU" b="1" dirty="0" err="1" smtClean="0"/>
              <a:t>Столиця</a:t>
            </a:r>
            <a:r>
              <a:rPr lang="ru-RU" dirty="0" smtClean="0"/>
              <a:t> - м. </a:t>
            </a:r>
            <a:r>
              <a:rPr lang="ru-RU" dirty="0" err="1" smtClean="0"/>
              <a:t>Сінгапур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err="1" smtClean="0"/>
              <a:t>Грошова</a:t>
            </a:r>
            <a:r>
              <a:rPr lang="ru-RU" b="1" dirty="0" smtClean="0"/>
              <a:t> </a:t>
            </a:r>
            <a:r>
              <a:rPr lang="ru-RU" b="1" dirty="0" err="1" smtClean="0"/>
              <a:t>одиниця</a:t>
            </a:r>
            <a:r>
              <a:rPr lang="ru-RU" dirty="0" smtClean="0"/>
              <a:t> - </a:t>
            </a:r>
            <a:r>
              <a:rPr lang="ru-RU" dirty="0" err="1" smtClean="0"/>
              <a:t>сінгапурський</a:t>
            </a:r>
            <a:r>
              <a:rPr lang="ru-RU" dirty="0" smtClean="0"/>
              <a:t> </a:t>
            </a:r>
            <a:r>
              <a:rPr lang="ru-RU" dirty="0" err="1" smtClean="0"/>
              <a:t>долар</a:t>
            </a:r>
            <a:r>
              <a:rPr lang="ru-RU" dirty="0" smtClean="0"/>
              <a:t> =100 </a:t>
            </a:r>
            <a:r>
              <a:rPr lang="ru-RU" dirty="0" err="1" smtClean="0"/>
              <a:t>центів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err="1" smtClean="0"/>
              <a:t>Офіційні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r>
              <a:rPr lang="ru-RU" dirty="0" smtClean="0"/>
              <a:t>  - </a:t>
            </a:r>
            <a:r>
              <a:rPr lang="ru-RU" dirty="0" err="1" smtClean="0"/>
              <a:t>малайська</a:t>
            </a:r>
            <a:r>
              <a:rPr lang="ru-RU" dirty="0" smtClean="0"/>
              <a:t>, </a:t>
            </a:r>
            <a:r>
              <a:rPr lang="ru-RU" dirty="0" err="1" smtClean="0"/>
              <a:t>англійська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китайська</a:t>
            </a:r>
            <a:r>
              <a:rPr lang="ru-RU" dirty="0" smtClean="0"/>
              <a:t>, </a:t>
            </a:r>
            <a:r>
              <a:rPr lang="ru-RU" dirty="0" err="1" smtClean="0"/>
              <a:t>тамільська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err="1" smtClean="0"/>
              <a:t>Сінгапур</a:t>
            </a:r>
            <a:r>
              <a:rPr lang="ru-RU" dirty="0" smtClean="0"/>
              <a:t> — </a:t>
            </a:r>
            <a:r>
              <a:rPr lang="ru-RU" dirty="0" err="1" smtClean="0"/>
              <a:t>республіка</a:t>
            </a:r>
            <a:r>
              <a:rPr lang="ru-RU" dirty="0" smtClean="0"/>
              <a:t>, </a:t>
            </a:r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  <a:r>
              <a:rPr lang="ru-RU" dirty="0" err="1" smtClean="0"/>
              <a:t>демократія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Членство в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організаціях</a:t>
            </a:r>
            <a:r>
              <a:rPr lang="ru-RU" b="1" dirty="0" smtClean="0"/>
              <a:t> </a:t>
            </a:r>
            <a:r>
              <a:rPr lang="ru-RU" dirty="0" smtClean="0"/>
              <a:t> -  член ООН, МВФ.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Scan200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5457059" cy="4824536"/>
          </a:xfrm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5623560" y="1196752"/>
            <a:ext cx="3520440" cy="4114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Географічне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dirty="0" smtClean="0"/>
              <a:t> - держава </a:t>
            </a:r>
            <a:r>
              <a:rPr lang="ru-RU" dirty="0" err="1" smtClean="0"/>
              <a:t>розташована</a:t>
            </a:r>
            <a:r>
              <a:rPr lang="ru-RU" dirty="0" smtClean="0"/>
              <a:t> в </a:t>
            </a:r>
            <a:r>
              <a:rPr lang="ru-RU" dirty="0" err="1" smtClean="0"/>
              <a:t>Південно-Східній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Сінгапур</a:t>
            </a:r>
            <a:r>
              <a:rPr lang="ru-RU" dirty="0" smtClean="0"/>
              <a:t>,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південного</a:t>
            </a:r>
            <a:r>
              <a:rPr lang="ru-RU" dirty="0" smtClean="0"/>
              <a:t> краю </a:t>
            </a:r>
            <a:r>
              <a:rPr lang="ru-RU" dirty="0" err="1" smtClean="0"/>
              <a:t>півострова</a:t>
            </a:r>
            <a:r>
              <a:rPr lang="ru-RU" dirty="0" smtClean="0"/>
              <a:t> Малакка. </a:t>
            </a:r>
            <a:r>
              <a:rPr lang="ru-RU" dirty="0" err="1" smtClean="0"/>
              <a:t>Омивається</a:t>
            </a:r>
            <a:r>
              <a:rPr lang="ru-RU" dirty="0" smtClean="0"/>
              <a:t> водами </a:t>
            </a:r>
            <a:r>
              <a:rPr lang="ru-RU" dirty="0" err="1" smtClean="0"/>
              <a:t>Сінгапурської</a:t>
            </a:r>
            <a:r>
              <a:rPr lang="ru-RU" dirty="0" smtClean="0"/>
              <a:t> протоки.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uk-UA" dirty="0" smtClean="0">
                <a:solidFill>
                  <a:srgbClr val="00FF00"/>
                </a:solidFill>
              </a:rPr>
              <a:t>Рельєф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100" dirty="0" err="1" smtClean="0"/>
              <a:t>Острів</a:t>
            </a:r>
            <a:r>
              <a:rPr lang="ru-RU" sz="2100" dirty="0" smtClean="0"/>
              <a:t> </a:t>
            </a:r>
            <a:r>
              <a:rPr lang="ru-RU" sz="2100" dirty="0" err="1" smtClean="0"/>
              <a:t>складається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із</a:t>
            </a:r>
            <a:r>
              <a:rPr lang="ru-RU" sz="2100" dirty="0" smtClean="0"/>
              <a:t> </a:t>
            </a:r>
            <a:r>
              <a:rPr lang="ru-RU" sz="2100" dirty="0" err="1" smtClean="0"/>
              <a:t>трьох</a:t>
            </a:r>
            <a:r>
              <a:rPr lang="ru-RU" sz="2100" dirty="0" smtClean="0"/>
              <a:t> </a:t>
            </a:r>
            <a:r>
              <a:rPr lang="ru-RU" sz="2100" dirty="0" err="1" smtClean="0"/>
              <a:t>частин</a:t>
            </a:r>
            <a:r>
              <a:rPr lang="ru-RU" sz="2100" dirty="0" smtClean="0"/>
              <a:t>: </a:t>
            </a:r>
            <a:r>
              <a:rPr lang="ru-RU" sz="2100" dirty="0" err="1" smtClean="0"/>
              <a:t>пагорбкуватої</a:t>
            </a:r>
            <a:r>
              <a:rPr lang="ru-RU" sz="2100" dirty="0" smtClean="0"/>
              <a:t> (до 166 м) </a:t>
            </a:r>
            <a:r>
              <a:rPr lang="ru-RU" sz="2100" dirty="0" err="1" smtClean="0"/>
              <a:t>центральної</a:t>
            </a:r>
            <a:r>
              <a:rPr lang="ru-RU" sz="2100" dirty="0" smtClean="0"/>
              <a:t> </a:t>
            </a:r>
            <a:r>
              <a:rPr lang="ru-RU" sz="2100" dirty="0" err="1" smtClean="0"/>
              <a:t>частини</a:t>
            </a:r>
            <a:r>
              <a:rPr lang="ru-RU" sz="2100" dirty="0" smtClean="0"/>
              <a:t>, на </a:t>
            </a:r>
            <a:r>
              <a:rPr lang="ru-RU" sz="2100" dirty="0" err="1" smtClean="0"/>
              <a:t>заході</a:t>
            </a:r>
            <a:r>
              <a:rPr lang="ru-RU" sz="2100" dirty="0" smtClean="0"/>
              <a:t> та </a:t>
            </a:r>
            <a:r>
              <a:rPr lang="ru-RU" sz="2100" dirty="0" err="1" smtClean="0"/>
              <a:t>південному</a:t>
            </a:r>
            <a:r>
              <a:rPr lang="ru-RU" sz="2100" dirty="0" smtClean="0"/>
              <a:t> </a:t>
            </a:r>
            <a:r>
              <a:rPr lang="ru-RU" sz="2100" dirty="0" err="1" smtClean="0"/>
              <a:t>заході</a:t>
            </a:r>
            <a:r>
              <a:rPr lang="ru-RU" sz="2100" dirty="0" smtClean="0"/>
              <a:t> </a:t>
            </a:r>
            <a:r>
              <a:rPr lang="ru-RU" sz="2100" dirty="0" err="1" smtClean="0"/>
              <a:t>переважають</a:t>
            </a:r>
            <a:r>
              <a:rPr lang="ru-RU" sz="2100" dirty="0" smtClean="0"/>
              <a:t> </a:t>
            </a:r>
            <a:r>
              <a:rPr lang="ru-RU" sz="2100" dirty="0" err="1" smtClean="0"/>
              <a:t>невисокі</a:t>
            </a:r>
            <a:r>
              <a:rPr lang="ru-RU" sz="2100" dirty="0" smtClean="0"/>
              <a:t> </a:t>
            </a:r>
            <a:r>
              <a:rPr lang="ru-RU" sz="2100" dirty="0" err="1" smtClean="0"/>
              <a:t>пагорбкуваті</a:t>
            </a:r>
            <a:r>
              <a:rPr lang="ru-RU" sz="2100" dirty="0" smtClean="0"/>
              <a:t> </a:t>
            </a:r>
            <a:r>
              <a:rPr lang="ru-RU" sz="2100" dirty="0" err="1" smtClean="0"/>
              <a:t>ланцюги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долини</a:t>
            </a:r>
            <a:r>
              <a:rPr lang="ru-RU" sz="2100" dirty="0" smtClean="0"/>
              <a:t>, а </a:t>
            </a:r>
            <a:r>
              <a:rPr lang="ru-RU" sz="2100" dirty="0" err="1" smtClean="0"/>
              <a:t>східна</a:t>
            </a:r>
            <a:r>
              <a:rPr lang="ru-RU" sz="2100" dirty="0" smtClean="0"/>
              <a:t> </a:t>
            </a:r>
            <a:r>
              <a:rPr lang="ru-RU" sz="2100" dirty="0" err="1" smtClean="0"/>
              <a:t>частина</a:t>
            </a:r>
            <a:r>
              <a:rPr lang="ru-RU" sz="2100" dirty="0" smtClean="0"/>
              <a:t> </a:t>
            </a:r>
            <a:r>
              <a:rPr lang="ru-RU" sz="2100" dirty="0" err="1" smtClean="0"/>
              <a:t>має</a:t>
            </a:r>
            <a:r>
              <a:rPr lang="ru-RU" sz="2100" dirty="0" smtClean="0"/>
              <a:t> плоский </a:t>
            </a:r>
            <a:r>
              <a:rPr lang="ru-RU" sz="2100" dirty="0" err="1" smtClean="0"/>
              <a:t>рельєф</a:t>
            </a:r>
            <a:r>
              <a:rPr lang="ru-RU" sz="2100" dirty="0" smtClean="0"/>
              <a:t>. На </a:t>
            </a:r>
            <a:r>
              <a:rPr lang="ru-RU" sz="2100" dirty="0" err="1" smtClean="0"/>
              <a:t>узбережжі</a:t>
            </a:r>
            <a:r>
              <a:rPr lang="ru-RU" sz="2100" dirty="0" smtClean="0"/>
              <a:t> </a:t>
            </a:r>
            <a:r>
              <a:rPr lang="ru-RU" sz="2100" dirty="0" err="1" smtClean="0"/>
              <a:t>країни</a:t>
            </a:r>
            <a:r>
              <a:rPr lang="ru-RU" sz="2100" dirty="0" smtClean="0"/>
              <a:t> </a:t>
            </a:r>
            <a:r>
              <a:rPr lang="ru-RU" sz="2100" dirty="0" err="1" smtClean="0"/>
              <a:t>пролягають</a:t>
            </a:r>
            <a:r>
              <a:rPr lang="ru-RU" sz="2100" dirty="0" smtClean="0"/>
              <a:t> </a:t>
            </a:r>
            <a:r>
              <a:rPr lang="ru-RU" sz="2100" dirty="0" err="1" smtClean="0"/>
              <a:t>численні</a:t>
            </a:r>
            <a:r>
              <a:rPr lang="ru-RU" sz="2100" dirty="0" smtClean="0"/>
              <a:t> бухти </a:t>
            </a:r>
            <a:r>
              <a:rPr lang="ru-RU" sz="2100" dirty="0" err="1" smtClean="0"/>
              <a:t>й</a:t>
            </a:r>
            <a:r>
              <a:rPr lang="ru-RU" sz="2100" dirty="0" smtClean="0"/>
              <a:t> затоки, береги </a:t>
            </a:r>
            <a:r>
              <a:rPr lang="ru-RU" sz="2100" dirty="0" err="1" smtClean="0"/>
              <a:t>низькі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заболочені</a:t>
            </a:r>
            <a:r>
              <a:rPr lang="ru-RU" sz="2100" dirty="0" smtClean="0"/>
              <a:t>, </a:t>
            </a:r>
            <a:r>
              <a:rPr lang="ru-RU" sz="2100" dirty="0" err="1" smtClean="0"/>
              <a:t>вкриті</a:t>
            </a:r>
            <a:r>
              <a:rPr lang="ru-RU" sz="2100" dirty="0" smtClean="0"/>
              <a:t> </a:t>
            </a:r>
            <a:r>
              <a:rPr lang="ru-RU" sz="2100" dirty="0" err="1" smtClean="0"/>
              <a:t>піском</a:t>
            </a:r>
            <a:r>
              <a:rPr lang="ru-RU" sz="2100" dirty="0" smtClean="0"/>
              <a:t> та мулом</a:t>
            </a:r>
            <a:r>
              <a:rPr lang="ru-RU" sz="2400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" name="Рисунок 8" descr="402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84984"/>
            <a:ext cx="5616624" cy="3384376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клімат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Завдяки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Сінгапур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практично на самому </a:t>
            </a:r>
            <a:r>
              <a:rPr lang="ru-RU" dirty="0" err="1" smtClean="0"/>
              <a:t>екваторі</a:t>
            </a:r>
            <a:r>
              <a:rPr lang="ru-RU" dirty="0" smtClean="0"/>
              <a:t> (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кількох</a:t>
            </a:r>
            <a:r>
              <a:rPr lang="ru-RU" dirty="0" smtClean="0"/>
              <a:t> градусах </a:t>
            </a:r>
            <a:r>
              <a:rPr lang="ru-RU" dirty="0" err="1" smtClean="0"/>
              <a:t>північніше</a:t>
            </a:r>
            <a:r>
              <a:rPr lang="ru-RU" dirty="0" smtClean="0"/>
              <a:t>),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Сінгапуру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панує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теплий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м'який</a:t>
            </a:r>
            <a:r>
              <a:rPr lang="ru-RU" dirty="0" smtClean="0"/>
              <a:t>, а погода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сонячна</a:t>
            </a:r>
            <a:r>
              <a:rPr lang="ru-RU" dirty="0" smtClean="0"/>
              <a:t> в </a:t>
            </a:r>
            <a:r>
              <a:rPr lang="ru-RU" dirty="0" err="1" smtClean="0"/>
              <a:t>будь-який</a:t>
            </a:r>
            <a:r>
              <a:rPr lang="ru-RU" dirty="0" smtClean="0"/>
              <a:t> час року за </a:t>
            </a:r>
            <a:r>
              <a:rPr lang="ru-RU" dirty="0" err="1" smtClean="0"/>
              <a:t>рідкісними</a:t>
            </a:r>
            <a:r>
              <a:rPr lang="ru-RU" dirty="0" smtClean="0"/>
              <a:t> </a:t>
            </a:r>
            <a:r>
              <a:rPr lang="ru-RU" dirty="0" err="1" smtClean="0"/>
              <a:t>винятками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77072"/>
            <a:ext cx="4680520" cy="2601579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uk-UA" dirty="0" smtClean="0">
                <a:solidFill>
                  <a:srgbClr val="00FFFF"/>
                </a:solidFill>
              </a:rPr>
              <a:t>Річки і озера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err="1" smtClean="0"/>
              <a:t>Найбільша</a:t>
            </a:r>
            <a:r>
              <a:rPr lang="ru-RU" sz="2000" dirty="0" smtClean="0"/>
              <a:t> </a:t>
            </a:r>
            <a:r>
              <a:rPr lang="ru-RU" sz="2000" dirty="0" err="1" smtClean="0"/>
              <a:t>ріка</a:t>
            </a:r>
            <a:r>
              <a:rPr lang="ru-RU" sz="2000" dirty="0" smtClean="0"/>
              <a:t> острова — </a:t>
            </a:r>
            <a:r>
              <a:rPr lang="ru-RU" sz="2000" dirty="0" err="1" smtClean="0"/>
              <a:t>Селетар</a:t>
            </a:r>
            <a:r>
              <a:rPr lang="ru-RU" sz="2000" dirty="0" smtClean="0"/>
              <a:t>,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довжину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15 км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впадає</a:t>
            </a:r>
            <a:r>
              <a:rPr lang="ru-RU" sz="2000" dirty="0" smtClean="0"/>
              <a:t> до протоки Джохар. Через </a:t>
            </a:r>
            <a:r>
              <a:rPr lang="ru-RU" sz="2000" dirty="0" err="1" smtClean="0"/>
              <a:t>територію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столиці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течуть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Сінгапур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Калланг</a:t>
            </a:r>
            <a:r>
              <a:rPr lang="ru-RU" sz="2000" dirty="0" smtClean="0"/>
              <a:t>. </a:t>
            </a:r>
            <a:r>
              <a:rPr lang="ru-RU" sz="2000" dirty="0" err="1" smtClean="0"/>
              <a:t>Питною</a:t>
            </a:r>
            <a:r>
              <a:rPr lang="ru-RU" sz="2000" dirty="0" smtClean="0"/>
              <a:t> водою </a:t>
            </a:r>
            <a:r>
              <a:rPr lang="ru-RU" sz="2000" dirty="0" err="1" smtClean="0"/>
              <a:t>забезпечують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водосховища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Пірс</a:t>
            </a:r>
            <a:r>
              <a:rPr lang="ru-RU" sz="2000" dirty="0" smtClean="0"/>
              <a:t>, </a:t>
            </a:r>
            <a:r>
              <a:rPr lang="ru-RU" sz="2000" dirty="0" err="1" smtClean="0"/>
              <a:t>Селетар</a:t>
            </a:r>
            <a:r>
              <a:rPr lang="ru-RU" sz="2000" dirty="0" smtClean="0"/>
              <a:t>, </a:t>
            </a:r>
            <a:r>
              <a:rPr lang="ru-RU" sz="2000" dirty="0" err="1" smtClean="0"/>
              <a:t>Кранджі</a:t>
            </a:r>
            <a:r>
              <a:rPr lang="ru-RU" sz="2000" dirty="0" smtClean="0"/>
              <a:t>, Пандан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Макрітчі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розташовані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столиці</a:t>
            </a:r>
            <a:r>
              <a:rPr lang="ru-RU" sz="2000" dirty="0" smtClean="0"/>
              <a:t>. Невелика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питної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надходить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Малайзії</a:t>
            </a:r>
            <a:r>
              <a:rPr lang="ru-RU" sz="2000" dirty="0" smtClean="0"/>
              <a:t> трубопроводом.</a:t>
            </a:r>
            <a:endParaRPr lang="ru-RU" sz="2000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429000"/>
            <a:ext cx="5040560" cy="3199213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Населення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547500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Сінгапур</a:t>
            </a:r>
            <a:r>
              <a:rPr lang="ru-RU" sz="1800" dirty="0" smtClean="0"/>
              <a:t> - друга в </a:t>
            </a:r>
            <a:r>
              <a:rPr lang="ru-RU" sz="1800" dirty="0" err="1" smtClean="0"/>
              <a:t>світі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країна</a:t>
            </a:r>
            <a:r>
              <a:rPr lang="ru-RU" sz="1800" dirty="0" smtClean="0"/>
              <a:t> за </a:t>
            </a:r>
            <a:r>
              <a:rPr lang="ru-RU" sz="1800" dirty="0" err="1" smtClean="0"/>
              <a:t>щільністю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в 4,987 </a:t>
            </a:r>
            <a:r>
              <a:rPr lang="ru-RU" sz="1800" dirty="0" err="1" smtClean="0"/>
              <a:t>мільйона</a:t>
            </a:r>
            <a:r>
              <a:rPr lang="ru-RU" sz="1800" dirty="0" smtClean="0"/>
              <a:t> у 2009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(4,42 </a:t>
            </a:r>
            <a:r>
              <a:rPr lang="ru-RU" sz="1800" dirty="0" err="1" smtClean="0"/>
              <a:t>мільйона</a:t>
            </a:r>
            <a:r>
              <a:rPr lang="ru-RU" sz="1800" dirty="0" smtClean="0"/>
              <a:t> в </a:t>
            </a:r>
            <a:r>
              <a:rPr lang="ru-RU" sz="1800" dirty="0" smtClean="0">
                <a:hlinkClick r:id="rId2" tooltip="2005"/>
              </a:rPr>
              <a:t>2005</a:t>
            </a:r>
            <a:r>
              <a:rPr lang="ru-RU" sz="1800" dirty="0" smtClean="0"/>
              <a:t>) </a:t>
            </a:r>
            <a:r>
              <a:rPr lang="ru-RU" sz="1800" dirty="0" err="1" smtClean="0"/>
              <a:t>відрізняється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національним</a:t>
            </a:r>
            <a:r>
              <a:rPr lang="ru-RU" sz="1800" dirty="0" smtClean="0"/>
              <a:t> складом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сусідньої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Малайзії</a:t>
            </a:r>
            <a:r>
              <a:rPr lang="ru-RU" sz="1800" dirty="0" smtClean="0"/>
              <a:t>. </a:t>
            </a:r>
            <a:r>
              <a:rPr lang="ru-RU" sz="1800" dirty="0" err="1" smtClean="0"/>
              <a:t>Більшість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становлять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3" tooltip="Хань (народ)"/>
              </a:rPr>
              <a:t>китайці</a:t>
            </a:r>
            <a:r>
              <a:rPr lang="ru-RU" sz="1800" dirty="0" smtClean="0"/>
              <a:t> - 76,8%. </a:t>
            </a:r>
            <a:r>
              <a:rPr lang="ru-RU" sz="1800" dirty="0" err="1" smtClean="0">
                <a:hlinkClick r:id="rId4" tooltip="Малайці"/>
              </a:rPr>
              <a:t>Малайці</a:t>
            </a:r>
            <a:r>
              <a:rPr lang="ru-RU" sz="1800" dirty="0" smtClean="0"/>
              <a:t> </a:t>
            </a:r>
            <a:r>
              <a:rPr lang="ru-RU" sz="1800" dirty="0" err="1" smtClean="0"/>
              <a:t>різного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походження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становлять</a:t>
            </a:r>
            <a:r>
              <a:rPr lang="ru-RU" sz="1800" dirty="0" smtClean="0"/>
              <a:t> 13,9%. </a:t>
            </a:r>
            <a:r>
              <a:rPr lang="ru-RU" sz="1800" dirty="0" err="1" smtClean="0"/>
              <a:t>Вихідці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Індії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становлять</a:t>
            </a:r>
            <a:r>
              <a:rPr lang="ru-RU" sz="1800" dirty="0" smtClean="0"/>
              <a:t> 7,9%, </a:t>
            </a:r>
            <a:r>
              <a:rPr lang="ru-RU" sz="1800" dirty="0" err="1" smtClean="0"/>
              <a:t>більшість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- </a:t>
            </a:r>
            <a:r>
              <a:rPr lang="ru-RU" sz="1800" dirty="0" err="1" smtClean="0">
                <a:hlinkClick r:id="rId5" tooltip="Таміли"/>
              </a:rPr>
              <a:t>таміли</a:t>
            </a:r>
            <a:r>
              <a:rPr lang="ru-RU" sz="1800" dirty="0" smtClean="0"/>
              <a:t>, в </a:t>
            </a:r>
            <a:r>
              <a:rPr lang="ru-RU" sz="1800" dirty="0" err="1" smtClean="0"/>
              <a:t>меншій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кількості</a:t>
            </a:r>
            <a:r>
              <a:rPr lang="ru-RU" sz="1800" dirty="0" smtClean="0"/>
              <a:t> - </a:t>
            </a:r>
            <a:r>
              <a:rPr lang="ru-RU" sz="1800" dirty="0" err="1" smtClean="0">
                <a:hlinkClick r:id="rId6" tooltip="Малаялі"/>
              </a:rPr>
              <a:t>малаялі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7" tooltip="Пенджабци"/>
              </a:rPr>
              <a:t>пенджабци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8" tooltip="Бенгальці"/>
              </a:rPr>
              <a:t>бенгальці</a:t>
            </a:r>
            <a:r>
              <a:rPr lang="ru-RU" sz="1800" dirty="0" smtClean="0"/>
              <a:t>. </a:t>
            </a:r>
            <a:r>
              <a:rPr lang="ru-RU" sz="1800" dirty="0" err="1" smtClean="0"/>
              <a:t>Невеликі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становлять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9" tooltip="Араби"/>
              </a:rPr>
              <a:t>араби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10" tooltip="Євреї"/>
              </a:rPr>
              <a:t>євреї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11" tooltip="Тайці (народ)"/>
              </a:rPr>
              <a:t>тайці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12" tooltip="Вірмени"/>
              </a:rPr>
              <a:t>вірмени</a:t>
            </a:r>
            <a:r>
              <a:rPr lang="ru-RU" sz="1800" dirty="0" smtClean="0"/>
              <a:t> , </a:t>
            </a:r>
            <a:r>
              <a:rPr lang="ru-RU" sz="1800" dirty="0" err="1" smtClean="0">
                <a:hlinkClick r:id="rId13" tooltip="Японці"/>
              </a:rPr>
              <a:t>японці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14" tooltip="Метис"/>
              </a:rPr>
              <a:t>метиси</a:t>
            </a:r>
            <a:r>
              <a:rPr lang="ru-RU" sz="1800" dirty="0" smtClean="0"/>
              <a:t> (</a:t>
            </a:r>
            <a:r>
              <a:rPr lang="ru-RU" sz="1800" dirty="0" err="1" smtClean="0"/>
              <a:t>евроазіати</a:t>
            </a:r>
            <a:r>
              <a:rPr lang="ru-RU" sz="1800" dirty="0" smtClean="0"/>
              <a:t>).</a:t>
            </a:r>
          </a:p>
          <a:p>
            <a:r>
              <a:rPr lang="ru-RU" sz="1800" dirty="0" err="1" smtClean="0"/>
              <a:t>Сінгапур</a:t>
            </a:r>
            <a:r>
              <a:rPr lang="ru-RU" sz="1800" dirty="0" smtClean="0"/>
              <a:t> - </a:t>
            </a:r>
            <a:r>
              <a:rPr lang="ru-RU" sz="1800" dirty="0" err="1" smtClean="0"/>
              <a:t>многорелігіозная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країна</a:t>
            </a:r>
            <a:r>
              <a:rPr lang="ru-RU" sz="1800" dirty="0" smtClean="0"/>
              <a:t>. 40%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сповідують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5" tooltip="Буддизм"/>
              </a:rPr>
              <a:t>буддизм</a:t>
            </a:r>
            <a:r>
              <a:rPr lang="ru-RU" sz="1800" dirty="0" smtClean="0"/>
              <a:t>. </a:t>
            </a:r>
            <a:r>
              <a:rPr lang="ru-RU" sz="1800" dirty="0" err="1" smtClean="0"/>
              <a:t>Більшість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китайського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йдуть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традиційним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віруванням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поєднує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16" tooltip="Даосизм"/>
              </a:rPr>
              <a:t>даосизм</a:t>
            </a:r>
            <a:r>
              <a:rPr lang="ru-RU" sz="1800" dirty="0" err="1" smtClean="0"/>
              <a:t>,</a:t>
            </a:r>
            <a:r>
              <a:rPr lang="ru-RU" sz="1800" dirty="0" err="1" smtClean="0">
                <a:hlinkClick r:id="rId17" tooltip="Конфуціанство"/>
              </a:rPr>
              <a:t>конфуціанство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5" tooltip="Буддизм"/>
              </a:rPr>
              <a:t>буддизм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стародавній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18" tooltip="Анімізм"/>
              </a:rPr>
              <a:t>анімізм</a:t>
            </a:r>
            <a:r>
              <a:rPr lang="ru-RU" sz="1800" dirty="0" smtClean="0"/>
              <a:t>. </a:t>
            </a:r>
            <a:r>
              <a:rPr lang="ru-RU" sz="1800" dirty="0" err="1" smtClean="0"/>
              <a:t>Більшість</a:t>
            </a:r>
            <a:r>
              <a:rPr lang="ru-RU" sz="1800" dirty="0" smtClean="0"/>
              <a:t> мусульман - </a:t>
            </a:r>
            <a:r>
              <a:rPr lang="ru-RU" sz="1800" dirty="0" err="1" smtClean="0"/>
              <a:t>малайці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іслам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сповідують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народи. </a:t>
            </a:r>
            <a:r>
              <a:rPr lang="ru-RU" sz="1800" dirty="0" err="1" smtClean="0">
                <a:hlinkClick r:id="rId19" tooltip="Християнство"/>
              </a:rPr>
              <a:t>Християнства</a:t>
            </a:r>
            <a:r>
              <a:rPr lang="ru-RU" sz="1800" dirty="0" smtClean="0"/>
              <a:t> </a:t>
            </a:r>
            <a:r>
              <a:rPr lang="ru-RU" sz="1800" dirty="0" err="1" smtClean="0"/>
              <a:t>дотримується</a:t>
            </a:r>
            <a:r>
              <a:rPr lang="ru-RU" sz="1800" dirty="0" smtClean="0"/>
              <a:t> 14%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; </a:t>
            </a:r>
            <a:r>
              <a:rPr lang="ru-RU" sz="1800" dirty="0" err="1" smtClean="0"/>
              <a:t>представлені</a:t>
            </a:r>
            <a:r>
              <a:rPr lang="ru-RU" sz="1800" dirty="0" smtClean="0"/>
              <a:t> як </a:t>
            </a:r>
            <a:r>
              <a:rPr lang="ru-RU" sz="1800" dirty="0" err="1" smtClean="0"/>
              <a:t>католицтво</a:t>
            </a:r>
            <a:r>
              <a:rPr lang="ru-RU" sz="1800" dirty="0" smtClean="0"/>
              <a:t>, так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конфесії</a:t>
            </a:r>
            <a:r>
              <a:rPr lang="ru-RU" sz="1800" dirty="0" smtClean="0"/>
              <a:t>, </a:t>
            </a:r>
            <a:r>
              <a:rPr lang="ru-RU" sz="1800" dirty="0" err="1" smtClean="0"/>
              <a:t>зокрема</a:t>
            </a:r>
            <a:r>
              <a:rPr lang="ru-RU" sz="1800" dirty="0" smtClean="0"/>
              <a:t>, </a:t>
            </a:r>
            <a:r>
              <a:rPr lang="ru-RU" sz="1800" dirty="0" err="1" smtClean="0"/>
              <a:t>православ'я</a:t>
            </a:r>
            <a:r>
              <a:rPr lang="ru-RU" sz="1800" dirty="0" smtClean="0"/>
              <a:t>.</a:t>
            </a:r>
          </a:p>
          <a:p>
            <a:pPr algn="ctr"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uk-UA" dirty="0" smtClean="0"/>
              <a:t>Економіка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Переваги</a:t>
            </a:r>
            <a:r>
              <a:rPr lang="ru-RU" b="1" dirty="0" smtClean="0"/>
              <a:t>:</a:t>
            </a:r>
            <a:r>
              <a:rPr lang="ru-RU" dirty="0" smtClean="0"/>
              <a:t> ​​</a:t>
            </a:r>
            <a:r>
              <a:rPr lang="ru-RU" dirty="0" err="1" smtClean="0"/>
              <a:t>сприятливий</a:t>
            </a:r>
            <a:r>
              <a:rPr lang="ru-RU" dirty="0" smtClean="0"/>
              <a:t> </a:t>
            </a:r>
            <a:r>
              <a:rPr lang="ru-RU" dirty="0" err="1" smtClean="0"/>
              <a:t>інвестиційний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, </a:t>
            </a:r>
            <a:r>
              <a:rPr lang="ru-RU" dirty="0" err="1" smtClean="0"/>
              <a:t>висококонкурентне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 </a:t>
            </a:r>
            <a:r>
              <a:rPr lang="ru-RU" dirty="0" err="1" smtClean="0"/>
              <a:t>провідні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в рейтингах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, </a:t>
            </a:r>
            <a:r>
              <a:rPr lang="ru-RU" dirty="0" err="1" smtClean="0"/>
              <a:t>високоосвічене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дисципліноване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сильно </a:t>
            </a:r>
            <a:r>
              <a:rPr lang="ru-RU" dirty="0" err="1" smtClean="0"/>
              <a:t>виріс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добробуту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Слабкі</a:t>
            </a:r>
            <a:r>
              <a:rPr lang="ru-RU" b="1" dirty="0" smtClean="0"/>
              <a:t> </a:t>
            </a:r>
            <a:r>
              <a:rPr lang="ru-RU" b="1" dirty="0" err="1" smtClean="0"/>
              <a:t>сторони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води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Малайзії</a:t>
            </a:r>
            <a:r>
              <a:rPr lang="ru-RU" dirty="0" smtClean="0"/>
              <a:t>. </a:t>
            </a:r>
            <a:r>
              <a:rPr lang="ru-RU" dirty="0" err="1" smtClean="0"/>
              <a:t>Імпорт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 та </a:t>
            </a:r>
            <a:r>
              <a:rPr lang="ru-RU" dirty="0" err="1" smtClean="0"/>
              <a:t>енергії</a:t>
            </a:r>
            <a:r>
              <a:rPr lang="ru-RU" dirty="0" smtClean="0"/>
              <a:t>.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. Криза </a:t>
            </a:r>
            <a:r>
              <a:rPr lang="ru-RU" dirty="0" err="1" smtClean="0"/>
              <a:t>світового</a:t>
            </a:r>
            <a:r>
              <a:rPr lang="ru-RU" dirty="0" smtClean="0"/>
              <a:t> ринку </a:t>
            </a:r>
            <a:r>
              <a:rPr lang="ru-RU" dirty="0" err="1" smtClean="0"/>
              <a:t>електроніки</a:t>
            </a:r>
            <a:r>
              <a:rPr lang="ru-RU" dirty="0" smtClean="0"/>
              <a:t> </a:t>
            </a:r>
            <a:r>
              <a:rPr lang="ru-RU" dirty="0" err="1" smtClean="0"/>
              <a:t>призвів</a:t>
            </a:r>
            <a:r>
              <a:rPr lang="ru-RU" dirty="0" smtClean="0"/>
              <a:t> до </a:t>
            </a:r>
            <a:r>
              <a:rPr lang="ru-RU" dirty="0" err="1" smtClean="0"/>
              <a:t>рецесії</a:t>
            </a:r>
            <a:r>
              <a:rPr lang="ru-RU" dirty="0" smtClean="0"/>
              <a:t> в 2001 р.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Сінгапур</a:t>
            </a:r>
            <a:r>
              <a:rPr lang="ru-RU" dirty="0" smtClean="0"/>
              <a:t> - </a:t>
            </a:r>
            <a:r>
              <a:rPr lang="ru-RU" dirty="0" err="1" smtClean="0"/>
              <a:t>високорозвинена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ринковою</a:t>
            </a:r>
            <a:r>
              <a:rPr lang="ru-RU" dirty="0" smtClean="0"/>
              <a:t> </a:t>
            </a:r>
            <a:r>
              <a:rPr lang="ru-RU" dirty="0" err="1" smtClean="0"/>
              <a:t>економікою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низьким</a:t>
            </a:r>
            <a:r>
              <a:rPr lang="ru-RU" dirty="0" smtClean="0"/>
              <a:t> </a:t>
            </a:r>
            <a:r>
              <a:rPr lang="ru-RU" dirty="0" err="1" smtClean="0"/>
              <a:t>оподаткуванням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транснаціональні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. </a:t>
            </a:r>
            <a:r>
              <a:rPr lang="ru-RU" dirty="0" err="1" smtClean="0"/>
              <a:t>Валовий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продукт 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 -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найвищих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(</a:t>
            </a:r>
            <a:r>
              <a:rPr lang="ru-RU" dirty="0" err="1" smtClean="0"/>
              <a:t>у</a:t>
            </a:r>
            <a:r>
              <a:rPr lang="ru-RU" dirty="0" smtClean="0"/>
              <a:t> 2008 </a:t>
            </a:r>
            <a:r>
              <a:rPr lang="ru-RU" dirty="0" err="1" smtClean="0"/>
              <a:t>році</a:t>
            </a:r>
            <a:r>
              <a:rPr lang="ru-RU" dirty="0" smtClean="0"/>
              <a:t> - 38972,1 дол США). У рейтингу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 </a:t>
            </a:r>
            <a:r>
              <a:rPr lang="ru-RU" dirty="0" smtClean="0">
                <a:hlinkClick r:id="rId2" tooltip="ВЕФ"/>
              </a:rPr>
              <a:t>ВЕФ</a:t>
            </a:r>
            <a:r>
              <a:rPr lang="ru-RU" dirty="0" smtClean="0"/>
              <a:t> </a:t>
            </a:r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Сінгапуру</a:t>
            </a:r>
            <a:r>
              <a:rPr lang="ru-RU" dirty="0" smtClean="0"/>
              <a:t> </a:t>
            </a:r>
            <a:r>
              <a:rPr lang="ru-RU" dirty="0" err="1" smtClean="0"/>
              <a:t>зайняла</a:t>
            </a:r>
            <a:r>
              <a:rPr lang="ru-RU" dirty="0" smtClean="0"/>
              <a:t> в 2009 </a:t>
            </a:r>
            <a:r>
              <a:rPr lang="ru-RU" dirty="0" err="1" smtClean="0"/>
              <a:t>році</a:t>
            </a:r>
            <a:r>
              <a:rPr lang="ru-RU" dirty="0" smtClean="0"/>
              <a:t> 3-е </a:t>
            </a:r>
            <a:r>
              <a:rPr lang="ru-RU" dirty="0" err="1" smtClean="0"/>
              <a:t>місце</a:t>
            </a:r>
            <a:r>
              <a:rPr lang="ru-RU" dirty="0" smtClean="0"/>
              <a:t> (у 2008 </a:t>
            </a:r>
            <a:r>
              <a:rPr lang="ru-RU" dirty="0" err="1" smtClean="0"/>
              <a:t>році</a:t>
            </a:r>
            <a:r>
              <a:rPr lang="ru-RU" dirty="0" smtClean="0"/>
              <a:t> 5-е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134 </a:t>
            </a:r>
            <a:r>
              <a:rPr lang="ru-RU" dirty="0" err="1" smtClean="0"/>
              <a:t>країн</a:t>
            </a:r>
            <a:r>
              <a:rPr lang="ru-RU" dirty="0" smtClean="0"/>
              <a:t>, в 2007 </a:t>
            </a:r>
            <a:r>
              <a:rPr lang="ru-RU" dirty="0" err="1" smtClean="0"/>
              <a:t>році</a:t>
            </a:r>
            <a:r>
              <a:rPr lang="ru-RU" dirty="0" smtClean="0"/>
              <a:t> 7-е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131 </a:t>
            </a:r>
            <a:r>
              <a:rPr lang="ru-RU" dirty="0" err="1" smtClean="0"/>
              <a:t>країни</a:t>
            </a:r>
            <a:r>
              <a:rPr lang="ru-RU" dirty="0" smtClean="0"/>
              <a:t>, в 2006 </a:t>
            </a:r>
            <a:r>
              <a:rPr lang="ru-RU" dirty="0" err="1" smtClean="0"/>
              <a:t>році</a:t>
            </a:r>
            <a:r>
              <a:rPr lang="ru-RU" dirty="0" smtClean="0"/>
              <a:t> - 5-е </a:t>
            </a:r>
            <a:r>
              <a:rPr lang="ru-RU" dirty="0" err="1" smtClean="0"/>
              <a:t>місце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Сінгапур</a:t>
            </a:r>
            <a:r>
              <a:rPr lang="ru-RU" dirty="0" smtClean="0"/>
              <a:t> </a:t>
            </a:r>
            <a:r>
              <a:rPr lang="ru-RU" dirty="0" err="1" smtClean="0"/>
              <a:t>зараховують</a:t>
            </a:r>
            <a:r>
              <a:rPr lang="ru-RU" dirty="0" smtClean="0"/>
              <a:t> до </a:t>
            </a:r>
            <a:r>
              <a:rPr lang="ru-RU" dirty="0" err="1" smtClean="0"/>
              <a:t>східноазіатських</a:t>
            </a:r>
            <a:r>
              <a:rPr lang="ru-RU" dirty="0" smtClean="0"/>
              <a:t> тиграм за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стрибок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до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розвинені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електроніки</a:t>
            </a:r>
            <a:r>
              <a:rPr lang="ru-RU" dirty="0" smtClean="0"/>
              <a:t> (як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, </a:t>
            </a:r>
            <a:r>
              <a:rPr lang="ru-RU" dirty="0" err="1" smtClean="0"/>
              <a:t>американських</a:t>
            </a:r>
            <a:r>
              <a:rPr lang="ru-RU" dirty="0" smtClean="0"/>
              <a:t>, </a:t>
            </a:r>
            <a:r>
              <a:rPr lang="ru-RU" dirty="0" err="1" smtClean="0"/>
              <a:t>японських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сінгапурських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 </a:t>
            </a:r>
            <a:r>
              <a:rPr lang="en-US" dirty="0" smtClean="0"/>
              <a:t>Flextronics), </a:t>
            </a:r>
            <a:r>
              <a:rPr lang="ru-RU" dirty="0" err="1" smtClean="0"/>
              <a:t>суднобудування</a:t>
            </a:r>
            <a:r>
              <a:rPr lang="ru-RU" dirty="0" smtClean="0"/>
              <a:t>, сектор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en-US" dirty="0" smtClean="0"/>
              <a:t>CD-</a:t>
            </a:r>
            <a:r>
              <a:rPr lang="ru-RU" dirty="0" err="1" smtClean="0"/>
              <a:t>приводів</a:t>
            </a:r>
            <a:r>
              <a:rPr lang="ru-RU" dirty="0" smtClean="0"/>
              <a:t>. </a:t>
            </a:r>
            <a:r>
              <a:rPr lang="ru-RU" dirty="0" err="1" smtClean="0"/>
              <a:t>Ведуться</a:t>
            </a:r>
            <a:r>
              <a:rPr lang="ru-RU" dirty="0" smtClean="0"/>
              <a:t> </a:t>
            </a:r>
            <a:r>
              <a:rPr lang="ru-RU" dirty="0" err="1" smtClean="0"/>
              <a:t>масштабні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біотехнологій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Сінгапурський</a:t>
            </a:r>
            <a:r>
              <a:rPr lang="ru-RU" dirty="0" smtClean="0"/>
              <a:t> холдинг </a:t>
            </a:r>
            <a:r>
              <a:rPr lang="en-US" dirty="0" smtClean="0"/>
              <a:t>Raffles 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міжнародною</a:t>
            </a:r>
            <a:r>
              <a:rPr lang="ru-RU" dirty="0" smtClean="0"/>
              <a:t> мережею </a:t>
            </a:r>
            <a:r>
              <a:rPr lang="ru-RU" dirty="0" err="1" smtClean="0"/>
              <a:t>готелів</a:t>
            </a:r>
            <a:r>
              <a:rPr lang="ru-RU" dirty="0" smtClean="0"/>
              <a:t>  </a:t>
            </a:r>
            <a:r>
              <a:rPr lang="en-US" dirty="0" err="1" smtClean="0"/>
              <a:t>Swissotel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u="sng" dirty="0" err="1" smtClean="0"/>
              <a:t>Сінгапурський</a:t>
            </a:r>
            <a:r>
              <a:rPr lang="ru-RU" sz="2000" u="sng" dirty="0" smtClean="0"/>
              <a:t> порт</a:t>
            </a:r>
            <a:r>
              <a:rPr lang="ru-RU" sz="2000" dirty="0" smtClean="0"/>
              <a:t> 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до числа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, а за </a:t>
            </a:r>
            <a:r>
              <a:rPr lang="ru-RU" sz="2000" dirty="0" err="1" smtClean="0"/>
              <a:t>багатьма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займає</a:t>
            </a:r>
            <a:r>
              <a:rPr lang="ru-RU" sz="2000" dirty="0" smtClean="0"/>
              <a:t> перше </a:t>
            </a:r>
            <a:r>
              <a:rPr lang="ru-RU" sz="2000" dirty="0" err="1" smtClean="0"/>
              <a:t>місце</a:t>
            </a:r>
            <a:endParaRPr lang="ru-RU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 </a:t>
            </a:r>
            <a:r>
              <a:rPr lang="uk-UA" sz="2000" b="1" i="1" dirty="0" smtClean="0"/>
              <a:t>Авіаційний:</a:t>
            </a:r>
          </a:p>
          <a:p>
            <a:pPr>
              <a:buNone/>
            </a:pPr>
            <a:r>
              <a:rPr lang="ru-RU" sz="1900" dirty="0" smtClean="0"/>
              <a:t>    </a:t>
            </a:r>
            <a:r>
              <a:rPr lang="ru-RU" sz="1900" dirty="0" err="1" smtClean="0"/>
              <a:t>Найбільший</a:t>
            </a:r>
            <a:r>
              <a:rPr lang="ru-RU" sz="1900" dirty="0" smtClean="0"/>
              <a:t> </a:t>
            </a:r>
            <a:r>
              <a:rPr lang="ru-RU" sz="1900" dirty="0" err="1" smtClean="0"/>
              <a:t>аеропорт</a:t>
            </a:r>
            <a:r>
              <a:rPr lang="ru-RU" sz="1900" dirty="0" smtClean="0"/>
              <a:t> в </a:t>
            </a:r>
            <a:r>
              <a:rPr lang="ru-RU" sz="1900" dirty="0" err="1" smtClean="0"/>
              <a:t>Сінгапурі</a:t>
            </a:r>
            <a:r>
              <a:rPr lang="ru-RU" sz="1900" dirty="0" smtClean="0"/>
              <a:t> - </a:t>
            </a:r>
            <a:r>
              <a:rPr lang="ru-RU" sz="1900" dirty="0" err="1" smtClean="0"/>
              <a:t>Міжнародний</a:t>
            </a:r>
            <a:r>
              <a:rPr lang="ru-RU" sz="1900" dirty="0" smtClean="0"/>
              <a:t> </a:t>
            </a:r>
            <a:r>
              <a:rPr lang="ru-RU" sz="1900" dirty="0" err="1" smtClean="0"/>
              <a:t>аеропорт</a:t>
            </a:r>
            <a:r>
              <a:rPr lang="ru-RU" sz="1900" dirty="0" smtClean="0"/>
              <a:t> </a:t>
            </a:r>
            <a:r>
              <a:rPr lang="ru-RU" sz="1900" dirty="0" err="1" smtClean="0"/>
              <a:t>Чангі</a:t>
            </a:r>
            <a:r>
              <a:rPr lang="ru-RU" sz="1900" dirty="0" smtClean="0"/>
              <a:t>. </a:t>
            </a:r>
            <a:r>
              <a:rPr lang="ru-RU" sz="1900" dirty="0" err="1" smtClean="0"/>
              <a:t>Він</a:t>
            </a:r>
            <a:r>
              <a:rPr lang="ru-RU" sz="1900" dirty="0" smtClean="0"/>
              <a:t> </a:t>
            </a:r>
            <a:r>
              <a:rPr lang="ru-RU" sz="1900" dirty="0" err="1" smtClean="0"/>
              <a:t>є</a:t>
            </a:r>
            <a:r>
              <a:rPr lang="ru-RU" sz="1900" dirty="0" smtClean="0"/>
              <a:t> </a:t>
            </a:r>
            <a:r>
              <a:rPr lang="ru-RU" sz="1900" dirty="0" err="1" smtClean="0"/>
              <a:t>головним</a:t>
            </a:r>
            <a:r>
              <a:rPr lang="ru-RU" sz="1900" dirty="0" smtClean="0"/>
              <a:t> </a:t>
            </a:r>
            <a:r>
              <a:rPr lang="ru-RU" sz="1900" dirty="0" err="1" smtClean="0"/>
              <a:t>авіаційним</a:t>
            </a:r>
            <a:r>
              <a:rPr lang="ru-RU" sz="1900" dirty="0" smtClean="0"/>
              <a:t> </a:t>
            </a:r>
            <a:r>
              <a:rPr lang="ru-RU" sz="1900" dirty="0" err="1" smtClean="0"/>
              <a:t>хабом</a:t>
            </a:r>
            <a:r>
              <a:rPr lang="ru-RU" sz="1900" dirty="0" smtClean="0"/>
              <a:t> в </a:t>
            </a:r>
            <a:r>
              <a:rPr lang="ru-RU" sz="1900" dirty="0" err="1" smtClean="0"/>
              <a:t>Південно-Східній</a:t>
            </a:r>
            <a:r>
              <a:rPr lang="ru-RU" sz="1900" dirty="0" smtClean="0"/>
              <a:t> </a:t>
            </a:r>
            <a:r>
              <a:rPr lang="ru-RU" sz="1900" dirty="0" err="1" smtClean="0"/>
              <a:t>Азії</a:t>
            </a:r>
            <a:r>
              <a:rPr lang="ru-RU" sz="1900" dirty="0" smtClean="0"/>
              <a:t>, </a:t>
            </a:r>
            <a:r>
              <a:rPr lang="ru-RU" sz="1900" dirty="0" err="1" smtClean="0"/>
              <a:t>пасажирооборот</a:t>
            </a:r>
            <a:r>
              <a:rPr lang="ru-RU" sz="1900" dirty="0" smtClean="0"/>
              <a:t> - </a:t>
            </a:r>
            <a:r>
              <a:rPr lang="ru-RU" sz="1900" dirty="0" err="1" smtClean="0"/>
              <a:t>понад</a:t>
            </a:r>
            <a:r>
              <a:rPr lang="ru-RU" sz="1900" dirty="0" smtClean="0"/>
              <a:t> 36 </a:t>
            </a:r>
            <a:r>
              <a:rPr lang="ru-RU" sz="1900" dirty="0" err="1" smtClean="0"/>
              <a:t>млн</a:t>
            </a:r>
            <a:r>
              <a:rPr lang="ru-RU" sz="1900" dirty="0" smtClean="0"/>
              <a:t> </a:t>
            </a:r>
            <a:r>
              <a:rPr lang="ru-RU" sz="1900" dirty="0" err="1" smtClean="0"/>
              <a:t>осіб</a:t>
            </a:r>
            <a:r>
              <a:rPr lang="ru-RU" sz="1900" dirty="0" smtClean="0"/>
              <a:t> на </a:t>
            </a:r>
            <a:r>
              <a:rPr lang="ru-RU" sz="1900" dirty="0" err="1" smtClean="0"/>
              <a:t>рік</a:t>
            </a:r>
            <a:r>
              <a:rPr lang="ru-RU" sz="1900" dirty="0" smtClean="0"/>
              <a:t>, </a:t>
            </a:r>
            <a:r>
              <a:rPr lang="ru-RU" sz="1900" dirty="0" err="1" smtClean="0"/>
              <a:t>вантажообіг</a:t>
            </a:r>
            <a:r>
              <a:rPr lang="ru-RU" sz="1900" dirty="0" smtClean="0"/>
              <a:t> - </a:t>
            </a:r>
            <a:r>
              <a:rPr lang="ru-RU" sz="1900" dirty="0" err="1" smtClean="0"/>
              <a:t>понад</a:t>
            </a:r>
            <a:r>
              <a:rPr lang="ru-RU" sz="1900" dirty="0" smtClean="0"/>
              <a:t> 1,9 </a:t>
            </a:r>
            <a:r>
              <a:rPr lang="ru-RU" sz="1900" dirty="0" err="1" smtClean="0"/>
              <a:t>млн</a:t>
            </a:r>
            <a:r>
              <a:rPr lang="ru-RU" sz="1900" dirty="0" smtClean="0"/>
              <a:t> тонн. </a:t>
            </a:r>
            <a:r>
              <a:rPr lang="ru-RU" sz="1900" dirty="0" err="1" smtClean="0"/>
              <a:t>Знаходиться</a:t>
            </a:r>
            <a:r>
              <a:rPr lang="ru-RU" sz="1900" dirty="0" smtClean="0"/>
              <a:t> в </a:t>
            </a:r>
            <a:r>
              <a:rPr lang="ru-RU" sz="1900" dirty="0" err="1" smtClean="0"/>
              <a:t>районі</a:t>
            </a:r>
            <a:r>
              <a:rPr lang="ru-RU" sz="1900" dirty="0" smtClean="0"/>
              <a:t> </a:t>
            </a:r>
            <a:r>
              <a:rPr lang="ru-RU" sz="1900" dirty="0" err="1" smtClean="0"/>
              <a:t>Чангі</a:t>
            </a:r>
            <a:r>
              <a:rPr lang="ru-RU" sz="1900" dirty="0" smtClean="0"/>
              <a:t> </a:t>
            </a:r>
            <a:r>
              <a:rPr lang="ru-RU" sz="1900" dirty="0" err="1" smtClean="0"/>
              <a:t>в</a:t>
            </a:r>
            <a:r>
              <a:rPr lang="ru-RU" sz="1900" dirty="0" smtClean="0"/>
              <a:t> 17,2 км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</a:t>
            </a:r>
            <a:r>
              <a:rPr lang="ru-RU" sz="1900" dirty="0" err="1" smtClean="0"/>
              <a:t>північно-східного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комерційного</a:t>
            </a:r>
            <a:r>
              <a:rPr lang="ru-RU" sz="1900" dirty="0" smtClean="0"/>
              <a:t> центру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займає</a:t>
            </a:r>
            <a:r>
              <a:rPr lang="ru-RU" sz="1900" dirty="0" smtClean="0"/>
              <a:t> </a:t>
            </a:r>
            <a:r>
              <a:rPr lang="ru-RU" sz="1900" dirty="0" err="1" smtClean="0"/>
              <a:t>простір</a:t>
            </a:r>
            <a:r>
              <a:rPr lang="ru-RU" sz="1900" dirty="0" smtClean="0"/>
              <a:t> в 13 </a:t>
            </a:r>
            <a:r>
              <a:rPr lang="ru-RU" sz="1900" dirty="0" err="1" smtClean="0"/>
              <a:t>квадратних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кілометрів</a:t>
            </a:r>
            <a:r>
              <a:rPr lang="ru-RU" sz="1900" dirty="0" smtClean="0"/>
              <a:t>. </a:t>
            </a:r>
            <a:r>
              <a:rPr lang="ru-RU" sz="1900" dirty="0" err="1" smtClean="0"/>
              <a:t>Аеропорт</a:t>
            </a:r>
            <a:r>
              <a:rPr lang="ru-RU" sz="1900" dirty="0" smtClean="0"/>
              <a:t> </a:t>
            </a:r>
            <a:r>
              <a:rPr lang="ru-RU" sz="1900" dirty="0" err="1" smtClean="0"/>
              <a:t>є</a:t>
            </a:r>
            <a:r>
              <a:rPr lang="ru-RU" sz="1900" dirty="0" smtClean="0"/>
              <a:t> </a:t>
            </a:r>
            <a:r>
              <a:rPr lang="ru-RU" sz="1900" dirty="0" err="1" smtClean="0"/>
              <a:t>хабом</a:t>
            </a:r>
            <a:r>
              <a:rPr lang="ru-RU" sz="1900" dirty="0" smtClean="0"/>
              <a:t> для основного </a:t>
            </a:r>
            <a:r>
              <a:rPr lang="ru-RU" sz="1900" dirty="0" err="1" smtClean="0"/>
              <a:t>перевізника</a:t>
            </a:r>
            <a:r>
              <a:rPr lang="ru-RU" sz="1900" dirty="0" smtClean="0"/>
              <a:t> </a:t>
            </a:r>
            <a:r>
              <a:rPr lang="ru-RU" sz="1900" dirty="0" err="1" smtClean="0"/>
              <a:t>Сінгапуру</a:t>
            </a:r>
            <a:r>
              <a:rPr lang="ru-RU" sz="1900" dirty="0" smtClean="0"/>
              <a:t> - </a:t>
            </a:r>
            <a:r>
              <a:rPr lang="ru-RU" sz="1900" dirty="0" err="1" smtClean="0"/>
              <a:t>Сінгапурських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авіаліній</a:t>
            </a:r>
            <a:r>
              <a:rPr lang="ru-RU" sz="1900" dirty="0" smtClean="0"/>
              <a:t>. </a:t>
            </a:r>
            <a:r>
              <a:rPr lang="ru-RU" sz="1900" dirty="0" err="1" smtClean="0"/>
              <a:t>Авіакомпанія</a:t>
            </a:r>
            <a:r>
              <a:rPr lang="ru-RU" sz="1900" dirty="0" smtClean="0"/>
              <a:t> </a:t>
            </a:r>
            <a:r>
              <a:rPr lang="ru-RU" sz="1900" dirty="0" err="1" smtClean="0"/>
              <a:t>є</a:t>
            </a:r>
            <a:r>
              <a:rPr lang="ru-RU" sz="1900" dirty="0" smtClean="0"/>
              <a:t> членом </a:t>
            </a:r>
            <a:r>
              <a:rPr lang="en-US" sz="1900" dirty="0" smtClean="0"/>
              <a:t>Star Alliance.</a:t>
            </a:r>
            <a:endParaRPr lang="ru-RU" sz="1900" b="1" i="1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800px-SIA_Airbus_A380,_9V-SKD,_SIN,_09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2880320" cy="1933415"/>
          </a:xfrm>
          <a:prstGeom prst="rect">
            <a:avLst/>
          </a:prstGeom>
        </p:spPr>
      </p:pic>
      <p:pic>
        <p:nvPicPr>
          <p:cNvPr id="5" name="Рисунок 4" descr="Singapore_Airlines_Airbus_A380_woah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628800"/>
            <a:ext cx="3275856" cy="2182539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</TotalTime>
  <Words>354</Words>
  <Application>Microsoft Office PowerPoint</Application>
  <PresentationFormat>Экран (4:3)</PresentationFormat>
  <Paragraphs>58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Республіка Сінгапур </vt:lpstr>
      <vt:lpstr>Слайд 2</vt:lpstr>
      <vt:lpstr>  </vt:lpstr>
      <vt:lpstr>Рельєф</vt:lpstr>
      <vt:lpstr>клімат</vt:lpstr>
      <vt:lpstr>Річки і озера</vt:lpstr>
      <vt:lpstr>Населення</vt:lpstr>
      <vt:lpstr>Економіка</vt:lpstr>
      <vt:lpstr>транспорт</vt:lpstr>
      <vt:lpstr>Слайд 10</vt:lpstr>
      <vt:lpstr>Слайд 11</vt:lpstr>
      <vt:lpstr>Туристичні об'єкти</vt:lpstr>
      <vt:lpstr>Набережна Клар-Кі</vt:lpstr>
      <vt:lpstr>Парк форту Каннінг </vt:lpstr>
      <vt:lpstr>Нічне сафарі</vt:lpstr>
      <vt:lpstr>Острів Сентоза</vt:lpstr>
      <vt:lpstr>Кухня в сінгапурі</vt:lpstr>
      <vt:lpstr>       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Сінгапур</dc:title>
  <dc:creator>RePack by SPecialiST</dc:creator>
  <cp:lastModifiedBy>RePack by SPecialiST</cp:lastModifiedBy>
  <cp:revision>19</cp:revision>
  <dcterms:created xsi:type="dcterms:W3CDTF">2014-03-24T11:35:43Z</dcterms:created>
  <dcterms:modified xsi:type="dcterms:W3CDTF">2014-03-24T14:39:53Z</dcterms:modified>
</cp:coreProperties>
</file>