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notesMasterIdLst>
    <p:notesMasterId r:id="rId21"/>
  </p:notesMasterIdLst>
  <p:sldIdLst>
    <p:sldId id="256" r:id="rId2"/>
    <p:sldId id="269" r:id="rId3"/>
    <p:sldId id="272" r:id="rId4"/>
    <p:sldId id="302" r:id="rId5"/>
    <p:sldId id="311" r:id="rId6"/>
    <p:sldId id="293" r:id="rId7"/>
    <p:sldId id="312" r:id="rId8"/>
    <p:sldId id="313" r:id="rId9"/>
    <p:sldId id="259" r:id="rId10"/>
    <p:sldId id="303" r:id="rId11"/>
    <p:sldId id="306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Arlekino" panose="020B0604020202020204" charset="0"/>
      <p:regular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AcademyCTT" panose="020B0604020202020204" charset="0"/>
      <p:bold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FF9D"/>
    <a:srgbClr val="FF0000"/>
    <a:srgbClr val="33CC33"/>
    <a:srgbClr val="FDF103"/>
    <a:srgbClr val="003399"/>
    <a:srgbClr val="CC3399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0" autoAdjust="0"/>
    <p:restoredTop sz="91570" autoAdjust="0"/>
  </p:normalViewPr>
  <p:slideViewPr>
    <p:cSldViewPr>
      <p:cViewPr>
        <p:scale>
          <a:sx n="100" d="100"/>
          <a:sy n="100" d="100"/>
        </p:scale>
        <p:origin x="-1632" y="-372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Зайнятість</a:t>
            </a:r>
            <a:r>
              <a:rPr lang="ru-RU" sz="32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населення</a:t>
            </a:r>
            <a:endParaRPr lang="ru-RU" sz="32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4924176144648584E-2"/>
          <c:y val="0.21203391454651477"/>
          <c:w val="0.45829991737143966"/>
          <c:h val="0.655923489317314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Зайнятість населення</c:v>
                </c:pt>
              </c:strCache>
            </c:strRef>
          </c:tx>
          <c:dLbls>
            <c:dLbl>
              <c:idx val="0"/>
              <c:layout>
                <c:manualLayout>
                  <c:x val="-9.4888390687275198E-2"/>
                  <c:y val="0.1188120627587985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r>
                      <a:rPr lang="uk-UA" smtClean="0"/>
                      <a:t>,4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8257874015748028E-2"/>
                  <c:y val="-0.18954640150615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uk-UA" dirty="0" smtClean="0"/>
                      <a:t>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промисловість</c:v>
                </c:pt>
                <c:pt idx="1">
                  <c:v>сільське господарство</c:v>
                </c:pt>
                <c:pt idx="2">
                  <c:v>сфера послуг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0.26400000000000001</c:v>
                </c:pt>
                <c:pt idx="1">
                  <c:v>0.02</c:v>
                </c:pt>
                <c:pt idx="2" formatCode="0.00%">
                  <c:v>0.71599999999999997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58456972392339845"/>
          <c:y val="0.37364974063924811"/>
          <c:w val="0.40802092446777488"/>
          <c:h val="0.260714641608779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Частка</a:t>
            </a:r>
            <a:r>
              <a:rPr lang="ru-RU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у ВВП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3904564012831729E-2"/>
          <c:y val="0.15373194058250178"/>
          <c:w val="0.45310841353164188"/>
          <c:h val="0.729359687734226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Частка господарства у ВВП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5.8505698940410224E-2"/>
                  <c:y val="0.14915831172283114"/>
                </c:manualLayout>
              </c:layout>
              <c:tx>
                <c:rich>
                  <a:bodyPr/>
                  <a:lstStyle/>
                  <a:p>
                    <a:r>
                      <a:rPr lang="uk-UA" smtClean="0">
                        <a:solidFill>
                          <a:schemeClr val="tx1"/>
                        </a:solidFill>
                      </a:rPr>
                      <a:t>25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7218394575678039E-2"/>
                  <c:y val="-0.25122123181298656"/>
                </c:manualLayout>
              </c:layout>
              <c:tx>
                <c:rich>
                  <a:bodyPr/>
                  <a:lstStyle/>
                  <a:p>
                    <a:r>
                      <a:rPr lang="uk-UA" smtClean="0">
                        <a:solidFill>
                          <a:schemeClr val="tx1"/>
                        </a:solidFill>
                      </a:rPr>
                      <a:t>73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промисловість</c:v>
                </c:pt>
                <c:pt idx="1">
                  <c:v>сільське господарство</c:v>
                </c:pt>
                <c:pt idx="2">
                  <c:v>сфера послуг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0.02</c:v>
                </c:pt>
                <c:pt idx="2" formatCode="General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097914843977836"/>
          <c:y val="0.3538483986912252"/>
          <c:w val="0.42204554291824631"/>
          <c:h val="0.26336158267234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9D4B7-B77C-4965-A3B5-B28917818DF5}" type="doc">
      <dgm:prSet loTypeId="urn:microsoft.com/office/officeart/2005/8/layout/process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6BE554C-F2C0-4EE4-BDB7-EF91F54C0EA3}">
      <dgm:prSet phldrT="[Текст]"/>
      <dgm:spPr/>
      <dgm:t>
        <a:bodyPr/>
        <a:lstStyle/>
        <a:p>
          <a:pPr algn="ctr"/>
          <a:r>
            <a:rPr lang="uk-UA" b="1" dirty="0" smtClean="0"/>
            <a:t>Імпорт</a:t>
          </a:r>
          <a:endParaRPr lang="uk-UA" b="1" dirty="0"/>
        </a:p>
      </dgm:t>
    </dgm:pt>
    <dgm:pt modelId="{1D8F81A8-ED04-474A-BB2F-29577E90A6DA}" type="parTrans" cxnId="{9D1DA8D6-BA93-4F01-B249-AF903ED42720}">
      <dgm:prSet/>
      <dgm:spPr/>
      <dgm:t>
        <a:bodyPr/>
        <a:lstStyle/>
        <a:p>
          <a:endParaRPr lang="uk-UA"/>
        </a:p>
      </dgm:t>
    </dgm:pt>
    <dgm:pt modelId="{9CAAC70F-C9C4-4DB9-9A98-C63DDE89D957}" type="sibTrans" cxnId="{9D1DA8D6-BA93-4F01-B249-AF903ED42720}">
      <dgm:prSet/>
      <dgm:spPr/>
      <dgm:t>
        <a:bodyPr/>
        <a:lstStyle/>
        <a:p>
          <a:endParaRPr lang="uk-UA"/>
        </a:p>
      </dgm:t>
    </dgm:pt>
    <dgm:pt modelId="{F1ACADED-230E-44CA-AADC-9E84E2F6524C}">
      <dgm:prSet phldrT="[Текст]"/>
      <dgm:spPr/>
      <dgm:t>
        <a:bodyPr/>
        <a:lstStyle/>
        <a:p>
          <a:pPr algn="l"/>
          <a:r>
            <a:rPr lang="uk-UA" dirty="0" smtClean="0"/>
            <a:t> легкові автомобілі;</a:t>
          </a:r>
          <a:endParaRPr lang="uk-UA" dirty="0"/>
        </a:p>
      </dgm:t>
    </dgm:pt>
    <dgm:pt modelId="{58081336-512C-4AF5-83DC-A09E12F97080}" type="parTrans" cxnId="{6F502ED2-8395-4705-A85F-27043842FE2D}">
      <dgm:prSet/>
      <dgm:spPr/>
      <dgm:t>
        <a:bodyPr/>
        <a:lstStyle/>
        <a:p>
          <a:endParaRPr lang="uk-UA"/>
        </a:p>
      </dgm:t>
    </dgm:pt>
    <dgm:pt modelId="{C8498713-14F0-4072-B439-FEF900E4B552}" type="sibTrans" cxnId="{6F502ED2-8395-4705-A85F-27043842FE2D}">
      <dgm:prSet/>
      <dgm:spPr/>
      <dgm:t>
        <a:bodyPr/>
        <a:lstStyle/>
        <a:p>
          <a:endParaRPr lang="uk-UA"/>
        </a:p>
      </dgm:t>
    </dgm:pt>
    <dgm:pt modelId="{33BD26E7-FE03-4405-8404-EF1F9D123E9D}">
      <dgm:prSet phldrT="[Текст]"/>
      <dgm:spPr/>
      <dgm:t>
        <a:bodyPr/>
        <a:lstStyle/>
        <a:p>
          <a:pPr algn="ctr"/>
          <a:r>
            <a:rPr lang="uk-UA" b="1" dirty="0" smtClean="0"/>
            <a:t>Експорт</a:t>
          </a:r>
          <a:endParaRPr lang="uk-UA" b="1" dirty="0"/>
        </a:p>
      </dgm:t>
    </dgm:pt>
    <dgm:pt modelId="{BAA81320-042B-44FF-8F28-DC1F8BAAB5CA}" type="parTrans" cxnId="{F715846D-D879-408A-9650-C9A02583B52C}">
      <dgm:prSet/>
      <dgm:spPr/>
      <dgm:t>
        <a:bodyPr/>
        <a:lstStyle/>
        <a:p>
          <a:endParaRPr lang="uk-UA"/>
        </a:p>
      </dgm:t>
    </dgm:pt>
    <dgm:pt modelId="{AD4D2182-5EC3-4EE6-9250-2E58BD1450BC}" type="sibTrans" cxnId="{F715846D-D879-408A-9650-C9A02583B52C}">
      <dgm:prSet/>
      <dgm:spPr/>
      <dgm:t>
        <a:bodyPr/>
        <a:lstStyle/>
        <a:p>
          <a:endParaRPr lang="uk-UA"/>
        </a:p>
      </dgm:t>
    </dgm:pt>
    <dgm:pt modelId="{41173591-9390-4AC1-84B3-2A48803E15B7}">
      <dgm:prSet phldrT="[Текст]"/>
      <dgm:spPr/>
      <dgm:t>
        <a:bodyPr/>
        <a:lstStyle/>
        <a:p>
          <a:pPr algn="l"/>
          <a:r>
            <a:rPr lang="uk-UA" dirty="0" smtClean="0"/>
            <a:t> автомобілі;</a:t>
          </a:r>
          <a:endParaRPr lang="uk-UA" dirty="0"/>
        </a:p>
      </dgm:t>
    </dgm:pt>
    <dgm:pt modelId="{8354ABDA-1ED3-4E03-A749-5E912E6BC469}" type="parTrans" cxnId="{3DB34473-0440-4CD3-9C27-35060A7EAA5D}">
      <dgm:prSet/>
      <dgm:spPr/>
      <dgm:t>
        <a:bodyPr/>
        <a:lstStyle/>
        <a:p>
          <a:endParaRPr lang="uk-UA"/>
        </a:p>
      </dgm:t>
    </dgm:pt>
    <dgm:pt modelId="{079DD9C7-01DE-453F-8AF6-8CEBE90EF496}" type="sibTrans" cxnId="{3DB34473-0440-4CD3-9C27-35060A7EAA5D}">
      <dgm:prSet/>
      <dgm:spPr/>
      <dgm:t>
        <a:bodyPr/>
        <a:lstStyle/>
        <a:p>
          <a:endParaRPr lang="uk-UA"/>
        </a:p>
      </dgm:t>
    </dgm:pt>
    <dgm:pt modelId="{C66D2A6A-6CEF-4089-A120-D7F0163C115D}">
      <dgm:prSet phldrT="[Текст]" custT="1"/>
      <dgm:spPr/>
      <dgm:t>
        <a:bodyPr/>
        <a:lstStyle/>
        <a:p>
          <a:r>
            <a:rPr lang="uk-UA" sz="2400" b="1" i="0" dirty="0" smtClean="0"/>
            <a:t>Велика Британія</a:t>
          </a:r>
          <a:endParaRPr lang="uk-UA" sz="2400" b="1" i="0" dirty="0"/>
        </a:p>
      </dgm:t>
    </dgm:pt>
    <dgm:pt modelId="{007D1F87-23A6-407E-9CCA-6D3F4E6B08F3}" type="sibTrans" cxnId="{54D47880-ABC8-499D-8CB2-475F09AB10FB}">
      <dgm:prSet/>
      <dgm:spPr/>
      <dgm:t>
        <a:bodyPr/>
        <a:lstStyle/>
        <a:p>
          <a:endParaRPr lang="uk-UA"/>
        </a:p>
      </dgm:t>
    </dgm:pt>
    <dgm:pt modelId="{1A5CEA9E-8C37-45D6-8CA3-71B7CE5061A4}" type="parTrans" cxnId="{54D47880-ABC8-499D-8CB2-475F09AB10FB}">
      <dgm:prSet/>
      <dgm:spPr/>
      <dgm:t>
        <a:bodyPr/>
        <a:lstStyle/>
        <a:p>
          <a:endParaRPr lang="uk-UA"/>
        </a:p>
      </dgm:t>
    </dgm:pt>
    <dgm:pt modelId="{C99C41DC-C185-4CC4-B38C-6EE51A3E9D8C}">
      <dgm:prSet phldrT="[Текст]"/>
      <dgm:spPr/>
      <dgm:t>
        <a:bodyPr/>
        <a:lstStyle/>
        <a:p>
          <a:pPr algn="l"/>
          <a:r>
            <a:rPr lang="uk-UA" dirty="0" smtClean="0"/>
            <a:t> сировина та напівфабрикати;</a:t>
          </a:r>
          <a:endParaRPr lang="uk-UA" dirty="0"/>
        </a:p>
      </dgm:t>
    </dgm:pt>
    <dgm:pt modelId="{2814EA1C-936E-47B4-8D88-FCC424281DF5}" type="parTrans" cxnId="{26517A7C-3162-47CB-A449-DD99D40F093B}">
      <dgm:prSet/>
      <dgm:spPr/>
      <dgm:t>
        <a:bodyPr/>
        <a:lstStyle/>
        <a:p>
          <a:endParaRPr lang="uk-UA"/>
        </a:p>
      </dgm:t>
    </dgm:pt>
    <dgm:pt modelId="{DC17BA18-AB3A-4D1D-9EB2-9358125EAE21}" type="sibTrans" cxnId="{26517A7C-3162-47CB-A449-DD99D40F093B}">
      <dgm:prSet/>
      <dgm:spPr/>
      <dgm:t>
        <a:bodyPr/>
        <a:lstStyle/>
        <a:p>
          <a:endParaRPr lang="uk-UA"/>
        </a:p>
      </dgm:t>
    </dgm:pt>
    <dgm:pt modelId="{F5E02EAF-719E-4BAE-8E6A-48E978955A2B}">
      <dgm:prSet phldrT="[Текст]"/>
      <dgm:spPr/>
      <dgm:t>
        <a:bodyPr/>
        <a:lstStyle/>
        <a:p>
          <a:pPr algn="l"/>
          <a:r>
            <a:rPr lang="uk-UA" dirty="0" smtClean="0"/>
            <a:t> продукти харчування;</a:t>
          </a:r>
          <a:endParaRPr lang="uk-UA" dirty="0"/>
        </a:p>
      </dgm:t>
    </dgm:pt>
    <dgm:pt modelId="{8DF9DE40-5116-4416-BCAF-472D0DC54348}" type="parTrans" cxnId="{A79688CA-28DA-4480-B2DB-5CA40AF5F4B7}">
      <dgm:prSet/>
      <dgm:spPr/>
      <dgm:t>
        <a:bodyPr/>
        <a:lstStyle/>
        <a:p>
          <a:endParaRPr lang="uk-UA"/>
        </a:p>
      </dgm:t>
    </dgm:pt>
    <dgm:pt modelId="{A83D7626-20AE-4BF8-97FB-99F86549B02B}" type="sibTrans" cxnId="{A79688CA-28DA-4480-B2DB-5CA40AF5F4B7}">
      <dgm:prSet/>
      <dgm:spPr/>
      <dgm:t>
        <a:bodyPr/>
        <a:lstStyle/>
        <a:p>
          <a:endParaRPr lang="uk-UA"/>
        </a:p>
      </dgm:t>
    </dgm:pt>
    <dgm:pt modelId="{8ED17F66-4EEC-4039-9DBF-901E57375137}">
      <dgm:prSet phldrT="[Текст]"/>
      <dgm:spPr/>
      <dgm:t>
        <a:bodyPr/>
        <a:lstStyle/>
        <a:p>
          <a:pPr algn="l"/>
          <a:r>
            <a:rPr lang="uk-UA" dirty="0" smtClean="0"/>
            <a:t> синтетичні смоли, пластмаси;</a:t>
          </a:r>
          <a:endParaRPr lang="uk-UA" dirty="0"/>
        </a:p>
      </dgm:t>
    </dgm:pt>
    <dgm:pt modelId="{87BED815-5367-48B4-B66A-05A45749D540}" type="parTrans" cxnId="{D88A6CFE-F78E-4EE6-8F4D-C76D31C39695}">
      <dgm:prSet/>
      <dgm:spPr/>
      <dgm:t>
        <a:bodyPr/>
        <a:lstStyle/>
        <a:p>
          <a:endParaRPr lang="uk-UA"/>
        </a:p>
      </dgm:t>
    </dgm:pt>
    <dgm:pt modelId="{5E951234-328F-452A-A61F-3115C836D9D2}" type="sibTrans" cxnId="{D88A6CFE-F78E-4EE6-8F4D-C76D31C39695}">
      <dgm:prSet/>
      <dgm:spPr/>
      <dgm:t>
        <a:bodyPr/>
        <a:lstStyle/>
        <a:p>
          <a:endParaRPr lang="uk-UA"/>
        </a:p>
      </dgm:t>
    </dgm:pt>
    <dgm:pt modelId="{DF971991-EB67-4E19-95EC-3DC522B2271B}">
      <dgm:prSet phldrT="[Текст]"/>
      <dgm:spPr/>
      <dgm:t>
        <a:bodyPr/>
        <a:lstStyle/>
        <a:p>
          <a:pPr algn="l"/>
          <a:r>
            <a:rPr lang="uk-UA" dirty="0" smtClean="0"/>
            <a:t> лісоматеріали, целюлоза.</a:t>
          </a:r>
          <a:endParaRPr lang="uk-UA" dirty="0"/>
        </a:p>
      </dgm:t>
    </dgm:pt>
    <dgm:pt modelId="{733C9669-D50D-4525-9502-4584B88B8E52}" type="parTrans" cxnId="{3317170A-4991-4573-ABD2-967E4138169B}">
      <dgm:prSet/>
      <dgm:spPr/>
      <dgm:t>
        <a:bodyPr/>
        <a:lstStyle/>
        <a:p>
          <a:endParaRPr lang="uk-UA"/>
        </a:p>
      </dgm:t>
    </dgm:pt>
    <dgm:pt modelId="{41317508-BF29-4C69-A493-2F7C39018D94}" type="sibTrans" cxnId="{3317170A-4991-4573-ABD2-967E4138169B}">
      <dgm:prSet/>
      <dgm:spPr/>
      <dgm:t>
        <a:bodyPr/>
        <a:lstStyle/>
        <a:p>
          <a:endParaRPr lang="uk-UA"/>
        </a:p>
      </dgm:t>
    </dgm:pt>
    <dgm:pt modelId="{E8099334-64F4-4D6A-807B-164D5AEE490D}">
      <dgm:prSet phldrT="[Текст]"/>
      <dgm:spPr/>
      <dgm:t>
        <a:bodyPr/>
        <a:lstStyle/>
        <a:p>
          <a:pPr algn="l"/>
          <a:r>
            <a:rPr lang="uk-UA" dirty="0" smtClean="0"/>
            <a:t> літаки, авіаракетне обладнання;</a:t>
          </a:r>
          <a:endParaRPr lang="uk-UA" dirty="0"/>
        </a:p>
      </dgm:t>
    </dgm:pt>
    <dgm:pt modelId="{93E0E799-398F-404B-B78F-326172A2C083}" type="parTrans" cxnId="{9E5FAF01-81F8-4B6A-A3AC-562A04F32886}">
      <dgm:prSet/>
      <dgm:spPr/>
      <dgm:t>
        <a:bodyPr/>
        <a:lstStyle/>
        <a:p>
          <a:endParaRPr lang="uk-UA"/>
        </a:p>
      </dgm:t>
    </dgm:pt>
    <dgm:pt modelId="{409EFC0D-B413-45E9-8510-3BBA110D71B0}" type="sibTrans" cxnId="{9E5FAF01-81F8-4B6A-A3AC-562A04F32886}">
      <dgm:prSet/>
      <dgm:spPr/>
      <dgm:t>
        <a:bodyPr/>
        <a:lstStyle/>
        <a:p>
          <a:endParaRPr lang="uk-UA"/>
        </a:p>
      </dgm:t>
    </dgm:pt>
    <dgm:pt modelId="{C8A1EE01-FA56-4CB9-8CE5-87EDA14BFF1C}">
      <dgm:prSet phldrT="[Текст]"/>
      <dgm:spPr/>
      <dgm:t>
        <a:bodyPr/>
        <a:lstStyle/>
        <a:p>
          <a:pPr algn="l"/>
          <a:r>
            <a:rPr lang="uk-UA" dirty="0" smtClean="0"/>
            <a:t> автопокришки;</a:t>
          </a:r>
          <a:endParaRPr lang="uk-UA" dirty="0"/>
        </a:p>
      </dgm:t>
    </dgm:pt>
    <dgm:pt modelId="{1B5BD616-3D5A-4513-BDB8-339D1E134E88}" type="parTrans" cxnId="{74058C69-EEA7-4ED5-83AF-B1ED78CB9B1A}">
      <dgm:prSet/>
      <dgm:spPr/>
      <dgm:t>
        <a:bodyPr/>
        <a:lstStyle/>
        <a:p>
          <a:endParaRPr lang="uk-UA"/>
        </a:p>
      </dgm:t>
    </dgm:pt>
    <dgm:pt modelId="{69ECE1BF-2FBE-4797-810C-840DBB8F8BFA}" type="sibTrans" cxnId="{74058C69-EEA7-4ED5-83AF-B1ED78CB9B1A}">
      <dgm:prSet/>
      <dgm:spPr/>
      <dgm:t>
        <a:bodyPr/>
        <a:lstStyle/>
        <a:p>
          <a:endParaRPr lang="uk-UA"/>
        </a:p>
      </dgm:t>
    </dgm:pt>
    <dgm:pt modelId="{5104E512-F550-46AB-A8FD-FCE59180DAD5}">
      <dgm:prSet phldrT="[Текст]"/>
      <dgm:spPr/>
      <dgm:t>
        <a:bodyPr/>
        <a:lstStyle/>
        <a:p>
          <a:pPr algn="l"/>
          <a:r>
            <a:rPr lang="uk-UA" dirty="0" smtClean="0"/>
            <a:t> синтетичні та вовняні тканини;</a:t>
          </a:r>
          <a:endParaRPr lang="uk-UA" dirty="0"/>
        </a:p>
      </dgm:t>
    </dgm:pt>
    <dgm:pt modelId="{C73136CE-5C34-4E1B-8F16-AE1E98636D2A}" type="parTrans" cxnId="{76BED5F7-034F-4745-AE74-9F1A3B0E76EC}">
      <dgm:prSet/>
      <dgm:spPr/>
      <dgm:t>
        <a:bodyPr/>
        <a:lstStyle/>
        <a:p>
          <a:endParaRPr lang="uk-UA"/>
        </a:p>
      </dgm:t>
    </dgm:pt>
    <dgm:pt modelId="{B1D58A64-39FF-4D01-B174-2CAC1AF883A3}" type="sibTrans" cxnId="{76BED5F7-034F-4745-AE74-9F1A3B0E76EC}">
      <dgm:prSet/>
      <dgm:spPr/>
      <dgm:t>
        <a:bodyPr/>
        <a:lstStyle/>
        <a:p>
          <a:endParaRPr lang="uk-UA"/>
        </a:p>
      </dgm:t>
    </dgm:pt>
    <dgm:pt modelId="{467799D8-583D-4887-988A-0B56410A3461}">
      <dgm:prSet phldrT="[Текст]"/>
      <dgm:spPr/>
      <dgm:t>
        <a:bodyPr/>
        <a:lstStyle/>
        <a:p>
          <a:pPr algn="l"/>
          <a:r>
            <a:rPr lang="uk-UA" dirty="0" smtClean="0"/>
            <a:t> нафта, нафтопродукти;</a:t>
          </a:r>
          <a:endParaRPr lang="uk-UA" dirty="0"/>
        </a:p>
      </dgm:t>
    </dgm:pt>
    <dgm:pt modelId="{DAB0C1CF-7288-4737-A508-9D0A09AF3418}" type="parTrans" cxnId="{EFA8FFC4-CCE8-4B01-9373-69AB519DF261}">
      <dgm:prSet/>
      <dgm:spPr/>
      <dgm:t>
        <a:bodyPr/>
        <a:lstStyle/>
        <a:p>
          <a:endParaRPr lang="uk-UA"/>
        </a:p>
      </dgm:t>
    </dgm:pt>
    <dgm:pt modelId="{73BE6C0B-CE62-49B2-AE98-B7C9DC3A0626}" type="sibTrans" cxnId="{EFA8FFC4-CCE8-4B01-9373-69AB519DF261}">
      <dgm:prSet/>
      <dgm:spPr/>
      <dgm:t>
        <a:bodyPr/>
        <a:lstStyle/>
        <a:p>
          <a:endParaRPr lang="uk-UA"/>
        </a:p>
      </dgm:t>
    </dgm:pt>
    <dgm:pt modelId="{4D03865E-7238-4A63-AED5-05D165934D6E}">
      <dgm:prSet phldrT="[Текст]"/>
      <dgm:spPr/>
      <dgm:t>
        <a:bodyPr/>
        <a:lstStyle/>
        <a:p>
          <a:pPr algn="l"/>
          <a:r>
            <a:rPr lang="uk-UA" dirty="0" smtClean="0"/>
            <a:t> одяг, взуття;</a:t>
          </a:r>
          <a:endParaRPr lang="uk-UA" dirty="0"/>
        </a:p>
      </dgm:t>
    </dgm:pt>
    <dgm:pt modelId="{6119C4BC-C01C-4059-81BE-D0C11A4CF600}" type="parTrans" cxnId="{C318B0A0-9036-4F99-A942-D4CDA5C517D2}">
      <dgm:prSet/>
      <dgm:spPr/>
      <dgm:t>
        <a:bodyPr/>
        <a:lstStyle/>
        <a:p>
          <a:endParaRPr lang="uk-UA"/>
        </a:p>
      </dgm:t>
    </dgm:pt>
    <dgm:pt modelId="{6E5DFEE7-7D45-4E9E-880F-94D952FDF31D}" type="sibTrans" cxnId="{C318B0A0-9036-4F99-A942-D4CDA5C517D2}">
      <dgm:prSet/>
      <dgm:spPr/>
      <dgm:t>
        <a:bodyPr/>
        <a:lstStyle/>
        <a:p>
          <a:endParaRPr lang="uk-UA"/>
        </a:p>
      </dgm:t>
    </dgm:pt>
    <dgm:pt modelId="{91021B80-5878-461A-8CBF-B6F0BE1CF4F4}">
      <dgm:prSet phldrT="[Текст]"/>
      <dgm:spPr/>
      <dgm:t>
        <a:bodyPr/>
        <a:lstStyle/>
        <a:p>
          <a:pPr algn="l"/>
          <a:r>
            <a:rPr lang="uk-UA" dirty="0" smtClean="0"/>
            <a:t> капітал, послуги, зброя.</a:t>
          </a:r>
          <a:endParaRPr lang="uk-UA" dirty="0"/>
        </a:p>
      </dgm:t>
    </dgm:pt>
    <dgm:pt modelId="{0475C5B2-FE13-4FCD-85E3-468B943EFD2D}" type="parTrans" cxnId="{08D87388-3F07-4D6D-90FE-049AF16FAD6B}">
      <dgm:prSet/>
      <dgm:spPr/>
      <dgm:t>
        <a:bodyPr/>
        <a:lstStyle/>
        <a:p>
          <a:endParaRPr lang="uk-UA"/>
        </a:p>
      </dgm:t>
    </dgm:pt>
    <dgm:pt modelId="{7E7E8967-EE1C-42A2-94F3-A226BA32FF2B}" type="sibTrans" cxnId="{08D87388-3F07-4D6D-90FE-049AF16FAD6B}">
      <dgm:prSet/>
      <dgm:spPr/>
      <dgm:t>
        <a:bodyPr/>
        <a:lstStyle/>
        <a:p>
          <a:endParaRPr lang="uk-UA"/>
        </a:p>
      </dgm:t>
    </dgm:pt>
    <dgm:pt modelId="{FBC06365-DC80-4ABB-B6F3-00F3038E4A7F}" type="pres">
      <dgm:prSet presAssocID="{86E9D4B7-B77C-4965-A3B5-B28917818D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6FB20EE-D8B2-4B14-87FE-60238D0E523F}" type="pres">
      <dgm:prSet presAssocID="{46BE554C-F2C0-4EE4-BDB7-EF91F54C0EA3}" presName="node" presStyleLbl="node1" presStyleIdx="0" presStyleCnt="3" custLinFactNeighborX="-836" custLinFactNeighborY="-28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A254DD-F492-4E63-A10B-26D25C0F7E25}" type="pres">
      <dgm:prSet presAssocID="{9CAAC70F-C9C4-4DB9-9A98-C63DDE89D957}" presName="sibTrans" presStyleLbl="sibTrans2D1" presStyleIdx="0" presStyleCnt="2"/>
      <dgm:spPr/>
      <dgm:t>
        <a:bodyPr/>
        <a:lstStyle/>
        <a:p>
          <a:endParaRPr lang="uk-UA"/>
        </a:p>
      </dgm:t>
    </dgm:pt>
    <dgm:pt modelId="{4393774D-A738-4AFA-827C-55295708DCE0}" type="pres">
      <dgm:prSet presAssocID="{9CAAC70F-C9C4-4DB9-9A98-C63DDE89D957}" presName="connectorText" presStyleLbl="sibTrans2D1" presStyleIdx="0" presStyleCnt="2"/>
      <dgm:spPr/>
      <dgm:t>
        <a:bodyPr/>
        <a:lstStyle/>
        <a:p>
          <a:endParaRPr lang="uk-UA"/>
        </a:p>
      </dgm:t>
    </dgm:pt>
    <dgm:pt modelId="{E1C4840A-5B02-4579-A8F1-351792E00DE8}" type="pres">
      <dgm:prSet presAssocID="{C66D2A6A-6CEF-4089-A120-D7F0163C115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5750D0-B545-4D64-8EEA-756527EECE83}" type="pres">
      <dgm:prSet presAssocID="{007D1F87-23A6-407E-9CCA-6D3F4E6B08F3}" presName="sibTrans" presStyleLbl="sibTrans2D1" presStyleIdx="1" presStyleCnt="2"/>
      <dgm:spPr/>
      <dgm:t>
        <a:bodyPr/>
        <a:lstStyle/>
        <a:p>
          <a:endParaRPr lang="uk-UA"/>
        </a:p>
      </dgm:t>
    </dgm:pt>
    <dgm:pt modelId="{9E27B5A8-D14E-4856-B4C2-716B3453D67A}" type="pres">
      <dgm:prSet presAssocID="{007D1F87-23A6-407E-9CCA-6D3F4E6B08F3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838488B6-1312-4172-9F20-2585F6EA9417}" type="pres">
      <dgm:prSet presAssocID="{33BD26E7-FE03-4405-8404-EF1F9D123E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8D87388-3F07-4D6D-90FE-049AF16FAD6B}" srcId="{33BD26E7-FE03-4405-8404-EF1F9D123E9D}" destId="{91021B80-5878-461A-8CBF-B6F0BE1CF4F4}" srcOrd="6" destOrd="0" parTransId="{0475C5B2-FE13-4FCD-85E3-468B943EFD2D}" sibTransId="{7E7E8967-EE1C-42A2-94F3-A226BA32FF2B}"/>
    <dgm:cxn modelId="{9D6B15C2-E4D6-47BF-B1C0-5242B5B3F931}" type="presOf" srcId="{C8A1EE01-FA56-4CB9-8CE5-87EDA14BFF1C}" destId="{838488B6-1312-4172-9F20-2585F6EA9417}" srcOrd="0" destOrd="3" presId="urn:microsoft.com/office/officeart/2005/8/layout/process1"/>
    <dgm:cxn modelId="{3DB34473-0440-4CD3-9C27-35060A7EAA5D}" srcId="{33BD26E7-FE03-4405-8404-EF1F9D123E9D}" destId="{41173591-9390-4AC1-84B3-2A48803E15B7}" srcOrd="0" destOrd="0" parTransId="{8354ABDA-1ED3-4E03-A749-5E912E6BC469}" sibTransId="{079DD9C7-01DE-453F-8AF6-8CEBE90EF496}"/>
    <dgm:cxn modelId="{9E5FAF01-81F8-4B6A-A3AC-562A04F32886}" srcId="{33BD26E7-FE03-4405-8404-EF1F9D123E9D}" destId="{E8099334-64F4-4D6A-807B-164D5AEE490D}" srcOrd="1" destOrd="0" parTransId="{93E0E799-398F-404B-B78F-326172A2C083}" sibTransId="{409EFC0D-B413-45E9-8510-3BBA110D71B0}"/>
    <dgm:cxn modelId="{74058C69-EEA7-4ED5-83AF-B1ED78CB9B1A}" srcId="{33BD26E7-FE03-4405-8404-EF1F9D123E9D}" destId="{C8A1EE01-FA56-4CB9-8CE5-87EDA14BFF1C}" srcOrd="2" destOrd="0" parTransId="{1B5BD616-3D5A-4513-BDB8-339D1E134E88}" sibTransId="{69ECE1BF-2FBE-4797-810C-840DBB8F8BFA}"/>
    <dgm:cxn modelId="{F715846D-D879-408A-9650-C9A02583B52C}" srcId="{86E9D4B7-B77C-4965-A3B5-B28917818DF5}" destId="{33BD26E7-FE03-4405-8404-EF1F9D123E9D}" srcOrd="2" destOrd="0" parTransId="{BAA81320-042B-44FF-8F28-DC1F8BAAB5CA}" sibTransId="{AD4D2182-5EC3-4EE6-9250-2E58BD1450BC}"/>
    <dgm:cxn modelId="{D88A6CFE-F78E-4EE6-8F4D-C76D31C39695}" srcId="{46BE554C-F2C0-4EE4-BDB7-EF91F54C0EA3}" destId="{8ED17F66-4EEC-4039-9DBF-901E57375137}" srcOrd="3" destOrd="0" parTransId="{87BED815-5367-48B4-B66A-05A45749D540}" sibTransId="{5E951234-328F-452A-A61F-3115C836D9D2}"/>
    <dgm:cxn modelId="{9D1DA8D6-BA93-4F01-B249-AF903ED42720}" srcId="{86E9D4B7-B77C-4965-A3B5-B28917818DF5}" destId="{46BE554C-F2C0-4EE4-BDB7-EF91F54C0EA3}" srcOrd="0" destOrd="0" parTransId="{1D8F81A8-ED04-474A-BB2F-29577E90A6DA}" sibTransId="{9CAAC70F-C9C4-4DB9-9A98-C63DDE89D957}"/>
    <dgm:cxn modelId="{6A0ACFAD-2749-4987-898A-B98F1A128887}" type="presOf" srcId="{C99C41DC-C185-4CC4-B38C-6EE51A3E9D8C}" destId="{F6FB20EE-D8B2-4B14-87FE-60238D0E523F}" srcOrd="0" destOrd="2" presId="urn:microsoft.com/office/officeart/2005/8/layout/process1"/>
    <dgm:cxn modelId="{5196CC9C-94B5-48F8-91C5-4B6466470CFD}" type="presOf" srcId="{86E9D4B7-B77C-4965-A3B5-B28917818DF5}" destId="{FBC06365-DC80-4ABB-B6F3-00F3038E4A7F}" srcOrd="0" destOrd="0" presId="urn:microsoft.com/office/officeart/2005/8/layout/process1"/>
    <dgm:cxn modelId="{C2621240-250F-4AD3-BD48-9C156FF0908B}" type="presOf" srcId="{DF971991-EB67-4E19-95EC-3DC522B2271B}" destId="{F6FB20EE-D8B2-4B14-87FE-60238D0E523F}" srcOrd="0" destOrd="5" presId="urn:microsoft.com/office/officeart/2005/8/layout/process1"/>
    <dgm:cxn modelId="{8E28390E-6E69-404E-9B2D-D65A0E8EF5B8}" type="presOf" srcId="{007D1F87-23A6-407E-9CCA-6D3F4E6B08F3}" destId="{945750D0-B545-4D64-8EEA-756527EECE83}" srcOrd="0" destOrd="0" presId="urn:microsoft.com/office/officeart/2005/8/layout/process1"/>
    <dgm:cxn modelId="{9E592041-5ABB-42BE-9307-1AEBBBF640D2}" type="presOf" srcId="{C66D2A6A-6CEF-4089-A120-D7F0163C115D}" destId="{E1C4840A-5B02-4579-A8F1-351792E00DE8}" srcOrd="0" destOrd="0" presId="urn:microsoft.com/office/officeart/2005/8/layout/process1"/>
    <dgm:cxn modelId="{EBE0A483-1289-4F37-B716-2DFFD59D42A1}" type="presOf" srcId="{E8099334-64F4-4D6A-807B-164D5AEE490D}" destId="{838488B6-1312-4172-9F20-2585F6EA9417}" srcOrd="0" destOrd="2" presId="urn:microsoft.com/office/officeart/2005/8/layout/process1"/>
    <dgm:cxn modelId="{C318B0A0-9036-4F99-A942-D4CDA5C517D2}" srcId="{33BD26E7-FE03-4405-8404-EF1F9D123E9D}" destId="{4D03865E-7238-4A63-AED5-05D165934D6E}" srcOrd="5" destOrd="0" parTransId="{6119C4BC-C01C-4059-81BE-D0C11A4CF600}" sibTransId="{6E5DFEE7-7D45-4E9E-880F-94D952FDF31D}"/>
    <dgm:cxn modelId="{6F502ED2-8395-4705-A85F-27043842FE2D}" srcId="{46BE554C-F2C0-4EE4-BDB7-EF91F54C0EA3}" destId="{F1ACADED-230E-44CA-AADC-9E84E2F6524C}" srcOrd="0" destOrd="0" parTransId="{58081336-512C-4AF5-83DC-A09E12F97080}" sibTransId="{C8498713-14F0-4072-B439-FEF900E4B552}"/>
    <dgm:cxn modelId="{54D47880-ABC8-499D-8CB2-475F09AB10FB}" srcId="{86E9D4B7-B77C-4965-A3B5-B28917818DF5}" destId="{C66D2A6A-6CEF-4089-A120-D7F0163C115D}" srcOrd="1" destOrd="0" parTransId="{1A5CEA9E-8C37-45D6-8CA3-71B7CE5061A4}" sibTransId="{007D1F87-23A6-407E-9CCA-6D3F4E6B08F3}"/>
    <dgm:cxn modelId="{25D17DEA-2D21-46A2-867A-FA1FC4AAE9B3}" type="presOf" srcId="{F5E02EAF-719E-4BAE-8E6A-48E978955A2B}" destId="{F6FB20EE-D8B2-4B14-87FE-60238D0E523F}" srcOrd="0" destOrd="3" presId="urn:microsoft.com/office/officeart/2005/8/layout/process1"/>
    <dgm:cxn modelId="{040172BC-5638-4AE0-BF74-041137B44F83}" type="presOf" srcId="{467799D8-583D-4887-988A-0B56410A3461}" destId="{838488B6-1312-4172-9F20-2585F6EA9417}" srcOrd="0" destOrd="5" presId="urn:microsoft.com/office/officeart/2005/8/layout/process1"/>
    <dgm:cxn modelId="{26517A7C-3162-47CB-A449-DD99D40F093B}" srcId="{46BE554C-F2C0-4EE4-BDB7-EF91F54C0EA3}" destId="{C99C41DC-C185-4CC4-B38C-6EE51A3E9D8C}" srcOrd="1" destOrd="0" parTransId="{2814EA1C-936E-47B4-8D88-FCC424281DF5}" sibTransId="{DC17BA18-AB3A-4D1D-9EB2-9358125EAE21}"/>
    <dgm:cxn modelId="{9B88F972-A0D8-425E-8E89-83DF189D8539}" type="presOf" srcId="{F1ACADED-230E-44CA-AADC-9E84E2F6524C}" destId="{F6FB20EE-D8B2-4B14-87FE-60238D0E523F}" srcOrd="0" destOrd="1" presId="urn:microsoft.com/office/officeart/2005/8/layout/process1"/>
    <dgm:cxn modelId="{EFA8FFC4-CCE8-4B01-9373-69AB519DF261}" srcId="{33BD26E7-FE03-4405-8404-EF1F9D123E9D}" destId="{467799D8-583D-4887-988A-0B56410A3461}" srcOrd="4" destOrd="0" parTransId="{DAB0C1CF-7288-4737-A508-9D0A09AF3418}" sibTransId="{73BE6C0B-CE62-49B2-AE98-B7C9DC3A0626}"/>
    <dgm:cxn modelId="{76BED5F7-034F-4745-AE74-9F1A3B0E76EC}" srcId="{33BD26E7-FE03-4405-8404-EF1F9D123E9D}" destId="{5104E512-F550-46AB-A8FD-FCE59180DAD5}" srcOrd="3" destOrd="0" parTransId="{C73136CE-5C34-4E1B-8F16-AE1E98636D2A}" sibTransId="{B1D58A64-39FF-4D01-B174-2CAC1AF883A3}"/>
    <dgm:cxn modelId="{BE30D149-204A-4467-8732-0E08B88C9EC9}" type="presOf" srcId="{4D03865E-7238-4A63-AED5-05D165934D6E}" destId="{838488B6-1312-4172-9F20-2585F6EA9417}" srcOrd="0" destOrd="6" presId="urn:microsoft.com/office/officeart/2005/8/layout/process1"/>
    <dgm:cxn modelId="{F1596638-FCF1-4D8E-81EB-CE120FCEA389}" type="presOf" srcId="{8ED17F66-4EEC-4039-9DBF-901E57375137}" destId="{F6FB20EE-D8B2-4B14-87FE-60238D0E523F}" srcOrd="0" destOrd="4" presId="urn:microsoft.com/office/officeart/2005/8/layout/process1"/>
    <dgm:cxn modelId="{26A846C4-7C0D-4D35-9ED4-C6A31A8C4338}" type="presOf" srcId="{9CAAC70F-C9C4-4DB9-9A98-C63DDE89D957}" destId="{4393774D-A738-4AFA-827C-55295708DCE0}" srcOrd="1" destOrd="0" presId="urn:microsoft.com/office/officeart/2005/8/layout/process1"/>
    <dgm:cxn modelId="{A97E4FAF-01A7-4A04-B218-81EFB2838A40}" type="presOf" srcId="{33BD26E7-FE03-4405-8404-EF1F9D123E9D}" destId="{838488B6-1312-4172-9F20-2585F6EA9417}" srcOrd="0" destOrd="0" presId="urn:microsoft.com/office/officeart/2005/8/layout/process1"/>
    <dgm:cxn modelId="{C6E6140C-E289-43D8-9969-2F7DB921DF1E}" type="presOf" srcId="{9CAAC70F-C9C4-4DB9-9A98-C63DDE89D957}" destId="{A3A254DD-F492-4E63-A10B-26D25C0F7E25}" srcOrd="0" destOrd="0" presId="urn:microsoft.com/office/officeart/2005/8/layout/process1"/>
    <dgm:cxn modelId="{A79688CA-28DA-4480-B2DB-5CA40AF5F4B7}" srcId="{46BE554C-F2C0-4EE4-BDB7-EF91F54C0EA3}" destId="{F5E02EAF-719E-4BAE-8E6A-48E978955A2B}" srcOrd="2" destOrd="0" parTransId="{8DF9DE40-5116-4416-BCAF-472D0DC54348}" sibTransId="{A83D7626-20AE-4BF8-97FB-99F86549B02B}"/>
    <dgm:cxn modelId="{3317170A-4991-4573-ABD2-967E4138169B}" srcId="{46BE554C-F2C0-4EE4-BDB7-EF91F54C0EA3}" destId="{DF971991-EB67-4E19-95EC-3DC522B2271B}" srcOrd="4" destOrd="0" parTransId="{733C9669-D50D-4525-9502-4584B88B8E52}" sibTransId="{41317508-BF29-4C69-A493-2F7C39018D94}"/>
    <dgm:cxn modelId="{B7277A0A-4D16-4066-96EA-865B0FC06564}" type="presOf" srcId="{5104E512-F550-46AB-A8FD-FCE59180DAD5}" destId="{838488B6-1312-4172-9F20-2585F6EA9417}" srcOrd="0" destOrd="4" presId="urn:microsoft.com/office/officeart/2005/8/layout/process1"/>
    <dgm:cxn modelId="{B9A84AB4-AFD9-4D6E-814D-191513AE2441}" type="presOf" srcId="{91021B80-5878-461A-8CBF-B6F0BE1CF4F4}" destId="{838488B6-1312-4172-9F20-2585F6EA9417}" srcOrd="0" destOrd="7" presId="urn:microsoft.com/office/officeart/2005/8/layout/process1"/>
    <dgm:cxn modelId="{B1A19D3E-0F13-4976-B99C-4E56008D39DA}" type="presOf" srcId="{007D1F87-23A6-407E-9CCA-6D3F4E6B08F3}" destId="{9E27B5A8-D14E-4856-B4C2-716B3453D67A}" srcOrd="1" destOrd="0" presId="urn:microsoft.com/office/officeart/2005/8/layout/process1"/>
    <dgm:cxn modelId="{C127E354-F8A1-43FC-B7C1-F98F165F4D43}" type="presOf" srcId="{41173591-9390-4AC1-84B3-2A48803E15B7}" destId="{838488B6-1312-4172-9F20-2585F6EA9417}" srcOrd="0" destOrd="1" presId="urn:microsoft.com/office/officeart/2005/8/layout/process1"/>
    <dgm:cxn modelId="{610BFFC3-7C06-4B82-A3F3-1FCFE70AB39E}" type="presOf" srcId="{46BE554C-F2C0-4EE4-BDB7-EF91F54C0EA3}" destId="{F6FB20EE-D8B2-4B14-87FE-60238D0E523F}" srcOrd="0" destOrd="0" presId="urn:microsoft.com/office/officeart/2005/8/layout/process1"/>
    <dgm:cxn modelId="{7B18DE7B-07D2-41DB-8546-FAC8AEB4AD4D}" type="presParOf" srcId="{FBC06365-DC80-4ABB-B6F3-00F3038E4A7F}" destId="{F6FB20EE-D8B2-4B14-87FE-60238D0E523F}" srcOrd="0" destOrd="0" presId="urn:microsoft.com/office/officeart/2005/8/layout/process1"/>
    <dgm:cxn modelId="{E6189778-C607-4833-B163-B01B5AFC8C77}" type="presParOf" srcId="{FBC06365-DC80-4ABB-B6F3-00F3038E4A7F}" destId="{A3A254DD-F492-4E63-A10B-26D25C0F7E25}" srcOrd="1" destOrd="0" presId="urn:microsoft.com/office/officeart/2005/8/layout/process1"/>
    <dgm:cxn modelId="{42A24B1F-B466-4A40-94DE-C6C3B2870A66}" type="presParOf" srcId="{A3A254DD-F492-4E63-A10B-26D25C0F7E25}" destId="{4393774D-A738-4AFA-827C-55295708DCE0}" srcOrd="0" destOrd="0" presId="urn:microsoft.com/office/officeart/2005/8/layout/process1"/>
    <dgm:cxn modelId="{7FE0A188-08E1-4A60-A62A-C68B41CB616B}" type="presParOf" srcId="{FBC06365-DC80-4ABB-B6F3-00F3038E4A7F}" destId="{E1C4840A-5B02-4579-A8F1-351792E00DE8}" srcOrd="2" destOrd="0" presId="urn:microsoft.com/office/officeart/2005/8/layout/process1"/>
    <dgm:cxn modelId="{001D18F8-9D65-4182-A9EB-FF0A0CECAFBF}" type="presParOf" srcId="{FBC06365-DC80-4ABB-B6F3-00F3038E4A7F}" destId="{945750D0-B545-4D64-8EEA-756527EECE83}" srcOrd="3" destOrd="0" presId="urn:microsoft.com/office/officeart/2005/8/layout/process1"/>
    <dgm:cxn modelId="{7FF30255-6F4F-4741-93B4-F6B7DB2F7333}" type="presParOf" srcId="{945750D0-B545-4D64-8EEA-756527EECE83}" destId="{9E27B5A8-D14E-4856-B4C2-716B3453D67A}" srcOrd="0" destOrd="0" presId="urn:microsoft.com/office/officeart/2005/8/layout/process1"/>
    <dgm:cxn modelId="{48134CD1-77B6-435D-B410-F4402257601B}" type="presParOf" srcId="{FBC06365-DC80-4ABB-B6F3-00F3038E4A7F}" destId="{838488B6-1312-4172-9F20-2585F6EA941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B20EE-D8B2-4B14-87FE-60238D0E523F}">
      <dsp:nvSpPr>
        <dsp:cNvPr id="0" name=""/>
        <dsp:cNvSpPr/>
      </dsp:nvSpPr>
      <dsp:spPr>
        <a:xfrm>
          <a:off x="3" y="192950"/>
          <a:ext cx="2194275" cy="2990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Імпорт</a:t>
          </a:r>
          <a:endParaRPr lang="uk-UA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легкові автомобілі;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сировина та напівфабрикати;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продукти харчування;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синтетичні смоли, пластмаси;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лісоматеріали, целюлоза.</a:t>
          </a:r>
          <a:endParaRPr lang="uk-UA" sz="1400" kern="1200" dirty="0"/>
        </a:p>
      </dsp:txBody>
      <dsp:txXfrm>
        <a:off x="64271" y="257218"/>
        <a:ext cx="2065739" cy="2862020"/>
      </dsp:txXfrm>
    </dsp:sp>
    <dsp:sp modelId="{A3A254DD-F492-4E63-A10B-26D25C0F7E25}">
      <dsp:nvSpPr>
        <dsp:cNvPr id="0" name=""/>
        <dsp:cNvSpPr/>
      </dsp:nvSpPr>
      <dsp:spPr>
        <a:xfrm rot="93593">
          <a:off x="2415453" y="1458427"/>
          <a:ext cx="469249" cy="544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2415479" y="1565347"/>
        <a:ext cx="328474" cy="326508"/>
      </dsp:txXfrm>
    </dsp:sp>
    <dsp:sp modelId="{E1C4840A-5B02-4579-A8F1-351792E00DE8}">
      <dsp:nvSpPr>
        <dsp:cNvPr id="0" name=""/>
        <dsp:cNvSpPr/>
      </dsp:nvSpPr>
      <dsp:spPr>
        <a:xfrm>
          <a:off x="3079326" y="276805"/>
          <a:ext cx="2194275" cy="2990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/>
            <a:t>Велика Британія</a:t>
          </a:r>
          <a:endParaRPr lang="uk-UA" sz="2400" b="1" i="0" kern="1200" dirty="0"/>
        </a:p>
      </dsp:txBody>
      <dsp:txXfrm>
        <a:off x="3143594" y="341073"/>
        <a:ext cx="2065739" cy="2862020"/>
      </dsp:txXfrm>
    </dsp:sp>
    <dsp:sp modelId="{945750D0-B545-4D64-8EEA-756527EECE83}">
      <dsp:nvSpPr>
        <dsp:cNvPr id="0" name=""/>
        <dsp:cNvSpPr/>
      </dsp:nvSpPr>
      <dsp:spPr>
        <a:xfrm>
          <a:off x="5493029" y="1499993"/>
          <a:ext cx="465186" cy="544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5493029" y="1608829"/>
        <a:ext cx="325630" cy="326508"/>
      </dsp:txXfrm>
    </dsp:sp>
    <dsp:sp modelId="{838488B6-1312-4172-9F20-2585F6EA9417}">
      <dsp:nvSpPr>
        <dsp:cNvPr id="0" name=""/>
        <dsp:cNvSpPr/>
      </dsp:nvSpPr>
      <dsp:spPr>
        <a:xfrm>
          <a:off x="6151311" y="276805"/>
          <a:ext cx="2194275" cy="2990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Експорт</a:t>
          </a:r>
          <a:endParaRPr lang="uk-UA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автомобілі;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літаки, авіаракетне обладнання;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автопокришки;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синтетичні та вовняні тканини;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нафта, нафтопродукти;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одяг, взуття;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капітал, послуги, зброя.</a:t>
          </a:r>
          <a:endParaRPr lang="uk-UA" sz="1400" kern="1200" dirty="0"/>
        </a:p>
      </dsp:txBody>
      <dsp:txXfrm>
        <a:off x="6215579" y="341073"/>
        <a:ext cx="2065739" cy="286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8042A-0E4B-430A-BAB2-0E1BC5626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18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5495BA-2AB5-41A3-BA6B-B49B936BC997}" type="slidenum">
              <a:rPr lang="en-US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4CEC9-BBFE-40FA-A476-585683A85780}" type="slidenum">
              <a:rPr lang="en-US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4A741A-2529-4A31-81B4-FA6B36280383}" type="slidenum">
              <a:rPr lang="en-US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AA2511-188C-4A80-B759-669D4782C358}" type="slidenum">
              <a:rPr lang="en-US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95285D-2A16-4B03-B227-27533BBC7DB9}" type="slidenum">
              <a:rPr lang="en-US" altLang="ru-RU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FF7B21-8D20-4C95-9543-3BE5AAE25B34}" type="slidenum">
              <a:rPr lang="en-US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F86133-0443-46D0-95D4-67B8DAD13D57}" type="slidenum">
              <a:rPr lang="en-US" altLang="ru-RU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0F09EC-0380-4A11-AB15-55C9698797AA}" type="slidenum">
              <a:rPr lang="en-US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EEB136-E531-4CD4-84C1-C54558C851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4BD57-DC9E-44FC-B563-FC031AB914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A64C-9A6D-4128-8D18-711E780E42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8060A-66F8-4F31-87E3-CF3FDB63E6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8AF33972-5FC9-457F-B33B-5CB53E439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0B6047C-2C84-41D8-854E-9B4F793EEA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FF78649-40A4-49CE-A9A7-679C699F2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17498-65C6-4832-9E73-CB06C8754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A56F6F36-7DEB-455B-A857-AAE588C0B5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9BD179E-8F59-49EB-BA86-0C78289560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05364033-6855-4ED5-BEAC-639D2EE026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23C376-6C27-44E0-8A3A-BD015B62B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3050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" y="0"/>
            <a:ext cx="91222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196975"/>
            <a:ext cx="8713788" cy="37449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85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  <a:t>Великобританія</a:t>
            </a:r>
            <a:r>
              <a:rPr lang="ru-RU" sz="85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  <a:t/>
            </a:r>
            <a:br>
              <a:rPr lang="ru-RU" sz="85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</a:br>
            <a:r>
              <a:rPr lang="en-GB" sz="70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60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4000" dirty="0" smtClean="0">
                <a:latin typeface="AcademyCTT" pitchFamily="2" charset="0"/>
              </a:rPr>
              <a:t>(Сполучене Королівство Великобританії і Північної Ірландії)</a:t>
            </a:r>
            <a:endParaRPr lang="uk-UA" sz="4000" dirty="0">
              <a:latin typeface="AcademyCT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692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400" b="1" dirty="0" smtClean="0"/>
              <a:t>Природні умови та ресурси</a:t>
            </a:r>
            <a:endParaRPr lang="ru-RU" sz="4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288" y="1196975"/>
            <a:ext cx="8569325" cy="532765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uk-UA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Рельєф: </a:t>
            </a:r>
          </a:p>
          <a:p>
            <a:pPr>
              <a:defRPr/>
            </a:pPr>
            <a:r>
              <a:rPr lang="uk-UA" dirty="0" err="1" smtClean="0">
                <a:solidFill>
                  <a:schemeClr val="tx1"/>
                </a:solidFill>
              </a:rPr>
              <a:t>Пн-Зх</a:t>
            </a:r>
            <a:r>
              <a:rPr lang="uk-UA" dirty="0" smtClean="0">
                <a:solidFill>
                  <a:schemeClr val="tx1"/>
                </a:solidFill>
              </a:rPr>
              <a:t> – давні  гори (</a:t>
            </a:r>
            <a:r>
              <a:rPr lang="uk-UA" dirty="0" err="1" smtClean="0">
                <a:solidFill>
                  <a:schemeClr val="tx1"/>
                </a:solidFill>
              </a:rPr>
              <a:t>Пеннінські</a:t>
            </a:r>
            <a:r>
              <a:rPr lang="uk-UA" dirty="0" smtClean="0">
                <a:solidFill>
                  <a:schemeClr val="tx1"/>
                </a:solidFill>
              </a:rPr>
              <a:t>, Кембрійські)</a:t>
            </a:r>
          </a:p>
          <a:p>
            <a:pPr>
              <a:defRPr/>
            </a:pPr>
            <a:r>
              <a:rPr lang="uk-UA" dirty="0" err="1" smtClean="0">
                <a:solidFill>
                  <a:schemeClr val="tx1"/>
                </a:solidFill>
              </a:rPr>
              <a:t>Пн</a:t>
            </a:r>
            <a:r>
              <a:rPr lang="uk-UA" dirty="0" smtClean="0">
                <a:solidFill>
                  <a:schemeClr val="tx1"/>
                </a:solidFill>
              </a:rPr>
              <a:t> – Шотландське </a:t>
            </a:r>
            <a:r>
              <a:rPr lang="uk-UA" dirty="0" err="1" smtClean="0">
                <a:solidFill>
                  <a:schemeClr val="tx1"/>
                </a:solidFill>
              </a:rPr>
              <a:t>нагір</a:t>
            </a:r>
            <a:r>
              <a:rPr lang="en-US" dirty="0" smtClean="0">
                <a:solidFill>
                  <a:schemeClr val="tx1"/>
                </a:solidFill>
              </a:rPr>
              <a:t>`</a:t>
            </a:r>
            <a:r>
              <a:rPr lang="uk-UA" dirty="0" smtClean="0">
                <a:solidFill>
                  <a:schemeClr val="tx1"/>
                </a:solidFill>
              </a:rPr>
              <a:t>я,</a:t>
            </a:r>
          </a:p>
          <a:p>
            <a:pPr>
              <a:defRPr/>
            </a:pPr>
            <a:r>
              <a:rPr lang="uk-UA" dirty="0" err="1" smtClean="0">
                <a:solidFill>
                  <a:schemeClr val="tx1"/>
                </a:solidFill>
              </a:rPr>
              <a:t>Пд-Сх</a:t>
            </a:r>
            <a:r>
              <a:rPr lang="uk-UA" dirty="0" smtClean="0">
                <a:solidFill>
                  <a:schemeClr val="tx1"/>
                </a:solidFill>
              </a:rPr>
              <a:t> – рівнини (</a:t>
            </a:r>
            <a:r>
              <a:rPr lang="uk-UA" dirty="0" err="1" smtClean="0">
                <a:solidFill>
                  <a:schemeClr val="tx1"/>
                </a:solidFill>
              </a:rPr>
              <a:t>Мідленд</a:t>
            </a:r>
            <a:r>
              <a:rPr lang="uk-UA" dirty="0" smtClean="0">
                <a:solidFill>
                  <a:schemeClr val="tx1"/>
                </a:solidFill>
              </a:rPr>
              <a:t>, Лондонська)</a:t>
            </a:r>
          </a:p>
          <a:p>
            <a:pPr marL="0" indent="0">
              <a:buFont typeface="Arial" charset="0"/>
              <a:buNone/>
              <a:defRPr/>
            </a:pPr>
            <a:r>
              <a:rPr lang="uk-UA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Клімат: </a:t>
            </a:r>
          </a:p>
          <a:p>
            <a:pPr marL="0" indent="0">
              <a:buFont typeface="Arial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помірний морський, літо  нежарке, зима нехолодна, опади 600 мм на рік, на </a:t>
            </a:r>
            <a:r>
              <a:rPr lang="uk-UA" dirty="0" err="1" smtClean="0">
                <a:solidFill>
                  <a:schemeClr val="tx1"/>
                </a:solidFill>
              </a:rPr>
              <a:t>Зх</a:t>
            </a:r>
            <a:r>
              <a:rPr lang="uk-UA" dirty="0" smtClean="0">
                <a:solidFill>
                  <a:schemeClr val="tx1"/>
                </a:solidFill>
              </a:rPr>
              <a:t> – до 3000 мм</a:t>
            </a:r>
          </a:p>
          <a:p>
            <a:pPr marL="0" indent="0">
              <a:buFont typeface="Arial" charset="0"/>
              <a:buNone/>
              <a:defRPr/>
            </a:pPr>
            <a:r>
              <a:rPr lang="uk-UA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Грунти</a:t>
            </a:r>
            <a:r>
              <a:rPr lang="uk-UA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:</a:t>
            </a:r>
          </a:p>
          <a:p>
            <a:pPr marL="0" indent="0">
              <a:buFont typeface="Arial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Бурі лісові (рівнини), дерново-підзолисті та торф'яники(в горах)</a:t>
            </a:r>
          </a:p>
          <a:p>
            <a:pPr marL="0" indent="0">
              <a:buFont typeface="Arial" charset="0"/>
              <a:buNone/>
              <a:defRPr/>
            </a:pPr>
            <a:r>
              <a:rPr lang="uk-UA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Лісові ресурси</a:t>
            </a:r>
            <a:r>
              <a:rPr lang="uk-U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: </a:t>
            </a:r>
            <a:r>
              <a:rPr lang="uk-UA" dirty="0" smtClean="0">
                <a:solidFill>
                  <a:schemeClr val="tx1"/>
                </a:solidFill>
              </a:rPr>
              <a:t>незначні, дефіцит</a:t>
            </a:r>
          </a:p>
          <a:p>
            <a:pPr marL="0" indent="0">
              <a:buFont typeface="Arial" charset="0"/>
              <a:buNone/>
              <a:defRPr/>
            </a:pPr>
            <a:endParaRPr lang="uk-UA" dirty="0" smtClean="0"/>
          </a:p>
          <a:p>
            <a:pPr marL="0" indent="0">
              <a:buFont typeface="Arial" charset="0"/>
              <a:buNone/>
              <a:defRPr/>
            </a:pPr>
            <a:endParaRPr lang="uk-UA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-106363" y="836712"/>
            <a:ext cx="865981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2000" b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alt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    </a:t>
            </a:r>
            <a:r>
              <a:rPr lang="uk-UA" alt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Кам'яне вугілля: </a:t>
            </a:r>
            <a:r>
              <a:rPr lang="uk-UA" altLang="ru-RU" sz="2000" dirty="0" smtClean="0">
                <a:solidFill>
                  <a:schemeClr val="tx1"/>
                </a:solidFill>
                <a:latin typeface="Bookman Old Style" pitchFamily="18" charset="0"/>
              </a:rPr>
              <a:t>Йоркшир, північний-схід, південний Уельс, Шотландія, західний </a:t>
            </a:r>
            <a:r>
              <a:rPr lang="uk-UA" alt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Мідленд</a:t>
            </a:r>
            <a:r>
              <a:rPr lang="uk-UA" altLang="ru-RU" sz="2000" dirty="0" smtClean="0">
                <a:solidFill>
                  <a:schemeClr val="tx1"/>
                </a:solidFill>
                <a:latin typeface="Bookman Old Style" pitchFamily="18" charset="0"/>
              </a:rPr>
              <a:t> та ін..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uk-UA" altLang="ru-RU" sz="20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uk-UA" altLang="ru-RU" sz="2000" b="1" dirty="0">
                <a:solidFill>
                  <a:schemeClr val="tx1"/>
                </a:solidFill>
                <a:latin typeface="Bookman Old Style" pitchFamily="18" charset="0"/>
              </a:rPr>
              <a:t>        </a:t>
            </a:r>
            <a:r>
              <a:rPr lang="uk-UA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	Нафта, газ: </a:t>
            </a:r>
            <a:r>
              <a:rPr lang="uk-UA" altLang="ru-RU" sz="2000" dirty="0">
                <a:solidFill>
                  <a:schemeClr val="tx1"/>
                </a:solidFill>
                <a:latin typeface="Bookman Old Style" pitchFamily="18" charset="0"/>
              </a:rPr>
              <a:t>Північне море.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uk-UA" altLang="ru-RU" sz="20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uk-UA" altLang="ru-RU" sz="20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uk-UA" altLang="ru-RU" sz="2000" dirty="0">
                <a:solidFill>
                  <a:schemeClr val="tx1"/>
                </a:solidFill>
                <a:latin typeface="Bookman Old Style" pitchFamily="18" charset="0"/>
              </a:rPr>
              <a:t>       	</a:t>
            </a:r>
            <a:r>
              <a:rPr lang="uk-UA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Залізна руда:</a:t>
            </a:r>
            <a:r>
              <a:rPr lang="uk-UA" altLang="ru-RU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altLang="ru-RU" sz="2000" dirty="0">
                <a:solidFill>
                  <a:schemeClr val="tx1"/>
                </a:solidFill>
                <a:latin typeface="Bookman Old Style" pitchFamily="18" charset="0"/>
              </a:rPr>
              <a:t>східний </a:t>
            </a:r>
            <a:r>
              <a:rPr lang="uk-UA" altLang="ru-RU" sz="2000" dirty="0" err="1">
                <a:solidFill>
                  <a:schemeClr val="tx1"/>
                </a:solidFill>
                <a:latin typeface="Bookman Old Style" pitchFamily="18" charset="0"/>
              </a:rPr>
              <a:t>Мідленд</a:t>
            </a:r>
            <a:endParaRPr lang="uk-UA" altLang="ru-RU" sz="20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uk-UA" altLang="ru-RU" sz="20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uk-UA" altLang="ru-RU" sz="20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uk-UA" altLang="ru-RU" sz="2000" b="1" dirty="0">
                <a:solidFill>
                  <a:schemeClr val="tx1"/>
                </a:solidFill>
                <a:latin typeface="Bookman Old Style" pitchFamily="18" charset="0"/>
              </a:rPr>
              <a:t>	</a:t>
            </a:r>
            <a:r>
              <a:rPr lang="uk-UA" alt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Калійна та кам'яна сіль: </a:t>
            </a:r>
            <a:r>
              <a:rPr lang="uk-UA" altLang="ru-RU" sz="2000" dirty="0">
                <a:solidFill>
                  <a:schemeClr val="tx1"/>
                </a:solidFill>
                <a:latin typeface="Bookman Old Style" pitchFamily="18" charset="0"/>
              </a:rPr>
              <a:t>Йоркшир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uk-UA" altLang="ru-RU" sz="20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4388" y="1341438"/>
            <a:ext cx="1008063" cy="86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4076700" y="2457449"/>
            <a:ext cx="576263" cy="935038"/>
          </a:xfrm>
          <a:prstGeom prst="trapezoi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5364163" y="2457450"/>
            <a:ext cx="576262" cy="935038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53967" y="3789363"/>
            <a:ext cx="1368425" cy="8636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2771800" y="5276851"/>
            <a:ext cx="1152525" cy="1009649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4486275" y="5276850"/>
            <a:ext cx="1152525" cy="969963"/>
          </a:xfrm>
          <a:prstGeom prst="cub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60875" y="5532438"/>
            <a:ext cx="911225" cy="754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850" y="0"/>
            <a:ext cx="8229600" cy="1050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Корисні копалини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>
        <p14:ferris dir="l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/>
          <a:stretch>
            <a:fillRect/>
          </a:stretch>
        </p:blipFill>
        <p:spPr bwMode="auto">
          <a:xfrm>
            <a:off x="0" y="2401888"/>
            <a:ext cx="4875213" cy="41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027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 ресурси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97644" y="836712"/>
            <a:ext cx="8891587" cy="14398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Arial" charset="0"/>
              <a:buNone/>
            </a:pPr>
            <a:r>
              <a:rPr lang="uk-UA" altLang="ru-RU" b="1" dirty="0" smtClean="0">
                <a:solidFill>
                  <a:schemeClr val="tx1"/>
                </a:solidFill>
              </a:rPr>
              <a:t>Річки повноводні, але короткі</a:t>
            </a:r>
          </a:p>
          <a:p>
            <a:pPr marL="0" indent="0" algn="ctr">
              <a:buFont typeface="Arial" charset="0"/>
              <a:buNone/>
            </a:pPr>
            <a:endParaRPr lang="uk-UA" altLang="ru-RU" b="1" dirty="0" smtClean="0">
              <a:solidFill>
                <a:schemeClr val="tx1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uk-UA" altLang="ru-RU" sz="3200" i="1" dirty="0" smtClean="0">
                <a:solidFill>
                  <a:schemeClr val="tx1"/>
                </a:solidFill>
              </a:rPr>
              <a:t>Темза </a:t>
            </a:r>
            <a:r>
              <a:rPr lang="uk-UA" altLang="ru-RU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uk-UA" altLang="ru-RU" sz="3200" i="1" dirty="0" err="1" smtClean="0">
                <a:solidFill>
                  <a:schemeClr val="tx1"/>
                </a:solidFill>
              </a:rPr>
              <a:t>Северн</a:t>
            </a:r>
            <a:endParaRPr lang="ru-RU" altLang="ru-RU" sz="3200" i="1" dirty="0" smtClean="0">
              <a:solidFill>
                <a:schemeClr val="tx1"/>
              </a:solidFill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/>
          <a:stretch>
            <a:fillRect/>
          </a:stretch>
        </p:blipFill>
        <p:spPr bwMode="auto">
          <a:xfrm>
            <a:off x="4643438" y="2401888"/>
            <a:ext cx="4500562" cy="41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5496"/>
          </a:xfrm>
        </p:spPr>
        <p:txBody>
          <a:bodyPr/>
          <a:lstStyle/>
          <a:p>
            <a:pPr algn="ctr"/>
            <a:r>
              <a:rPr lang="uk-UA" sz="4400" b="1" dirty="0" smtClean="0"/>
              <a:t>Населення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70642"/>
              </p:ext>
            </p:extLst>
          </p:nvPr>
        </p:nvGraphicFramePr>
        <p:xfrm>
          <a:off x="179512" y="1196752"/>
          <a:ext cx="885698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Демографічна</a:t>
                      </a:r>
                      <a:r>
                        <a:rPr lang="uk-UA" baseline="0" dirty="0" smtClean="0"/>
                        <a:t> ситуація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Структура населення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Розселення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І тип відтворення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Природний приріст – 1,3 чол./тис.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«Старіння нації»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Середня тривалість життя – 79,01р.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Додатне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сальдо міграцій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Національна: англійці</a:t>
                      </a:r>
                      <a:r>
                        <a:rPr lang="uk-UA" baseline="0" dirty="0" smtClean="0"/>
                        <a:t> – 81,5% , шотландці – 12,4% , ірландці – 2,4% , </a:t>
                      </a:r>
                      <a:r>
                        <a:rPr lang="uk-UA" baseline="0" dirty="0" err="1" smtClean="0"/>
                        <a:t>уельсці</a:t>
                      </a:r>
                      <a:r>
                        <a:rPr lang="uk-UA" baseline="0" dirty="0" smtClean="0"/>
                        <a:t> – 1,9%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/>
                        <a:t>Релігійна: протестанти – 50%, католики – 10%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/>
                        <a:t>Вікова: 16,7% - 67,1% - 16,2%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/>
                        <a:t>Статева: 100 жін./98 чол.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Середня</a:t>
                      </a:r>
                      <a:r>
                        <a:rPr lang="uk-UA" baseline="0" dirty="0" smtClean="0"/>
                        <a:t> густота – 256,9 ос./</a:t>
                      </a:r>
                      <a:r>
                        <a:rPr lang="uk-UA" baseline="0" dirty="0" err="1" smtClean="0"/>
                        <a:t>км²</a:t>
                      </a:r>
                      <a:endParaRPr lang="uk-UA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/>
                        <a:t>Рівень урбанізації – 89%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/>
                        <a:t>Найбільші міста: Великий Лондон – 13,9 </a:t>
                      </a:r>
                      <a:r>
                        <a:rPr lang="uk-UA" baseline="0" dirty="0" err="1" smtClean="0"/>
                        <a:t>млн</a:t>
                      </a:r>
                      <a:r>
                        <a:rPr lang="uk-UA" baseline="0" dirty="0" smtClean="0"/>
                        <a:t> ос., Великий Манчестер – 2,7 </a:t>
                      </a:r>
                      <a:r>
                        <a:rPr lang="uk-UA" baseline="0" dirty="0" err="1" smtClean="0"/>
                        <a:t>млн</a:t>
                      </a:r>
                      <a:r>
                        <a:rPr lang="uk-UA" baseline="0" dirty="0" smtClean="0"/>
                        <a:t> ос., Бірмінгем – 2,6 </a:t>
                      </a:r>
                      <a:r>
                        <a:rPr lang="uk-UA" baseline="0" dirty="0" err="1" smtClean="0"/>
                        <a:t>млн</a:t>
                      </a:r>
                      <a:r>
                        <a:rPr lang="uk-UA" baseline="0" dirty="0" smtClean="0"/>
                        <a:t> ос., Глазго – 2 </a:t>
                      </a:r>
                      <a:r>
                        <a:rPr lang="uk-UA" baseline="0" dirty="0" err="1" smtClean="0"/>
                        <a:t>млн</a:t>
                      </a:r>
                      <a:r>
                        <a:rPr lang="uk-UA" baseline="0" dirty="0" smtClean="0"/>
                        <a:t> ос.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/>
                        <a:t>Мегаполіс: Англійський (</a:t>
                      </a:r>
                      <a:r>
                        <a:rPr lang="uk-UA" baseline="0" dirty="0" err="1" smtClean="0"/>
                        <a:t>Лоднон-Ліверпуль</a:t>
                      </a:r>
                      <a:r>
                        <a:rPr lang="uk-UA" baseline="0" dirty="0" smtClean="0"/>
                        <a:t>, понад 50% населення)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5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750544"/>
              </p:ext>
            </p:extLst>
          </p:nvPr>
        </p:nvGraphicFramePr>
        <p:xfrm>
          <a:off x="467544" y="404664"/>
          <a:ext cx="8229600" cy="575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25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FFC000"/>
                </a:solidFill>
              </a:rPr>
              <a:t>Господарство</a:t>
            </a:r>
            <a:endParaRPr lang="uk-UA" sz="44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085087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1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Промисловість</a:t>
            </a:r>
            <a:endParaRPr lang="uk-UA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81505"/>
              </p:ext>
            </p:extLst>
          </p:nvPr>
        </p:nvGraphicFramePr>
        <p:xfrm>
          <a:off x="107504" y="670560"/>
          <a:ext cx="8928996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6"/>
                <a:gridCol w="1536172"/>
                <a:gridCol w="1512168"/>
                <a:gridCol w="1512168"/>
                <a:gridCol w="1440160"/>
                <a:gridCol w="14401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/>
                        <a:t>Паливно-енергетична</a:t>
                      </a:r>
                      <a:endParaRPr lang="uk-U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/>
                        <a:t>Металургія</a:t>
                      </a:r>
                      <a:endParaRPr lang="uk-U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/>
                        <a:t>Хімічна</a:t>
                      </a:r>
                      <a:endParaRPr lang="uk-U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err="1" smtClean="0"/>
                        <a:t>Машинобу-дування</a:t>
                      </a:r>
                      <a:endParaRPr lang="uk-U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/>
                        <a:t>Харчова</a:t>
                      </a:r>
                      <a:endParaRPr lang="uk-U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/>
                        <a:t>Легка</a:t>
                      </a:r>
                      <a:endParaRPr lang="uk-UA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400" dirty="0" smtClean="0"/>
                        <a:t>• збільшується</a:t>
                      </a:r>
                      <a:r>
                        <a:rPr lang="uk-UA" sz="1400" baseline="0" dirty="0" smtClean="0"/>
                        <a:t> видобуток нафти у Північному морі;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в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Йоркшир-ському</a:t>
                      </a:r>
                      <a:r>
                        <a:rPr lang="uk-UA" sz="1400" baseline="0" dirty="0" smtClean="0"/>
                        <a:t> басейні 60% енергетичного вугілля;</a:t>
                      </a:r>
                      <a:endParaRPr lang="uk-UA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власний видобуток природного газу </a:t>
                      </a:r>
                      <a:r>
                        <a:rPr lang="uk-UA" sz="1400" dirty="0" err="1" smtClean="0"/>
                        <a:t>задоволь-няє</a:t>
                      </a:r>
                      <a:r>
                        <a:rPr lang="uk-UA" sz="1400" dirty="0" smtClean="0"/>
                        <a:t> потреби на ¾;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ТЕС – 76% </a:t>
                      </a:r>
                      <a:r>
                        <a:rPr lang="uk-UA" sz="1400" dirty="0" err="1" smtClean="0"/>
                        <a:t>електро-енергії</a:t>
                      </a:r>
                      <a:r>
                        <a:rPr lang="uk-UA" sz="1400" dirty="0" smtClean="0"/>
                        <a:t>, АЕС – 23%, ГЕС – 1%.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</a:t>
                      </a:r>
                      <a:r>
                        <a:rPr lang="uk-UA" sz="1400" baseline="0" dirty="0" smtClean="0"/>
                        <a:t> головний район чорної металургії – Південний Уельс (1/3 чавуну, сталі, та прокату країни);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</a:t>
                      </a:r>
                      <a:r>
                        <a:rPr lang="uk-UA" sz="1400" baseline="0" dirty="0" smtClean="0"/>
                        <a:t>чорна металургія зсувається в бік моря;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металургія</a:t>
                      </a:r>
                      <a:r>
                        <a:rPr lang="uk-UA" sz="1400" baseline="0" dirty="0" smtClean="0"/>
                        <a:t> алюмінію у Шотландії, інших кольорових металів у </a:t>
                      </a:r>
                      <a:r>
                        <a:rPr lang="uk-UA" sz="1400" baseline="0" dirty="0" err="1" smtClean="0"/>
                        <a:t>Мідленді</a:t>
                      </a:r>
                      <a:r>
                        <a:rPr lang="uk-UA" sz="1400" baseline="0" dirty="0" smtClean="0"/>
                        <a:t> та Південному Уельсі;</a:t>
                      </a:r>
                      <a:endParaRPr lang="uk-UA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переробка</a:t>
                      </a:r>
                      <a:r>
                        <a:rPr lang="uk-UA" sz="1400" baseline="0" dirty="0" smtClean="0"/>
                        <a:t> привізних неочищених металів і металобрухту.</a:t>
                      </a:r>
                      <a:endParaRPr lang="uk-U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орієнтується на власну та імпортну сировину;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головний район</a:t>
                      </a:r>
                      <a:r>
                        <a:rPr lang="uk-UA" sz="1400" baseline="0" dirty="0" smtClean="0"/>
                        <a:t> – </a:t>
                      </a:r>
                      <a:r>
                        <a:rPr lang="uk-UA" sz="1400" baseline="0" dirty="0" err="1" smtClean="0"/>
                        <a:t>Пів-денний</a:t>
                      </a:r>
                      <a:r>
                        <a:rPr lang="uk-UA" sz="1400" baseline="0" dirty="0" smtClean="0"/>
                        <a:t> Схід;</a:t>
                      </a:r>
                      <a:endParaRPr lang="uk-UA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зросла роль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фармацевти-ки</a:t>
                      </a:r>
                      <a:r>
                        <a:rPr lang="uk-UA" sz="1400" baseline="0" dirty="0" smtClean="0"/>
                        <a:t> та </a:t>
                      </a:r>
                      <a:r>
                        <a:rPr lang="uk-UA" sz="1400" baseline="0" dirty="0" err="1" smtClean="0"/>
                        <a:t>побуто-вої</a:t>
                      </a:r>
                      <a:r>
                        <a:rPr lang="uk-UA" sz="1400" baseline="0" dirty="0" smtClean="0"/>
                        <a:t> хімії, а зменшилася мінеральних добрив та соди;</a:t>
                      </a:r>
                      <a:endParaRPr lang="uk-U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провідна галузь;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</a:t>
                      </a:r>
                      <a:r>
                        <a:rPr lang="uk-UA" sz="1400" baseline="0" dirty="0" smtClean="0"/>
                        <a:t> основний район – </a:t>
                      </a:r>
                      <a:r>
                        <a:rPr lang="uk-UA" sz="1400" baseline="0" dirty="0" err="1" smtClean="0"/>
                        <a:t>Мідленд</a:t>
                      </a:r>
                      <a:r>
                        <a:rPr lang="uk-UA" sz="1400" baseline="0" dirty="0" smtClean="0"/>
                        <a:t>;</a:t>
                      </a:r>
                      <a:endParaRPr lang="uk-UA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основні галузі: загальне,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електротехніч-не</a:t>
                      </a:r>
                      <a:r>
                        <a:rPr lang="uk-UA" sz="1400" baseline="0" dirty="0" smtClean="0"/>
                        <a:t>, </a:t>
                      </a:r>
                      <a:r>
                        <a:rPr lang="uk-UA" sz="1400" baseline="0" dirty="0" err="1" smtClean="0"/>
                        <a:t>транспорт-не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машино-будування</a:t>
                      </a:r>
                      <a:r>
                        <a:rPr lang="uk-UA" sz="1400" baseline="0" dirty="0" smtClean="0"/>
                        <a:t>;</a:t>
                      </a:r>
                      <a:endParaRPr lang="uk-UA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</a:t>
                      </a:r>
                      <a:r>
                        <a:rPr lang="uk-UA" sz="1400" dirty="0" err="1" smtClean="0"/>
                        <a:t>авіаракето-космічна</a:t>
                      </a:r>
                      <a:r>
                        <a:rPr lang="uk-UA" sz="1400" dirty="0" smtClean="0"/>
                        <a:t> промисловість посідає 4-те місце серед</a:t>
                      </a:r>
                      <a:r>
                        <a:rPr lang="uk-UA" sz="1400" baseline="0" dirty="0" smtClean="0"/>
                        <a:t> розвинених країн світу;</a:t>
                      </a:r>
                      <a:endParaRPr lang="uk-UA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спад у </a:t>
                      </a:r>
                      <a:r>
                        <a:rPr lang="uk-UA" sz="1400" dirty="0" err="1" smtClean="0"/>
                        <a:t>суд-нобудуванні</a:t>
                      </a:r>
                      <a:r>
                        <a:rPr lang="uk-UA" sz="14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12,5% обсягу промислової</a:t>
                      </a:r>
                      <a:r>
                        <a:rPr lang="uk-UA" sz="1400" baseline="0" dirty="0" smtClean="0"/>
                        <a:t> продукції;</a:t>
                      </a:r>
                      <a:endParaRPr lang="uk-UA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власна та імпортна сировина.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провідна – текстильна галузь (вовняні, бавовняні, синтетичні,</a:t>
                      </a:r>
                      <a:r>
                        <a:rPr lang="uk-UA" sz="1400" baseline="0" dirty="0" smtClean="0"/>
                        <a:t> лляні тканини, трикотаж</a:t>
                      </a:r>
                      <a:r>
                        <a:rPr lang="uk-UA" sz="14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 розвинені швейна та взуттєва </a:t>
                      </a:r>
                      <a:r>
                        <a:rPr lang="uk-UA" sz="1400" dirty="0" err="1" smtClean="0"/>
                        <a:t>промисло-вість</a:t>
                      </a:r>
                      <a:r>
                        <a:rPr lang="uk-UA" sz="140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•</a:t>
                      </a:r>
                      <a:r>
                        <a:rPr lang="uk-UA" sz="1400" baseline="0" dirty="0" smtClean="0"/>
                        <a:t> має перспективи целюлозно-паперова </a:t>
                      </a:r>
                      <a:r>
                        <a:rPr lang="uk-UA" sz="1400" baseline="0" dirty="0" err="1" smtClean="0"/>
                        <a:t>промисло-вість</a:t>
                      </a:r>
                      <a:r>
                        <a:rPr lang="uk-UA" sz="1400" baseline="0" dirty="0" smtClean="0"/>
                        <a:t>.</a:t>
                      </a:r>
                      <a:endParaRPr lang="uk-UA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217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1323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Сільське господарство</a:t>
            </a:r>
            <a:endParaRPr lang="uk-UA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999158"/>
              </p:ext>
            </p:extLst>
          </p:nvPr>
        </p:nvGraphicFramePr>
        <p:xfrm>
          <a:off x="179512" y="908720"/>
          <a:ext cx="8784976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Тваринництво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Рослинництво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 2/3 с/г</a:t>
                      </a:r>
                      <a:r>
                        <a:rPr lang="uk-UA" baseline="0" dirty="0" smtClean="0"/>
                        <a:t> продукції («королева пасовищ»);</a:t>
                      </a:r>
                      <a:endParaRPr lang="uk-UA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 молочне скотарство;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 птахівництво;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 свинарство;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 вівчарство;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 рибальство.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 зернові культури (пшениця, ячмінь, овес)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</a:t>
                      </a:r>
                      <a:r>
                        <a:rPr lang="uk-UA" baseline="0" dirty="0" smtClean="0"/>
                        <a:t> технічні культури (цукровий буряк);</a:t>
                      </a:r>
                      <a:endParaRPr lang="uk-UA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</a:t>
                      </a:r>
                      <a:r>
                        <a:rPr lang="uk-UA" baseline="0" dirty="0" smtClean="0"/>
                        <a:t> кормові культури;</a:t>
                      </a:r>
                      <a:endParaRPr lang="uk-UA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 садівництво;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 овочівництво;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• квітництво.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farmerportal.ru/sites/default/files/imagecache/content_image/wysiwyg_imageupload/45/jpg_2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684">
            <a:off x="453852" y="3663676"/>
            <a:ext cx="40324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pentravel.com/img/blogs/travel-blog-magazine-2917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119">
            <a:off x="4716016" y="3663676"/>
            <a:ext cx="4016527" cy="26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59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Транспорт</a:t>
            </a:r>
            <a:endParaRPr lang="uk-UA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522782"/>
              </p:ext>
            </p:extLst>
          </p:nvPr>
        </p:nvGraphicFramePr>
        <p:xfrm>
          <a:off x="107503" y="908050"/>
          <a:ext cx="885698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97"/>
                <a:gridCol w="1771397"/>
                <a:gridCol w="1771397"/>
                <a:gridCol w="1771397"/>
                <a:gridCol w="177139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Морський</a:t>
                      </a:r>
                      <a:r>
                        <a:rPr lang="uk-UA" dirty="0" smtClean="0"/>
                        <a:t> (18-те місце у світі, 2-ге у Європі; 90% </a:t>
                      </a:r>
                      <a:r>
                        <a:rPr lang="uk-UA" dirty="0" err="1" smtClean="0"/>
                        <a:t>вантажо-обігу</a:t>
                      </a:r>
                      <a:r>
                        <a:rPr lang="uk-UA" dirty="0" smtClean="0"/>
                        <a:t>)</a:t>
                      </a:r>
                    </a:p>
                    <a:p>
                      <a:r>
                        <a:rPr lang="uk-UA" dirty="0" err="1" smtClean="0"/>
                        <a:t>Найбільні</a:t>
                      </a:r>
                      <a:r>
                        <a:rPr lang="uk-UA" dirty="0" smtClean="0"/>
                        <a:t> порти: Лондон, Ліверпуль.</a:t>
                      </a:r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 smtClean="0">
                          <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Автомобіль-ний</a:t>
                      </a:r>
                      <a:r>
                        <a:rPr lang="uk-UA" dirty="0" smtClean="0"/>
                        <a:t> (4/5 внутрішнього </a:t>
                      </a:r>
                      <a:r>
                        <a:rPr lang="uk-UA" dirty="0" err="1" smtClean="0"/>
                        <a:t>вантажо-</a:t>
                      </a:r>
                      <a:r>
                        <a:rPr lang="uk-UA" baseline="0" dirty="0" smtClean="0"/>
                        <a:t> та </a:t>
                      </a:r>
                      <a:r>
                        <a:rPr lang="uk-UA" baseline="0" dirty="0" err="1" smtClean="0"/>
                        <a:t>пасажиро-обігу</a:t>
                      </a:r>
                      <a:r>
                        <a:rPr lang="uk-UA" dirty="0" smtClean="0"/>
                        <a:t>)</a:t>
                      </a:r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Залізничний </a:t>
                      </a:r>
                      <a:r>
                        <a:rPr lang="uk-UA" dirty="0" smtClean="0"/>
                        <a:t>(1/10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внутрішньоговантажо-</a:t>
                      </a:r>
                      <a:r>
                        <a:rPr lang="uk-UA" baseline="0" dirty="0" smtClean="0"/>
                        <a:t> та </a:t>
                      </a:r>
                      <a:r>
                        <a:rPr lang="uk-UA" baseline="0" dirty="0" err="1" smtClean="0"/>
                        <a:t>пасажиро-обігу</a:t>
                      </a:r>
                      <a:r>
                        <a:rPr lang="uk-UA" baseline="0" dirty="0" smtClean="0"/>
                        <a:t>; протяжність залізниць </a:t>
                      </a:r>
                      <a:r>
                        <a:rPr lang="uk-UA" baseline="0" dirty="0" err="1" smtClean="0"/>
                        <a:t>скоро-чується</a:t>
                      </a:r>
                      <a:r>
                        <a:rPr lang="uk-UA" dirty="0" smtClean="0"/>
                        <a:t>)</a:t>
                      </a:r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Річковий</a:t>
                      </a:r>
                      <a:r>
                        <a:rPr lang="uk-UA" dirty="0" smtClean="0"/>
                        <a:t>         (1,7%</a:t>
                      </a:r>
                      <a:r>
                        <a:rPr lang="uk-UA" baseline="0" dirty="0" smtClean="0"/>
                        <a:t> загального </a:t>
                      </a:r>
                      <a:r>
                        <a:rPr lang="uk-UA" baseline="0" dirty="0" err="1" smtClean="0"/>
                        <a:t>вантажо-обігу</a:t>
                      </a:r>
                      <a:r>
                        <a:rPr lang="uk-UA" dirty="0" smtClean="0"/>
                        <a:t>)</a:t>
                      </a:r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 smtClean="0">
                          <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Трубопровід-ний</a:t>
                      </a:r>
                      <a:r>
                        <a:rPr lang="uk-UA" dirty="0" smtClean="0"/>
                        <a:t> (23% вантажів –</a:t>
                      </a:r>
                      <a:r>
                        <a:rPr lang="uk-UA" baseline="0" dirty="0" smtClean="0"/>
                        <a:t> нафта і природний газ із шельфу Північного моря</a:t>
                      </a:r>
                      <a:r>
                        <a:rPr lang="uk-UA" dirty="0" smtClean="0"/>
                        <a:t>)</a:t>
                      </a:r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://www.aroundaboutcars.com/images/eastlon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187">
            <a:off x="467545" y="4049416"/>
            <a:ext cx="2880320" cy="18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rcy;&amp;iecy;&amp;kcy;&amp;acy;, &amp;gcy;&amp;ocy;&amp;rcy;&amp;ocy;&amp;dcy;, &amp;pcy;&amp;ocy;&amp;rcy;&amp;tcy;, &amp;lcy;&amp;ocy;&amp;ncy;&amp;dcy;&amp;ocy;&amp;ncy;, &amp;acy;&amp;ncy;&amp;gcy;&amp;lcy;&amp;icy;&amp;yacy;, &amp;scy;&amp;ocy;&amp;lcy;&amp;ncy;&amp;tscy;&amp;iecy;, &amp;ncy;&amp;iecy;&amp;bcy;&amp;ocy;, &amp;kcy;&amp;rcy;&amp;acy;&amp;ncy;&amp;ycy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1"/>
          <a:stretch/>
        </p:blipFill>
        <p:spPr bwMode="auto">
          <a:xfrm rot="843645">
            <a:off x="5546355" y="3266710"/>
            <a:ext cx="3044808" cy="18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oemigrate.com/uploads/images/00/00/07/2010/12/20/6ccd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47778"/>
            <a:ext cx="295232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/>
              <a:t>Зовнішні економічні зв’язки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720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Активна зовнішня торгівля;</a:t>
            </a:r>
          </a:p>
          <a:p>
            <a:r>
              <a:rPr lang="uk-UA" sz="2000" dirty="0" smtClean="0"/>
              <a:t>Вклад капіталу у розвиток економіки інших країн;</a:t>
            </a:r>
          </a:p>
          <a:p>
            <a:r>
              <a:rPr lang="uk-UA" sz="2000" dirty="0" smtClean="0"/>
              <a:t>Науково-технічні зв’язки;</a:t>
            </a:r>
          </a:p>
          <a:p>
            <a:r>
              <a:rPr lang="uk-UA" sz="2000" dirty="0" smtClean="0"/>
              <a:t>Приймає іноземних туристів;</a:t>
            </a:r>
          </a:p>
          <a:p>
            <a:r>
              <a:rPr lang="uk-UA" sz="2000" dirty="0" smtClean="0"/>
              <a:t>Основні торгівельні партнери – члени ЄС (54% експорту та імпорту держави).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58509414"/>
              </p:ext>
            </p:extLst>
          </p:nvPr>
        </p:nvGraphicFramePr>
        <p:xfrm>
          <a:off x="395536" y="3212976"/>
          <a:ext cx="8352928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79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lag_of_the_United_King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773238"/>
            <a:ext cx="8132763" cy="406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900113" y="655638"/>
            <a:ext cx="7272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200" b="1" dirty="0">
                <a:solidFill>
                  <a:srgbClr val="FFC000"/>
                </a:solidFill>
                <a:latin typeface="AcademyCTT" pitchFamily="2" charset="0"/>
              </a:rPr>
              <a:t>ПРАПОР ВЕЛИКОБРИТАНІЇ</a:t>
            </a:r>
            <a:endParaRPr lang="en-US" altLang="ru-RU" sz="3200" b="1" dirty="0">
              <a:solidFill>
                <a:srgbClr val="FFC00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11188" y="476250"/>
            <a:ext cx="7848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FFC000"/>
                </a:solidFill>
                <a:latin typeface="AcademyCTT" pitchFamily="2" charset="0"/>
              </a:rPr>
              <a:t>КОРОЛІВСЬКИЙ ГЕРБ</a:t>
            </a:r>
            <a:endParaRPr lang="en-US" altLang="ru-RU" sz="3200" b="1" dirty="0">
              <a:solidFill>
                <a:srgbClr val="FFC000"/>
              </a:solidFill>
              <a:latin typeface="AcademyCTT" pitchFamily="2" charset="0"/>
            </a:endParaRPr>
          </a:p>
        </p:txBody>
      </p:sp>
      <p:pic>
        <p:nvPicPr>
          <p:cNvPr id="5123" name="Picture 5" descr="UK_Royal_Coat_of_A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062038"/>
            <a:ext cx="5040313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6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11188" y="168275"/>
            <a:ext cx="7848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200" b="1" dirty="0">
                <a:solidFill>
                  <a:srgbClr val="FFC000"/>
                </a:solidFill>
                <a:latin typeface="AcademyCTT" pitchFamily="2" charset="0"/>
              </a:rPr>
              <a:t>«Візитна картка Великобританії</a:t>
            </a:r>
            <a:r>
              <a:rPr lang="ru-RU" altLang="ru-RU" sz="3200" b="1" dirty="0">
                <a:solidFill>
                  <a:srgbClr val="FFC000"/>
                </a:solidFill>
                <a:latin typeface="AcademyCTT" pitchFamily="2" charset="0"/>
              </a:rPr>
              <a:t>»</a:t>
            </a:r>
            <a:endParaRPr lang="en-US" altLang="ru-RU" sz="3200" b="1" dirty="0">
              <a:solidFill>
                <a:srgbClr val="FFC000"/>
              </a:solidFill>
              <a:latin typeface="AcademyCTT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836613"/>
            <a:ext cx="89281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3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Bookman Old Style" pitchFamily="18" charset="0"/>
              </a:rPr>
              <a:t>Площа: </a:t>
            </a:r>
            <a:r>
              <a:rPr lang="uk-UA" sz="2300" dirty="0">
                <a:latin typeface="Bookman Old Style" pitchFamily="18" charset="0"/>
              </a:rPr>
              <a:t>244,1 тис. км. кв.(78-ме місце в світі, 10-те в Європі)</a:t>
            </a:r>
          </a:p>
          <a:p>
            <a:pPr algn="just">
              <a:defRPr/>
            </a:pPr>
            <a:r>
              <a:rPr lang="uk-UA" sz="23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Bookman Old Style" pitchFamily="18" charset="0"/>
              </a:rPr>
              <a:t>Населення: </a:t>
            </a:r>
            <a:r>
              <a:rPr lang="uk-UA" sz="2300" dirty="0">
                <a:latin typeface="Bookman Old Style" pitchFamily="18" charset="0"/>
              </a:rPr>
              <a:t>62,7 млн. чоловік</a:t>
            </a:r>
          </a:p>
          <a:p>
            <a:pPr algn="just">
              <a:defRPr/>
            </a:pPr>
            <a:r>
              <a:rPr lang="uk-UA" sz="23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Bookman Old Style" pitchFamily="18" charset="0"/>
              </a:rPr>
              <a:t>Столиця: </a:t>
            </a:r>
            <a:r>
              <a:rPr lang="uk-UA" sz="2300" dirty="0">
                <a:latin typeface="Bookman Old Style" pitchFamily="18" charset="0"/>
              </a:rPr>
              <a:t>Лондон</a:t>
            </a:r>
          </a:p>
          <a:p>
            <a:pPr algn="just">
              <a:defRPr/>
            </a:pPr>
            <a:r>
              <a:rPr lang="uk-UA" sz="23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Bookman Old Style" pitchFamily="18" charset="0"/>
              </a:rPr>
              <a:t>ВВП: </a:t>
            </a:r>
            <a:r>
              <a:rPr lang="uk-UA" sz="2300" dirty="0">
                <a:latin typeface="Bookman Old Style" pitchFamily="18" charset="0"/>
              </a:rPr>
              <a:t>35059 дол.(на одну особу) – 21 місце</a:t>
            </a:r>
          </a:p>
          <a:p>
            <a:pPr algn="just">
              <a:defRPr/>
            </a:pPr>
            <a:r>
              <a:rPr lang="uk-UA" sz="23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Bookman Old Style" pitchFamily="18" charset="0"/>
              </a:rPr>
              <a:t>Державний лад: </a:t>
            </a:r>
            <a:r>
              <a:rPr lang="uk-UA" sz="2300" dirty="0">
                <a:latin typeface="Bookman Old Style" pitchFamily="18" charset="0"/>
              </a:rPr>
              <a:t>конституційна монархія (королівство), унітарна держава</a:t>
            </a:r>
          </a:p>
          <a:p>
            <a:pPr algn="just">
              <a:defRPr/>
            </a:pPr>
            <a:r>
              <a:rPr lang="uk-UA" sz="23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Bookman Old Style" pitchFamily="18" charset="0"/>
              </a:rPr>
              <a:t>Склад регіону: </a:t>
            </a:r>
            <a:r>
              <a:rPr lang="uk-UA" sz="2300" dirty="0">
                <a:latin typeface="Bookman Old Style" pitchFamily="18" charset="0"/>
              </a:rPr>
              <a:t>4 історичних області: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uk-UA" sz="2300" dirty="0">
                <a:latin typeface="Bookman Old Style" pitchFamily="18" charset="0"/>
              </a:rPr>
              <a:t>Англія – 45 графств + Великий Лондон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uk-UA" sz="2300" dirty="0">
                <a:latin typeface="Bookman Old Style" pitchFamily="18" charset="0"/>
              </a:rPr>
              <a:t>Уельс – 8 графств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uk-UA" sz="2300" dirty="0">
                <a:latin typeface="Bookman Old Style" pitchFamily="18" charset="0"/>
              </a:rPr>
              <a:t>Шотландія – 9 районів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uk-UA" sz="2300" dirty="0">
                <a:latin typeface="Bookman Old Style" pitchFamily="18" charset="0"/>
              </a:rPr>
              <a:t>Північна Ірландія – 26 округів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uk-UA" sz="2300" dirty="0">
                <a:latin typeface="Bookman Old Style" pitchFamily="18" charset="0"/>
              </a:rPr>
              <a:t>Самостійні адміністративні одиниці: острів </a:t>
            </a:r>
            <a:r>
              <a:rPr lang="uk-UA" sz="2300" dirty="0" err="1">
                <a:latin typeface="Bookman Old Style" pitchFamily="18" charset="0"/>
              </a:rPr>
              <a:t>Мен</a:t>
            </a:r>
            <a:r>
              <a:rPr lang="uk-UA" sz="2300" dirty="0">
                <a:latin typeface="Bookman Old Style" pitchFamily="18" charset="0"/>
              </a:rPr>
              <a:t>, Нормандські острови</a:t>
            </a:r>
          </a:p>
          <a:p>
            <a:pPr algn="just">
              <a:defRPr/>
            </a:pPr>
            <a:r>
              <a:rPr lang="uk-UA" sz="23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Bookman Old Style" pitchFamily="18" charset="0"/>
              </a:rPr>
              <a:t>Володіння: </a:t>
            </a:r>
            <a:r>
              <a:rPr lang="uk-UA" sz="2300" dirty="0">
                <a:latin typeface="Bookman Old Style" pitchFamily="18" charset="0"/>
              </a:rPr>
              <a:t>13 територій (Гібралтар, острови Святої Єлени, Бермудські острови, Ангілья та ін.)</a:t>
            </a:r>
          </a:p>
          <a:p>
            <a:pPr algn="just">
              <a:defRPr/>
            </a:pPr>
            <a:r>
              <a:rPr lang="uk-UA" sz="23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Bookman Old Style" pitchFamily="18" charset="0"/>
              </a:rPr>
              <a:t>Грошова одиниця:</a:t>
            </a:r>
            <a:r>
              <a:rPr lang="uk-UA" sz="23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Bookman Old Style" pitchFamily="18" charset="0"/>
              </a:rPr>
              <a:t> </a:t>
            </a:r>
            <a:r>
              <a:rPr lang="uk-UA" sz="2300" dirty="0">
                <a:latin typeface="Bookman Old Style" pitchFamily="18" charset="0"/>
              </a:rPr>
              <a:t>фунт стерлінг = 100 пенсів</a:t>
            </a:r>
            <a:endParaRPr lang="en-US" sz="23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6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351838" cy="3240088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uk-UA" sz="3200" b="1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Офіційна мова: </a:t>
            </a:r>
            <a:r>
              <a:rPr lang="uk-UA" sz="3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англійська</a:t>
            </a:r>
            <a:r>
              <a:rPr lang="uk-UA" sz="32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uk-UA" sz="32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uk-UA" sz="3200" b="1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Релігія: </a:t>
            </a:r>
            <a:r>
              <a:rPr lang="uk-UA" sz="3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християнство (протестантизм, католицтво)</a:t>
            </a:r>
            <a:br>
              <a:rPr lang="uk-UA" sz="3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</a:br>
            <a:r>
              <a:rPr lang="uk-UA" sz="3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  Тут вперше з'явилися: залізниця, лінія метрополітену, двоповерхові автобуси.</a:t>
            </a:r>
            <a:endParaRPr lang="ru-RU" sz="3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617913"/>
            <a:ext cx="431958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/>
          <a:stretch>
            <a:fillRect/>
          </a:stretch>
        </p:blipFill>
        <p:spPr bwMode="auto">
          <a:xfrm>
            <a:off x="4621213" y="3614738"/>
            <a:ext cx="4530725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uk-map pl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908050"/>
            <a:ext cx="54514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453313" y="4365625"/>
            <a:ext cx="1150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Bookman Old Style" pitchFamily="18" charset="0"/>
              </a:rPr>
              <a:t>Англія</a:t>
            </a:r>
            <a:endParaRPr lang="en-US" altLang="ru-RU" sz="180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4365625"/>
            <a:ext cx="1571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Bookman Old Style" pitchFamily="18" charset="0"/>
              </a:rPr>
              <a:t>Шотландія</a:t>
            </a:r>
            <a:endParaRPr lang="en-US" altLang="ru-RU" sz="180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380288" y="1125538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Bookman Old Style" pitchFamily="18" charset="0"/>
              </a:rPr>
              <a:t>Уельс</a:t>
            </a:r>
            <a:endParaRPr lang="en-US" altLang="ru-RU" sz="180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9388" y="981075"/>
            <a:ext cx="16557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err="1">
                <a:solidFill>
                  <a:schemeClr val="tx1"/>
                </a:solidFill>
                <a:latin typeface="Bookman Old Style" pitchFamily="18" charset="0"/>
              </a:rPr>
              <a:t>Північна</a:t>
            </a:r>
            <a:r>
              <a:rPr lang="ru-RU" altLang="ru-RU" sz="18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  <a:latin typeface="Bookman Old Style" pitchFamily="18" charset="0"/>
              </a:rPr>
              <a:t>Ірландія</a:t>
            </a:r>
            <a:endParaRPr lang="en-US" altLang="ru-RU" sz="1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8199" name="Picture 7" descr="Flag_of_Eng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887913"/>
            <a:ext cx="1289050" cy="773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lag_of_Scot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868863"/>
            <a:ext cx="1225550" cy="741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Flag_of_Wa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28775"/>
            <a:ext cx="1290638" cy="774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lag_of_Northern_Irela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1295400" cy="649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52413" y="260350"/>
            <a:ext cx="87836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rgbClr val="FFC000"/>
                </a:solidFill>
                <a:latin typeface="AcademyCTT" pitchFamily="2" charset="0"/>
              </a:rPr>
              <a:t>ІСТОРИЧНІ ПРОВІНЦІЇ ВЕЛИКОБРИТАНІЇ</a:t>
            </a:r>
            <a:endParaRPr lang="en-US" altLang="ru-RU" sz="2800" b="1" dirty="0">
              <a:solidFill>
                <a:srgbClr val="FFC000"/>
              </a:solidFill>
              <a:latin typeface="AcademyCT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9531" y="0"/>
            <a:ext cx="8280920" cy="5832647"/>
          </a:xfrm>
        </p:spPr>
        <p:txBody>
          <a:bodyPr numCol="2"/>
          <a:lstStyle/>
          <a:p>
            <a:pPr algn="l">
              <a:defRPr/>
            </a:pPr>
            <a:r>
              <a:rPr lang="uk-UA" sz="3600" b="1" dirty="0" smtClean="0">
                <a:solidFill>
                  <a:schemeClr val="tx1"/>
                </a:solidFill>
              </a:rPr>
              <a:t>                     </a:t>
            </a:r>
            <a:r>
              <a:rPr lang="uk-UA" sz="4000" b="1" dirty="0" smtClean="0"/>
              <a:t>ЕГП</a:t>
            </a:r>
            <a:r>
              <a:rPr lang="uk-UA" sz="3600" dirty="0" smtClean="0">
                <a:solidFill>
                  <a:schemeClr val="tx1"/>
                </a:solidFill>
              </a:rPr>
              <a:t/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+  межує з високорозвинутими державами;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+ транспортні зв'язки;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+ на перетині морських та авіаційних шляхів;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+ близькість до важливих мінерально-сировинних баз Європи 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/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/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- політична напруженість з Ірландією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060848"/>
            <a:ext cx="4618045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4130"/>
            <a:ext cx="3600400" cy="2038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188640"/>
            <a:ext cx="8229601" cy="981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5100" b="1" dirty="0" smtClean="0"/>
              <a:t>Історія формування території</a:t>
            </a:r>
            <a:endParaRPr lang="ru-RU" sz="5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50022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300" dirty="0" smtClean="0">
                <a:solidFill>
                  <a:schemeClr val="tx1"/>
                </a:solidFill>
              </a:rPr>
              <a:t>Перші поселенці – іберійці;</a:t>
            </a:r>
          </a:p>
          <a:p>
            <a:pPr>
              <a:defRPr/>
            </a:pPr>
            <a:r>
              <a:rPr lang="uk-UA" sz="2300" dirty="0" smtClean="0">
                <a:solidFill>
                  <a:schemeClr val="tx1"/>
                </a:solidFill>
              </a:rPr>
              <a:t>І тис. до н.е. – кельти;</a:t>
            </a:r>
          </a:p>
          <a:p>
            <a:pPr>
              <a:defRPr/>
            </a:pPr>
            <a:r>
              <a:rPr lang="uk-UA" sz="2300" dirty="0" smtClean="0">
                <a:solidFill>
                  <a:schemeClr val="tx1"/>
                </a:solidFill>
              </a:rPr>
              <a:t>З І ст. н.е. – римляни;</a:t>
            </a:r>
          </a:p>
          <a:p>
            <a:pPr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V</a:t>
            </a:r>
            <a:r>
              <a:rPr lang="uk-UA" sz="2300" dirty="0" smtClean="0">
                <a:solidFill>
                  <a:schemeClr val="tx1"/>
                </a:solidFill>
              </a:rPr>
              <a:t>ст. – англосакси;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300" dirty="0">
                <a:solidFill>
                  <a:schemeClr val="tx1"/>
                </a:solidFill>
              </a:rPr>
              <a:t>VII</a:t>
            </a:r>
            <a:r>
              <a:rPr lang="uk-UA" sz="2300" dirty="0" smtClean="0">
                <a:solidFill>
                  <a:schemeClr val="tx1"/>
                </a:solidFill>
              </a:rPr>
              <a:t> ст. – англосакси + кельти</a:t>
            </a:r>
            <a:r>
              <a:rPr lang="uk-UA" sz="2300" dirty="0">
                <a:solidFill>
                  <a:schemeClr val="tx1"/>
                </a:solidFill>
              </a:rPr>
              <a:t> </a:t>
            </a:r>
            <a:r>
              <a:rPr lang="uk-UA" sz="2300" dirty="0" smtClean="0">
                <a:solidFill>
                  <a:schemeClr val="tx1"/>
                </a:solidFill>
              </a:rPr>
              <a:t>= шотландці;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300" dirty="0">
                <a:solidFill>
                  <a:schemeClr val="tx1"/>
                </a:solidFill>
              </a:rPr>
              <a:t>XI</a:t>
            </a:r>
            <a:r>
              <a:rPr lang="uk-UA" sz="2300" dirty="0" smtClean="0">
                <a:solidFill>
                  <a:schemeClr val="tx1"/>
                </a:solidFill>
              </a:rPr>
              <a:t>ст. – нормани + англосакси 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2300" dirty="0">
                <a:solidFill>
                  <a:schemeClr val="tx1"/>
                </a:solidFill>
              </a:rPr>
              <a:t> </a:t>
            </a:r>
            <a:r>
              <a:rPr lang="uk-UA" sz="2300" dirty="0" smtClean="0">
                <a:solidFill>
                  <a:schemeClr val="tx1"/>
                </a:solidFill>
              </a:rPr>
              <a:t>   = англійці;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XIII</a:t>
            </a:r>
            <a:r>
              <a:rPr lang="uk-UA" sz="2300" dirty="0" smtClean="0">
                <a:solidFill>
                  <a:schemeClr val="tx1"/>
                </a:solidFill>
              </a:rPr>
              <a:t> ст. – приєднання Уельсу;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XVII</a:t>
            </a:r>
            <a:r>
              <a:rPr lang="uk-UA" sz="2300" dirty="0" smtClean="0">
                <a:solidFill>
                  <a:schemeClr val="tx1"/>
                </a:solidFill>
              </a:rPr>
              <a:t> ст. – захоплення Ірландії;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XVIII</a:t>
            </a:r>
            <a:r>
              <a:rPr lang="uk-UA" sz="2300" dirty="0" smtClean="0">
                <a:solidFill>
                  <a:schemeClr val="tx1"/>
                </a:solidFill>
              </a:rPr>
              <a:t>ст. – назва Велика Британія.</a:t>
            </a: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76288"/>
            <a:ext cx="374332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6"/>
          <a:stretch>
            <a:fillRect/>
          </a:stretch>
        </p:blipFill>
        <p:spPr bwMode="auto">
          <a:xfrm>
            <a:off x="5508625" y="4167188"/>
            <a:ext cx="35274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Elizabeth_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26336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6284913" y="5300663"/>
            <a:ext cx="2374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1400">
                <a:solidFill>
                  <a:schemeClr val="tx1"/>
                </a:solidFill>
                <a:latin typeface="Bookman Old Style" pitchFamily="18" charset="0"/>
              </a:rPr>
              <a:t>Коронація Єлизавети II в 1953 році.</a:t>
            </a:r>
            <a:endParaRPr lang="uk-UA" altLang="ru-RU" sz="1400" b="1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215900" y="333375"/>
            <a:ext cx="8856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Голова </a:t>
            </a:r>
            <a:r>
              <a:rPr lang="uk-UA" alt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держави</a:t>
            </a:r>
            <a:r>
              <a:rPr lang="ru-RU" alt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королева </a:t>
            </a:r>
            <a:r>
              <a:rPr lang="uk-UA" alt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Єлизавета</a:t>
            </a:r>
            <a:r>
              <a:rPr lang="ru-RU" alt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II</a:t>
            </a:r>
            <a:endParaRPr lang="en-US" altLang="ru-RU" sz="3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269" name="Picture 16" descr="Queen wed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341438"/>
            <a:ext cx="2638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Elizabeth_II_80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62150"/>
            <a:ext cx="2701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3203575" y="5805488"/>
            <a:ext cx="28813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1400">
                <a:solidFill>
                  <a:schemeClr val="tx1"/>
                </a:solidFill>
                <a:latin typeface="Bookman Old Style" pitchFamily="18" charset="0"/>
              </a:rPr>
              <a:t>Королева Єлизавета II на своє 80-річчя в 2006 році. </a:t>
            </a:r>
            <a:endParaRPr lang="uk-UA" altLang="ru-RU" sz="1400" b="1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272" name="Text Box 19"/>
          <p:cNvSpPr txBox="1">
            <a:spLocks noChangeArrowheads="1"/>
          </p:cNvSpPr>
          <p:nvPr/>
        </p:nvSpPr>
        <p:spPr bwMode="auto">
          <a:xfrm>
            <a:off x="323850" y="5300663"/>
            <a:ext cx="26638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1200">
                <a:solidFill>
                  <a:schemeClr val="tx1"/>
                </a:solidFill>
                <a:latin typeface="Bookman Old Style" pitchFamily="18" charset="0"/>
              </a:rPr>
              <a:t>Весілля принцеси Єлизавети і графа Едінбурзького в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1200">
                <a:solidFill>
                  <a:schemeClr val="tx1"/>
                </a:solidFill>
                <a:latin typeface="Bookman Old Style" pitchFamily="18" charset="0"/>
              </a:rPr>
              <a:t>1947 році.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5619</TotalTime>
  <Words>929</Words>
  <Application>Microsoft Office PowerPoint</Application>
  <PresentationFormat>Экран (4:3)</PresentationFormat>
  <Paragraphs>169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Verdana</vt:lpstr>
      <vt:lpstr>Arlekino</vt:lpstr>
      <vt:lpstr>Bookman Old Style</vt:lpstr>
      <vt:lpstr>AcademyCTT</vt:lpstr>
      <vt:lpstr>Century Gothic</vt:lpstr>
      <vt:lpstr>Wingdings 2</vt:lpstr>
      <vt:lpstr>Яркая</vt:lpstr>
      <vt:lpstr>Великобританія   (Сполучене Королівство Великобританії і Північної Ірландії)</vt:lpstr>
      <vt:lpstr>Презентация PowerPoint</vt:lpstr>
      <vt:lpstr>Презентация PowerPoint</vt:lpstr>
      <vt:lpstr>Презентация PowerPoint</vt:lpstr>
      <vt:lpstr>Офіційна мова: англійська Релігія: християнство (протестантизм, католицтво)   Тут вперше з'явилися: залізниця, лінія метрополітену, двоповерхові автобуси.</vt:lpstr>
      <vt:lpstr>Презентация PowerPoint</vt:lpstr>
      <vt:lpstr>                     ЕГП +  межує з високорозвинутими державами; + транспортні зв'язки; + на перетині морських та авіаційних шляхів; + близькість до важливих мінерально-сировинних баз Європи       - політична напруженість з Ірландією</vt:lpstr>
      <vt:lpstr>Історія формування території</vt:lpstr>
      <vt:lpstr>Презентация PowerPoint</vt:lpstr>
      <vt:lpstr>Природні умови та ресурси</vt:lpstr>
      <vt:lpstr>Презентация PowerPoint</vt:lpstr>
      <vt:lpstr>Водні ресурси</vt:lpstr>
      <vt:lpstr>Населення</vt:lpstr>
      <vt:lpstr>Презентация PowerPoint</vt:lpstr>
      <vt:lpstr>Господарство</vt:lpstr>
      <vt:lpstr>Промисловість</vt:lpstr>
      <vt:lpstr>Сільське господарство</vt:lpstr>
      <vt:lpstr>Транспорт</vt:lpstr>
      <vt:lpstr>Зовнішні економічні зв’язки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 (United Kingdom of Great Britain and Northern Ireland)   Великобритания  (Соединенное Королевство Великобритании и Северной Ирландии)</dc:title>
  <dc:creator>Robert Brundrett</dc:creator>
  <cp:lastModifiedBy>Ди</cp:lastModifiedBy>
  <cp:revision>120</cp:revision>
  <dcterms:created xsi:type="dcterms:W3CDTF">2006-06-16T09:51:58Z</dcterms:created>
  <dcterms:modified xsi:type="dcterms:W3CDTF">2014-01-21T20:43:14Z</dcterms:modified>
</cp:coreProperties>
</file>