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4" r:id="rId6"/>
    <p:sldId id="267" r:id="rId7"/>
    <p:sldId id="261" r:id="rId8"/>
    <p:sldId id="262" r:id="rId9"/>
    <p:sldId id="260" r:id="rId10"/>
    <p:sldId id="263" r:id="rId11"/>
    <p:sldId id="265" r:id="rId12"/>
    <p:sldId id="259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7EFE79-B85A-4F37-8E3E-941FBD65615E}" type="datetimeFigureOut">
              <a:rPr lang="uk-UA" smtClean="0"/>
              <a:pPr/>
              <a:t>15.01.2015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53FB103-5A1B-4FF8-9358-7B94C3AA6BC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over dir="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Південний </a:t>
            </a:r>
            <a:r>
              <a:rPr lang="uk-UA" dirty="0"/>
              <a:t>Б</a:t>
            </a:r>
            <a:r>
              <a:rPr lang="uk-UA" dirty="0" smtClean="0"/>
              <a:t>уг</a:t>
            </a:r>
            <a:endParaRPr lang="uk-UA" dirty="0"/>
          </a:p>
        </p:txBody>
      </p:sp>
      <p:pic>
        <p:nvPicPr>
          <p:cNvPr id="23556" name="Picture 4" descr="&amp;Ncy;&amp;ocy;&amp;vcy;&amp;icy;&amp;ncy;&amp;icy; &amp;Lcy;&amp;acy;&amp;dcy;&amp;icy;&amp;zhcy;&amp;icy;&amp;ncy;&amp;acy; : &amp;Ncy;&amp;ocy;&amp;vcy;&amp;ocy;&amp;scy;&amp;tcy;&amp;icy;, &amp;Scy;&amp;tcy;&amp;acy;&amp;tcy;&amp;softcy;&amp;icy; : &amp;Gcy;&amp;ocy;&amp;lcy;&amp;ocy;&amp;scy; &amp;Ucy;&amp;kcy;&amp;rcy;&amp;acy;&amp;yicy;&amp;ncy;&amp;icy;:&amp;Dcy;&amp;iecy;&amp;ncy;&amp;softcy; &amp;Pcy;&amp;iukcy;&amp;vcy;&amp;dcy;&amp;iecy;&amp;ncy;&amp;ncy;&amp;ocy;&amp;gcy;&amp;ocy; &amp;Bcy;&amp;ucy;&amp;gcy;&amp;ucy; &amp;vcy;&amp;iukcy;&amp;dcy;&amp;zcy;&amp;ncy;&amp;acy;&amp;chcy;&amp;acy;&amp;tcy;&amp;softcy; &amp;iecy;&amp;kcy;&amp;ocy;&amp;lcy;&amp;ocy;&amp;gcy;&amp;iukcy;&amp;chcy;&amp;ncy;&amp;ocy;&amp;yucy; &amp;iecy;&amp;kcy;&amp;scy;&amp;pcy;&amp;iecy;&amp;dcy;&amp;icy;&amp;tscy;&amp;iukcy;&amp;jukcy;&amp;yu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564904"/>
            <a:ext cx="4811688" cy="36087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5796136" y="5157192"/>
            <a:ext cx="3129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uk-UA" dirty="0" smtClean="0"/>
              <a:t>Роботу виконала</a:t>
            </a:r>
          </a:p>
          <a:p>
            <a:pPr algn="r"/>
            <a:r>
              <a:rPr lang="uk-UA" dirty="0" smtClean="0"/>
              <a:t>Учениця 10 класу</a:t>
            </a:r>
          </a:p>
          <a:p>
            <a:pPr algn="r"/>
            <a:r>
              <a:rPr lang="uk-UA" dirty="0" err="1" smtClean="0"/>
              <a:t>Лемешівської</a:t>
            </a:r>
            <a:r>
              <a:rPr lang="uk-UA" dirty="0" smtClean="0"/>
              <a:t> ЗОШ І-ІІІ ст.</a:t>
            </a:r>
          </a:p>
          <a:p>
            <a:pPr algn="r"/>
            <a:r>
              <a:rPr lang="uk-UA" dirty="0" smtClean="0"/>
              <a:t>Бородін Марія</a:t>
            </a:r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79512" y="836712"/>
            <a:ext cx="2736304" cy="547260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Проблема </a:t>
            </a:r>
            <a:r>
              <a:rPr lang="ru-RU" sz="2000" dirty="0" err="1" smtClean="0"/>
              <a:t>екологічного</a:t>
            </a:r>
            <a:r>
              <a:rPr lang="ru-RU" sz="2000" dirty="0" smtClean="0"/>
              <a:t> стану </a:t>
            </a:r>
            <a:r>
              <a:rPr lang="ru-RU" sz="2000" dirty="0" err="1" smtClean="0"/>
              <a:t>водних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об'єктів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актуальною для </a:t>
            </a:r>
            <a:r>
              <a:rPr lang="ru-RU" sz="2000" dirty="0" err="1" smtClean="0"/>
              <a:t>всіх</a:t>
            </a:r>
            <a:r>
              <a:rPr lang="ru-RU" sz="2000" dirty="0" smtClean="0"/>
              <a:t> </a:t>
            </a:r>
            <a:r>
              <a:rPr lang="ru-RU" sz="2000" dirty="0" err="1" smtClean="0"/>
              <a:t>водних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басейнів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. </a:t>
            </a:r>
            <a:endParaRPr lang="uk-UA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987824" y="685800"/>
            <a:ext cx="5775176" cy="5410200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Значної шкоди екосистемі </a:t>
            </a:r>
            <a:r>
              <a:rPr lang="uk-UA" dirty="0" smtClean="0"/>
              <a:t>Південного </a:t>
            </a:r>
            <a:r>
              <a:rPr lang="uk-UA" dirty="0" smtClean="0"/>
              <a:t>Б</a:t>
            </a:r>
            <a:r>
              <a:rPr lang="uk-UA" dirty="0" smtClean="0"/>
              <a:t>угу </a:t>
            </a:r>
            <a:r>
              <a:rPr lang="uk-UA" dirty="0" smtClean="0"/>
              <a:t>поряд із щорічним забрудненням басейну органічними </a:t>
            </a:r>
            <a:r>
              <a:rPr lang="uk-UA" dirty="0" smtClean="0"/>
              <a:t>речовинами, нафтопродуктами, </a:t>
            </a:r>
            <a:r>
              <a:rPr lang="uk-UA" dirty="0" smtClean="0"/>
              <a:t>хлоридами, </a:t>
            </a:r>
            <a:r>
              <a:rPr lang="uk-UA" dirty="0" smtClean="0"/>
              <a:t>сульфатами, </a:t>
            </a:r>
            <a:r>
              <a:rPr lang="uk-UA" dirty="0" smtClean="0"/>
              <a:t>солями важких металів  </a:t>
            </a:r>
            <a:r>
              <a:rPr lang="uk-UA" dirty="0" smtClean="0"/>
              <a:t>завдає </a:t>
            </a:r>
            <a:r>
              <a:rPr lang="uk-UA" dirty="0" smtClean="0"/>
              <a:t>забруднення біогенними речовинами внаслідок використання відсталих технологій сільськогосподарського виробництва, низької ефективності комунальних очисних споруд. </a:t>
            </a:r>
            <a:endParaRPr lang="uk-UA" dirty="0"/>
          </a:p>
        </p:txBody>
      </p:sp>
      <p:sp>
        <p:nvSpPr>
          <p:cNvPr id="5124" name="AutoShape 4" descr="&quot;&amp;kcy;&amp;acy;&amp;ncy;&amp;acy;&amp;lcy;&amp;iukcy;&amp;zcy;&amp;ucy;&amp;vcy;&amp;acy;&amp;ncy;&amp;ncy;&amp;yacy;&quot;. &amp;Vcy;&amp;scy;&amp;iecy; &amp;ncy;&amp;ocy;&amp;vcy;&amp;ocy;&amp;scy;&amp;tcy;&amp;icy;, &amp;pcy;&amp;ocy;&amp;mcy;&amp;iecy;&amp;chcy;&amp;iecy;&amp;ncy;&amp;ncy;&amp;ycy;&amp;iecy; &quot;&amp;kcy;&amp;acy;&amp;ncy;&amp;acy;&amp;lcy;&amp;iukcy;&amp;zcy;&amp;ucy;&amp;vcy;&amp;acy;&amp;ncy;&amp;ncy;&amp;yacy;&quot; - &amp;Mcy;&amp;IEcy;&amp;Tcy;&amp;Acy;&amp;Tcy;&amp;IEcy;&amp;Kcy;&amp;Acy; - &amp;Ncy;&amp;ocy;&amp;vcy;&amp;ocy;&amp;scy;&amp;tcy;&amp;icy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6" name="Picture 6" descr="&quot;&amp;kcy;&amp;acy;&amp;ncy;&amp;acy;&amp;lcy;&amp;iukcy;&amp;zcy;&amp;ucy;&amp;vcy;&amp;acy;&amp;ncy;&amp;ncy;&amp;yacy;&quot;. &amp;Vcy;&amp;scy;&amp;iecy; &amp;ncy;&amp;ocy;&amp;vcy;&amp;ocy;&amp;scy;&amp;tcy;&amp;icy;, &amp;pcy;&amp;ocy;&amp;mcy;&amp;iecy;&amp;chcy;&amp;iecy;&amp;ncy;&amp;ncy;&amp;ycy;&amp;iecy; &quot;&amp;kcy;&amp;acy;&amp;ncy;&amp;acy;&amp;lcy;&amp;iukcy;&amp;zcy;&amp;ucy;&amp;vcy;&amp;acy;&amp;ncy;&amp;ncy;&amp;yacy;&quot; - &amp;Mcy;&amp;IEcy;&amp;Tcy;&amp;Acy;&amp;Tcy;&amp;IEcy;&amp;Kcy;&amp;Acy; - &amp;Ncy;&amp;ocy;&amp;vcy;&amp;ocy;&amp;scy;&amp;t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717032"/>
            <a:ext cx="2409498" cy="180020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&amp;fcy;&amp;ocy;&amp;tcy;&amp;ocy;: &amp;Scy;&amp;ocy;&amp;lcy;&amp;ncy;&amp;iecy;&amp;chcy;&amp;ncy;&amp;ycy;&amp;iecy; &amp;yacy;&amp;gcy;&amp;ocy;&amp;dcy;&amp;ycy; &amp;fcy;&amp;ocy;&amp;tcy;&amp;ocy;&amp;gcy;&amp;rcy;&amp;acy;&amp;fcy;: &amp;IEcy;&amp;vcy;&amp;gcy;&amp;iecy;&amp;ncy;&amp;icy;&amp;jcy; &amp;Kcy;&amp;icy;&amp;rcy;&amp;yucy;&amp;khcy;&amp;icy;&amp;ncy; WWW.PHOTODOM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356992"/>
            <a:ext cx="4572844" cy="28185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Прямоугольник 1"/>
          <p:cNvSpPr/>
          <p:nvPr/>
        </p:nvSpPr>
        <p:spPr>
          <a:xfrm>
            <a:off x="179512" y="18864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 smtClean="0"/>
              <a:t>Сьогодні найвідчутніші екологічні біди Південного Бугу </a:t>
            </a:r>
            <a:r>
              <a:rPr lang="uk-UA" dirty="0" err="1" smtClean="0"/>
              <a:t>пов</a:t>
            </a:r>
            <a:r>
              <a:rPr lang="uk-UA" dirty="0" smtClean="0"/>
              <a:t> </a:t>
            </a:r>
            <a:r>
              <a:rPr lang="uk-UA" dirty="0" err="1" smtClean="0"/>
              <a:t>'язані</a:t>
            </a:r>
            <a:r>
              <a:rPr lang="uk-UA" dirty="0" smtClean="0"/>
              <a:t> саме з існуючими водосховищами, частина з яких (</a:t>
            </a:r>
            <a:r>
              <a:rPr lang="uk-UA" dirty="0" err="1" smtClean="0"/>
              <a:t>Сандракське</a:t>
            </a:r>
            <a:r>
              <a:rPr lang="uk-UA" dirty="0" smtClean="0"/>
              <a:t>, </a:t>
            </a:r>
            <a:r>
              <a:rPr lang="uk-UA" dirty="0" err="1" smtClean="0"/>
              <a:t>Сутиське</a:t>
            </a:r>
            <a:r>
              <a:rPr lang="uk-UA" dirty="0" smtClean="0"/>
              <a:t>, </a:t>
            </a:r>
            <a:r>
              <a:rPr lang="uk-UA" dirty="0" err="1" smtClean="0"/>
              <a:t>Чернятське</a:t>
            </a:r>
            <a:r>
              <a:rPr lang="uk-UA" dirty="0" smtClean="0"/>
              <a:t>, </a:t>
            </a:r>
            <a:r>
              <a:rPr lang="uk-UA" dirty="0" err="1" smtClean="0"/>
              <a:t>Гайворонське</a:t>
            </a:r>
            <a:r>
              <a:rPr lang="uk-UA" dirty="0" smtClean="0"/>
              <a:t>, Вознесенське) поступово перетворюються на антропогенні болота - комплекси, не властиві для середньої і південної частини його басейну, а також з будівництвом комплексу </a:t>
            </a:r>
            <a:r>
              <a:rPr lang="uk-UA" dirty="0" err="1" smtClean="0"/>
              <a:t>Південно-Української</a:t>
            </a:r>
            <a:r>
              <a:rPr lang="uk-UA" dirty="0" smtClean="0"/>
              <a:t> АЕС. Проте навіть таке багатовікове і активне використання ресурсів Південного Бугу не змогло знищити його унікальної краси.</a:t>
            </a:r>
            <a:endParaRPr lang="uk-UA" dirty="0"/>
          </a:p>
        </p:txBody>
      </p:sp>
      <p:pic>
        <p:nvPicPr>
          <p:cNvPr id="3074" name="Picture 2" descr="&amp;Dcy;&amp;vcy;&amp;acy; &amp;chcy;&amp;iecy;&amp;lcy;&amp;ocy;&amp;vcy;&amp;iecy;&amp;kcy;&amp;acy; &amp;ucy;&amp;tcy;&amp;ocy;&amp;ncy;&amp;ucy;&amp;lcy;&amp;icy; &amp;ncy;&amp;acy; &amp;Ncy;&amp;icy;&amp;kcy;&amp;ocy;&amp;lcy;&amp;acy;&amp;iecy;&amp;vcy;&amp;shchcy;&amp;icy;&amp;ncy;&amp;iecy;: &amp;iecy;&amp;shchcy;&amp;iecy; &amp;ocy;&amp;dcy;&amp;ncy;&amp;ocy;&amp;gcy;&amp;ocy; &amp;pcy;&amp;acy;&amp;rcy;&amp;ncy;&amp;yacy;, &amp;pcy;&amp;iecy;&amp;rcy;&amp;iecy;&amp;pcy;&amp;lcy;&amp;ycy;&amp;vcy;&amp;acy;&amp;yucy;&amp;shchcy;&amp;iecy;&amp;gcy;&amp;ocy; &amp;rcy;&amp;iecy;&amp;kcy;&amp;ucy;, &amp;ucy;&amp;dcy;&amp;acy;&amp;lcy;&amp;ocy;&amp;scy;&amp;softcy; &amp;scy;&amp;pcy;&amp;acy;&amp;scy;&amp;tcy;&amp;icy; &amp;Ncy;&amp;icy;&amp;kcy;&amp;Vcy;&amp;iecy;&amp;scy;&amp;tcy;&amp;icy; - &amp;Ncy;&amp;ocy;&amp;vcy;&amp;ocy;&amp;scy;&amp;tcy;&amp;icy; &amp;Ncy;&amp;icy;&amp;kcy;&amp;ocy;&amp;lcy;&amp;acy;&amp;iecy;&amp;vcy;&amp;a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149080"/>
            <a:ext cx="2865918" cy="21412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6" name="Picture 4" descr="&amp;Pcy;&amp;ocy;&amp;rcy;&amp;tcy;&amp;acy;&amp;lcy; &amp;Bcy;&amp;rcy;&amp;ocy;&amp;vcy;&amp;acy;&amp;rcy;&amp;scy;&amp;kcy;&amp;ocy;&amp;jcy; &amp;lcy;&amp;ocy;&amp;kcy;&amp;acy;&amp;lcy;&amp;softcy;&amp;ncy;&amp;ocy;&amp;jcy; &amp;scy;&amp;iecy;&amp;tcy;&amp;icy; &amp;Ucy;&amp;shchcy;&amp;iecy;&amp;lcy;&amp;softcy;&amp;iecy; &amp;Gcy;&amp;acy;&amp;rcy;&amp;dcy;. &amp;Gcy;&amp;acy;&amp;rcy;&amp;dcy;&amp;ocy;&amp;vcy;&amp;ycy;&amp;jcy; &amp;ocy;&amp;scy;&amp;tcy;&amp;rcy;&amp;ocy;&amp;vcy;. &amp;Pcy;&amp;ocy;&amp;rcy;&amp;ocy;&amp;gcy; &amp;Icy;&amp;ncy;&amp;tcy;&amp;iecy;&amp;gcy;&amp;rcy;&amp;acy;&amp;lcy;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2672" y="548680"/>
            <a:ext cx="3276918" cy="244827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Autofit/>
          </a:bodyPr>
          <a:lstStyle/>
          <a:p>
            <a:r>
              <a:rPr lang="ru-RU" sz="2200" dirty="0" err="1" smtClean="0"/>
              <a:t>Основними</a:t>
            </a:r>
            <a:r>
              <a:rPr lang="ru-RU" sz="2200" dirty="0" smtClean="0"/>
              <a:t> засадами </a:t>
            </a:r>
            <a:r>
              <a:rPr lang="ru-RU" sz="2200" dirty="0" err="1" smtClean="0"/>
              <a:t>екологічно</a:t>
            </a:r>
            <a:r>
              <a:rPr lang="ru-RU" sz="2200" dirty="0" smtClean="0"/>
              <a:t> </a:t>
            </a:r>
            <a:r>
              <a:rPr lang="ru-RU" sz="2200" dirty="0" err="1" smtClean="0"/>
              <a:t>збалансованого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водокористування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сталого</a:t>
            </a:r>
            <a:r>
              <a:rPr lang="ru-RU" sz="2200" dirty="0" smtClean="0"/>
              <a:t> </a:t>
            </a:r>
            <a:r>
              <a:rPr lang="ru-RU" sz="2200" dirty="0" err="1" smtClean="0"/>
              <a:t>відтворення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водних</a:t>
            </a:r>
            <a:r>
              <a:rPr lang="ru-RU" sz="2200" dirty="0" smtClean="0"/>
              <a:t> </a:t>
            </a:r>
            <a:r>
              <a:rPr lang="ru-RU" sz="2200" dirty="0" err="1" smtClean="0"/>
              <a:t>ресурсів</a:t>
            </a:r>
            <a:r>
              <a:rPr lang="ru-RU" sz="2200" dirty="0" smtClean="0"/>
              <a:t> та </a:t>
            </a:r>
            <a:r>
              <a:rPr lang="ru-RU" sz="2200" dirty="0" err="1" smtClean="0"/>
              <a:t>об’єктів</a:t>
            </a:r>
            <a:r>
              <a:rPr lang="ru-RU" sz="2200" dirty="0" smtClean="0"/>
              <a:t> </a:t>
            </a:r>
            <a:r>
              <a:rPr lang="ru-RU" sz="2200" dirty="0" err="1" smtClean="0"/>
              <a:t>України</a:t>
            </a:r>
            <a:r>
              <a:rPr lang="ru-RU" sz="2200" dirty="0" smtClean="0"/>
              <a:t> є:</a:t>
            </a:r>
            <a:endParaRPr lang="uk-UA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пріоритетність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водокористування</a:t>
            </a:r>
            <a:r>
              <a:rPr lang="ru-RU" dirty="0" smtClean="0"/>
              <a:t>, </a:t>
            </a:r>
            <a:r>
              <a:rPr lang="ru-RU" dirty="0" err="1" smtClean="0"/>
              <a:t>забезпечення</a:t>
            </a:r>
            <a:r>
              <a:rPr lang="ru-RU" dirty="0" smtClean="0"/>
              <a:t> прав </a:t>
            </a:r>
            <a:r>
              <a:rPr lang="ru-RU" dirty="0" err="1" smtClean="0"/>
              <a:t>людини</a:t>
            </a:r>
            <a:r>
              <a:rPr lang="ru-RU" dirty="0" smtClean="0"/>
              <a:t> на </a:t>
            </a:r>
            <a:r>
              <a:rPr lang="ru-RU" dirty="0" err="1" smtClean="0"/>
              <a:t>питну</a:t>
            </a:r>
            <a:r>
              <a:rPr lang="ru-RU" dirty="0" smtClean="0"/>
              <a:t> воду </a:t>
            </a:r>
            <a:r>
              <a:rPr lang="ru-RU" dirty="0" err="1" smtClean="0"/>
              <a:t>належної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та </a:t>
            </a:r>
            <a:r>
              <a:rPr lang="ru-RU" dirty="0" err="1" smtClean="0"/>
              <a:t>сприятливе</a:t>
            </a:r>
            <a:r>
              <a:rPr lang="ru-RU" dirty="0" smtClean="0"/>
              <a:t> </a:t>
            </a:r>
            <a:r>
              <a:rPr lang="ru-RU" dirty="0" err="1" smtClean="0"/>
              <a:t>водне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водозберігаючих</a:t>
            </a:r>
            <a:r>
              <a:rPr lang="ru-RU" dirty="0" smtClean="0"/>
              <a:t> форм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гранично</a:t>
            </a:r>
            <a:r>
              <a:rPr lang="ru-RU" dirty="0" smtClean="0"/>
              <a:t> </a:t>
            </a:r>
            <a:r>
              <a:rPr lang="ru-RU" dirty="0" err="1" smtClean="0"/>
              <a:t>припустимих</a:t>
            </a:r>
            <a:r>
              <a:rPr lang="ru-RU" dirty="0" smtClean="0"/>
              <a:t> </a:t>
            </a:r>
            <a:r>
              <a:rPr lang="ru-RU" dirty="0" err="1" smtClean="0"/>
              <a:t>водно-екологічних</a:t>
            </a:r>
            <a:r>
              <a:rPr lang="ru-RU" dirty="0" smtClean="0"/>
              <a:t> </a:t>
            </a:r>
            <a:r>
              <a:rPr lang="ru-RU" dirty="0" err="1" smtClean="0"/>
              <a:t>навантажень</a:t>
            </a:r>
            <a:r>
              <a:rPr lang="ru-RU" dirty="0" smtClean="0"/>
              <a:t> та </a:t>
            </a:r>
            <a:r>
              <a:rPr lang="ru-RU" dirty="0" err="1" smtClean="0"/>
              <a:t>змін</a:t>
            </a:r>
            <a:r>
              <a:rPr lang="ru-RU" dirty="0" smtClean="0"/>
              <a:t> стану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переважаюче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водоресурсних</a:t>
            </a:r>
            <a:r>
              <a:rPr lang="ru-RU" dirty="0" smtClean="0"/>
              <a:t> </a:t>
            </a:r>
            <a:r>
              <a:rPr lang="ru-RU" dirty="0" err="1" smtClean="0"/>
              <a:t>об’єктів</a:t>
            </a:r>
            <a:r>
              <a:rPr lang="ru-RU" dirty="0" smtClean="0"/>
              <a:t> у природному </a:t>
            </a:r>
            <a:r>
              <a:rPr lang="ru-RU" dirty="0" err="1" smtClean="0"/>
              <a:t>стані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норм </a:t>
            </a:r>
            <a:r>
              <a:rPr lang="ru-RU" dirty="0" err="1" smtClean="0"/>
              <a:t>міжнародного</a:t>
            </a:r>
            <a:r>
              <a:rPr lang="ru-RU" dirty="0" smtClean="0"/>
              <a:t> права, </a:t>
            </a:r>
            <a:r>
              <a:rPr lang="ru-RU" dirty="0" err="1" smtClean="0"/>
              <a:t>співробітництво</a:t>
            </a:r>
            <a:r>
              <a:rPr lang="ru-RU" dirty="0" smtClean="0"/>
              <a:t> у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транскордонних</a:t>
            </a:r>
            <a:r>
              <a:rPr lang="ru-RU" dirty="0" smtClean="0"/>
              <a:t> </a:t>
            </a:r>
            <a:r>
              <a:rPr lang="ru-RU" dirty="0" err="1" smtClean="0"/>
              <a:t>водноресурсних</a:t>
            </a:r>
            <a:r>
              <a:rPr lang="ru-RU" dirty="0" smtClean="0"/>
              <a:t> систем 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&amp;Vcy;&amp;ocy;&amp;dcy;&amp;ocy;&amp;scy;&amp;khcy;&amp;ocy;&amp;vcy;&amp;icy;&amp;shchcy;&amp;iecy; - ILoveUkraine: &amp;pcy;&amp;ocy;&amp;dcy;&amp;iukcy;&amp;lcy;&amp;iukcy;&amp;tcy;&amp;softcy;&amp;scy;&amp;yacy; &amp;lcy;&amp;yucy;&amp;bcy;&amp;ocy;&amp;vcy;'&amp;yucy; &amp;dcy;&amp;ocy; &amp;Ucy;&amp;kcy;&amp;rcy;&amp;acy;&amp;yicy;&amp;n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836712"/>
            <a:ext cx="7128792" cy="47525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Південний Буг – ріка на південному заході України. Довжина – 806 км. Площа басейну 63 700 кв. км. Єдина велика річка України, яка повністю протікає на її території.</a:t>
            </a:r>
            <a:endParaRPr lang="uk-UA" dirty="0"/>
          </a:p>
        </p:txBody>
      </p:sp>
      <p:pic>
        <p:nvPicPr>
          <p:cNvPr id="26626" name="Picture 2" descr="&amp;Fcy;&amp;ocy;&amp;tcy;&amp;ocy; &amp;pcy;&amp;acy;&amp;rcy;&amp;kcy;, &amp;mcy;&amp;iukcy;&amp;scy;&amp;tcy;&amp;ocy;, &amp;ucy;&amp;kcy;&amp;rcy;&amp;acy;&amp;yicy;&amp;ncy;&amp;acy;, &amp;lcy;&amp;acy;&amp;ncy;&amp;dcy;&amp;shcy;&amp;acy;&amp;fcy;&amp;tcy;, city, nature, ukraine,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32656"/>
            <a:ext cx="1538801" cy="8640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6628" name="Picture 4" descr="&amp;Fcy;&amp;ocy;&amp;tcy;&amp;ocy; &amp;gcy;&amp;ocy;&amp;rcy;&amp;ocy;&amp;dcy;&amp;ocy;&amp;vcy;: 14.10.20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492896"/>
            <a:ext cx="3456384" cy="2592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6630" name="Picture 6" descr="&amp;Scy;&amp;vcy;&amp;iukcy;&amp;tcy;&amp;lcy;&amp;icy;&amp;ncy;&amp;acy; &quot;&amp;vcy;&amp;ucy;&amp;lcy;&amp;kcy;&amp;acy;&amp;ncy;&quot; &amp;Fcy;&amp;ocy;&amp;tcy;&amp;ocy;.&amp;Kcy;&amp;lcy;&amp;ucy;&amp;bcy; &amp;Fcy;&amp;ocy;&amp;tcy;&amp;ocy;&amp;gcy;&amp;rcy;&amp;acy;&amp;fcy;&amp;ucy;&amp;jukcy;&amp;mcy;&amp;ocy;, &amp;scy;&amp;pcy;&amp;iukcy;&amp;lcy;&amp;kcy;&amp;ucy;&amp;jukcy;&amp;mcy;&amp;ocy;&amp;scy;&amp;yacy;, &amp;ocy;&amp;bcy;'&amp;jukcy;&amp;dcy;…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60648"/>
            <a:ext cx="1368152" cy="9064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266" name="Picture 2" descr="&amp;Fcy;&amp;ocy;&amp;tcy;&amp;ocy;&amp;gcy;&amp;rcy;&amp;acy;&amp;fcy;&amp;icy;&amp;yacy; &quot;&amp;Vcy;&amp;iecy;&amp;chcy;&amp;iukcy;&amp;rcy; &amp;ncy;&amp;acy; &amp;Bcy;&amp;ocy;&amp;rcy;&amp;zhcy;&amp;acy;&amp;vcy;&amp;iukcy;&quot; &amp;Fcy;&amp;ocy;&amp;tcy;&amp;ocy;.&amp;Kcy;&amp;lcy;&amp;ucy;&amp;bcy; &amp;Fcy;&amp;ocy;&amp;tcy;&amp;ocy;&amp;gcy;&amp;rcy;&amp;acy;&amp;fcy;&amp;icy;&amp;rcy;&amp;ucy;&amp;iecy;&amp;mcy;, &amp;ocy;&amp;bcy;&amp;shchcy;&amp;acy;&amp;iecy;…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260648"/>
            <a:ext cx="1714500" cy="9715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ПРАВІ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ЛІВІ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Плоска</a:t>
            </a:r>
          </a:p>
          <a:p>
            <a:r>
              <a:rPr lang="ru-RU" dirty="0" smtClean="0"/>
              <a:t>Вовк</a:t>
            </a:r>
          </a:p>
          <a:p>
            <a:r>
              <a:rPr lang="ru-RU" dirty="0" err="1" smtClean="0"/>
              <a:t>Згар</a:t>
            </a:r>
            <a:endParaRPr lang="ru-RU" dirty="0" smtClean="0"/>
          </a:p>
          <a:p>
            <a:r>
              <a:rPr lang="ru-RU" dirty="0" err="1" smtClean="0"/>
              <a:t>Рів</a:t>
            </a:r>
            <a:endParaRPr lang="ru-RU" dirty="0" smtClean="0"/>
          </a:p>
          <a:p>
            <a:r>
              <a:rPr lang="ru-RU" dirty="0" smtClean="0"/>
              <a:t>Саврань</a:t>
            </a:r>
          </a:p>
          <a:p>
            <a:r>
              <a:rPr lang="ru-RU" dirty="0" err="1" smtClean="0"/>
              <a:t>Кодима</a:t>
            </a:r>
            <a:endParaRPr lang="ru-RU" dirty="0" smtClean="0"/>
          </a:p>
          <a:p>
            <a:r>
              <a:rPr lang="ru-RU" dirty="0" err="1" smtClean="0"/>
              <a:t>Чичиклія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 smtClean="0"/>
              <a:t>Бужок</a:t>
            </a:r>
            <a:endParaRPr lang="uk-UA" dirty="0" smtClean="0"/>
          </a:p>
          <a:p>
            <a:r>
              <a:rPr lang="uk-UA" dirty="0" err="1" smtClean="0"/>
              <a:t>Соб</a:t>
            </a:r>
            <a:endParaRPr lang="uk-UA" dirty="0" smtClean="0"/>
          </a:p>
          <a:p>
            <a:r>
              <a:rPr lang="uk-UA" dirty="0" smtClean="0"/>
              <a:t>Синиця</a:t>
            </a:r>
          </a:p>
          <a:p>
            <a:r>
              <a:rPr lang="uk-UA" dirty="0" smtClean="0"/>
              <a:t>Синюха </a:t>
            </a:r>
          </a:p>
          <a:p>
            <a:r>
              <a:rPr lang="uk-UA" dirty="0" smtClean="0"/>
              <a:t>Гірський </a:t>
            </a:r>
            <a:r>
              <a:rPr lang="uk-UA" dirty="0" err="1" smtClean="0"/>
              <a:t>Тікич</a:t>
            </a:r>
            <a:endParaRPr lang="uk-UA" dirty="0" smtClean="0"/>
          </a:p>
          <a:p>
            <a:r>
              <a:rPr lang="uk-UA" dirty="0" err="1" smtClean="0"/>
              <a:t>Мертвовод</a:t>
            </a:r>
            <a:endParaRPr lang="uk-UA" dirty="0" smtClean="0"/>
          </a:p>
          <a:p>
            <a:r>
              <a:rPr lang="uk-UA" dirty="0" smtClean="0"/>
              <a:t>Гнилий </a:t>
            </a:r>
            <a:r>
              <a:rPr lang="uk-UA" dirty="0" err="1" smtClean="0"/>
              <a:t>Яланець</a:t>
            </a:r>
            <a:endParaRPr lang="uk-UA" dirty="0" smtClean="0"/>
          </a:p>
          <a:p>
            <a:r>
              <a:rPr lang="uk-UA" dirty="0" smtClean="0"/>
              <a:t>Інгул</a:t>
            </a:r>
          </a:p>
          <a:p>
            <a:endParaRPr lang="uk-UA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ПРИТОКИ</a:t>
            </a:r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3429000"/>
            <a:ext cx="4320480" cy="295232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Ріка перетинає територію трьох областей і відповідно три обласні центри розташовані на ній: Хмельницький, Вінниця, Миколаїв (при впадінні в Бузький лиман), частково вона тече в межах Кіровоградської області та по її межі з Одеською.</a:t>
            </a:r>
            <a:endParaRPr lang="uk-UA" dirty="0"/>
          </a:p>
        </p:txBody>
      </p:sp>
      <p:pic>
        <p:nvPicPr>
          <p:cNvPr id="1026" name="Picture 2" descr="&amp;Pcy;&amp;iukcy;&amp;vcy;&amp;dcy;&amp;iecy;&amp;ncy;&amp;ncy;&amp;icy;&amp;jcy; &amp;Bcy;&amp;ucy;&amp;gcy; &amp;ucy; &amp;KHcy;&amp;mcy;&amp;iecy;&amp;lcy;&amp;softcy;&amp;ncy;&amp;icy;&amp;tscy;&amp;softcy;&amp;kcy;&amp;ocy;&amp;mcy;&amp;ucy; - ILoveUkraine: &amp;pcy;&amp;ocy;&amp;dcy;&amp;iukcy;&amp;lcy;&amp;iukcy;&amp;tcy;&amp;softcy;&amp;scy;&amp;yacy; &amp;lcy;&amp;yucy;&amp;bcy;&amp;ocy;&amp;vcy;'&amp;yucy; &amp;dcy;&amp;ocy; &amp;Ucy;&amp;kcy;&amp;rcy;&amp;acy;&amp;yicy;&amp;ncy;&amp;i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5760640" cy="31203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8" name="Picture 4" descr="Southern Bu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56992"/>
            <a:ext cx="4184920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Відомі такі забруднення води: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Фізичне </a:t>
            </a:r>
            <a:r>
              <a:rPr lang="uk-UA" dirty="0" smtClean="0"/>
              <a:t>забруднення – пісок, мул, глина – наслідки ерозії, пил, радіоактивні домішки, частиною золи від ТЄС;</a:t>
            </a:r>
          </a:p>
          <a:p>
            <a:r>
              <a:rPr lang="uk-UA" dirty="0" smtClean="0"/>
              <a:t>Теплове </a:t>
            </a:r>
            <a:r>
              <a:rPr lang="uk-UA" dirty="0" smtClean="0"/>
              <a:t>- спуск у водойми води з теплових та атомних електростанцій;</a:t>
            </a:r>
          </a:p>
          <a:p>
            <a:r>
              <a:rPr lang="uk-UA" dirty="0" smtClean="0"/>
              <a:t>Біологічне </a:t>
            </a:r>
            <a:r>
              <a:rPr lang="uk-UA" dirty="0" smtClean="0"/>
              <a:t>– мікроорганізми, віруси, бактерії, грибки, найпростіші, черви, промисловими біологічними забруднювачами є м'ясокомбінати, цукрові та маслозаводи;</a:t>
            </a:r>
          </a:p>
          <a:p>
            <a:r>
              <a:rPr lang="uk-UA" dirty="0" smtClean="0"/>
              <a:t>Хімічне </a:t>
            </a:r>
            <a:r>
              <a:rPr lang="uk-UA" dirty="0" smtClean="0"/>
              <a:t>– кислоти, солі, луги;</a:t>
            </a:r>
          </a:p>
          <a:p>
            <a:r>
              <a:rPr lang="uk-UA" dirty="0" smtClean="0"/>
              <a:t>Органічне </a:t>
            </a:r>
            <a:r>
              <a:rPr lang="uk-UA" dirty="0" smtClean="0"/>
              <a:t>– нафта та її сполуки, відходи тваринництва;</a:t>
            </a:r>
          </a:p>
          <a:p>
            <a:r>
              <a:rPr lang="uk-UA" dirty="0" smtClean="0"/>
              <a:t>Поверхневе – активні речовини – миючі засоби, пестициди.</a:t>
            </a:r>
          </a:p>
          <a:p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&amp;YUcy;&amp;zhcy;&amp;ncy;&amp;ycy;&amp;jcy; &amp;Bcy;&amp;ucy;&amp;gcy; &amp;vcy;&amp;ocy; &amp;vcy;&amp;scy;&amp;iecy;&amp;jcy; &amp;iecy;&amp;gcy;&amp;ocy; &amp;kcy;&amp;rcy;&amp;acy;&amp;scy;&amp;ocy;&amp;tcy;&amp;kcy;&amp;iecy; &amp;Bcy;&amp;lcy;&amp;ocy;&amp;gcy; &amp;pcy;&amp;ocy;&amp;lcy;&amp;softcy;&amp;zcy;&amp;ocy;&amp;vcy;&amp;acy;&amp;tcy;&amp;iecy;&amp;lcy;&amp;yacy; IIIkunep &amp;Rcy;&amp;ycy;&amp;bcy;&amp;acy;&amp;lcy;&amp;kcy;&amp;acy;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03568" cy="51897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80120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Основними</a:t>
            </a:r>
            <a:r>
              <a:rPr lang="ru-RU" sz="2400" dirty="0" smtClean="0"/>
              <a:t> причинами </a:t>
            </a:r>
            <a:r>
              <a:rPr lang="ru-RU" sz="2400" dirty="0" err="1" smtClean="0"/>
              <a:t>забруднення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поверхневих</a:t>
            </a:r>
            <a:r>
              <a:rPr lang="ru-RU" sz="2400" dirty="0" smtClean="0"/>
              <a:t> вод </a:t>
            </a:r>
            <a:r>
              <a:rPr lang="ru-RU" sz="2400" dirty="0" err="1" smtClean="0"/>
              <a:t>річки</a:t>
            </a:r>
            <a:r>
              <a:rPr lang="ru-RU" sz="2400" dirty="0" smtClean="0"/>
              <a:t> є: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72816"/>
            <a:ext cx="8503920" cy="4572000"/>
          </a:xfrm>
        </p:spPr>
        <p:txBody>
          <a:bodyPr/>
          <a:lstStyle/>
          <a:p>
            <a:r>
              <a:rPr lang="uk-UA" dirty="0" smtClean="0"/>
              <a:t>Скид </a:t>
            </a:r>
            <a:r>
              <a:rPr lang="uk-UA" dirty="0" smtClean="0"/>
              <a:t>неочищених та не досить очищених комунально-побутових і промислових стічних вод безпосередньо у водні об'єкти та через систему міської каналізації</a:t>
            </a:r>
            <a:r>
              <a:rPr lang="uk-UA" dirty="0" smtClean="0"/>
              <a:t>;</a:t>
            </a:r>
          </a:p>
          <a:p>
            <a:r>
              <a:rPr lang="uk-UA" dirty="0" smtClean="0"/>
              <a:t> Надходження </a:t>
            </a:r>
            <a:r>
              <a:rPr lang="uk-UA" dirty="0" smtClean="0"/>
              <a:t>до водних об'єктів забруднюючих речовин у процесі поверхневого стоку води з забудованих територій та сільгоспугідь; </a:t>
            </a:r>
            <a:endParaRPr lang="uk-UA" dirty="0" smtClean="0"/>
          </a:p>
          <a:p>
            <a:r>
              <a:rPr lang="uk-UA" dirty="0" smtClean="0"/>
              <a:t>Е</a:t>
            </a:r>
            <a:r>
              <a:rPr lang="uk-UA" dirty="0" smtClean="0"/>
              <a:t>розія </a:t>
            </a:r>
            <a:r>
              <a:rPr lang="uk-UA" dirty="0" smtClean="0"/>
              <a:t>ґрунтів на водозабірній площі.</a:t>
            </a:r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1520" y="990600"/>
            <a:ext cx="2567880" cy="525780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Якісний</a:t>
            </a:r>
            <a:r>
              <a:rPr lang="ru-RU" sz="2800" dirty="0" smtClean="0"/>
              <a:t> стан </a:t>
            </a:r>
            <a:r>
              <a:rPr lang="ru-RU" sz="2800" dirty="0" err="1" smtClean="0"/>
              <a:t>підземних</a:t>
            </a:r>
            <a:r>
              <a:rPr lang="ru-RU" sz="2800" dirty="0" smtClean="0"/>
              <a:t> вод </a:t>
            </a:r>
            <a:r>
              <a:rPr lang="ru-RU" sz="2800" dirty="0" err="1" smtClean="0"/>
              <a:t>внаслідок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господарської</a:t>
            </a:r>
            <a:r>
              <a:rPr lang="ru-RU" sz="2800" dirty="0" smtClean="0"/>
              <a:t> </a:t>
            </a:r>
            <a:r>
              <a:rPr lang="ru-RU" sz="2800" dirty="0" err="1" smtClean="0"/>
              <a:t>діяльності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постійно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погіршується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6146" name="Picture 2" descr="&amp;Ocy;&amp;kcy;&amp;ocy;&amp;lcy;&amp;ocy; 80% &amp;scy;&amp;tcy;&amp;ocy;&amp;kcy;&amp;ocy;&amp;vcy; &amp;vcy; &amp;mcy;&amp;icy;&amp;rcy;&amp;iecy; &amp;ncy;&amp;iecy; &amp;ocy;&amp;chcy;&amp;icy;&amp;shchcy;&amp;acy;&amp;yucy;&amp;tcy;&amp;scy;&amp;yacy; &amp;icy; &amp;zcy;&amp;acy;&amp;gcy;&amp;rcy;&amp;yacy;&amp;zcy;&amp;ncy;&amp;yacy;&amp;yucy;&amp;tcy; &amp;vcy;&amp;ocy;&amp;dcy;&amp;ocy;&amp;iecy;&amp;mcy;&amp;ycy; &amp;Pcy;&amp;ocy;&amp;scy;&amp;lcy;&amp;iecy;&amp;dcy;&amp;ncy;&amp;icy;&amp;jcy; &amp;Vcy;&amp;acy;&amp;vcy;&amp;icy;&amp;lcy;&amp;ocy;&amp;n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620688"/>
            <a:ext cx="4047957" cy="302433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148" name="Picture 4" descr="&amp;Rcy;&amp;iecy;&amp;kcy;&amp;icy; &amp;Kcy;&amp;icy;&amp;rcy;&amp;ocy;&amp;vcy;&amp;ocy;&amp;gcy;&amp;rcy;&amp;acy;&amp;dcy;&amp;scy;&amp;kcy;&amp;ocy;&amp;jcy; &amp;ocy;&amp;bcy;&amp;lcy;&amp;acy;&amp;scy;&amp;tcy;&amp;i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861048"/>
            <a:ext cx="3180539" cy="237626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Екологічні </a:t>
            </a:r>
            <a:r>
              <a:rPr lang="uk-UA" dirty="0" smtClean="0"/>
              <a:t>проблеми річки: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Вода у </a:t>
            </a:r>
            <a:r>
              <a:rPr lang="ru-RU" dirty="0" err="1" smtClean="0"/>
              <a:t>річці</a:t>
            </a:r>
            <a:r>
              <a:rPr lang="ru-RU" dirty="0" smtClean="0"/>
              <a:t> </a:t>
            </a:r>
            <a:r>
              <a:rPr lang="ru-RU" dirty="0" err="1" smtClean="0"/>
              <a:t>Південний</a:t>
            </a:r>
            <a:r>
              <a:rPr lang="ru-RU" dirty="0" smtClean="0"/>
              <a:t> Буг </a:t>
            </a:r>
            <a:r>
              <a:rPr lang="ru-RU" dirty="0" err="1" smtClean="0"/>
              <a:t>забруднена</a:t>
            </a:r>
            <a:r>
              <a:rPr lang="ru-RU" dirty="0" smtClean="0"/>
              <a:t> </a:t>
            </a:r>
            <a:r>
              <a:rPr lang="ru-RU" dirty="0" err="1" smtClean="0"/>
              <a:t>органічними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endParaRPr lang="ru-RU" dirty="0" smtClean="0"/>
          </a:p>
          <a:p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підвищеним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кольоровості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err="1" smtClean="0"/>
              <a:t>ластиві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екологічного</a:t>
            </a:r>
            <a:r>
              <a:rPr lang="ru-RU" dirty="0" smtClean="0"/>
              <a:t> та </a:t>
            </a:r>
            <a:r>
              <a:rPr lang="ru-RU" dirty="0" err="1" smtClean="0"/>
              <a:t>метаболічного</a:t>
            </a:r>
            <a:r>
              <a:rPr lang="ru-RU" dirty="0" smtClean="0"/>
              <a:t> </a:t>
            </a:r>
            <a:r>
              <a:rPr lang="ru-RU" dirty="0" err="1" smtClean="0"/>
              <a:t>регресу</a:t>
            </a:r>
            <a:endParaRPr lang="ru-RU" dirty="0" smtClean="0"/>
          </a:p>
          <a:p>
            <a:r>
              <a:rPr lang="ru-RU" dirty="0" err="1" smtClean="0"/>
              <a:t>П</a:t>
            </a:r>
            <a:r>
              <a:rPr lang="ru-RU" dirty="0" err="1" smtClean="0"/>
              <a:t>ідприємств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</a:t>
            </a:r>
            <a:r>
              <a:rPr lang="ru-RU" dirty="0" err="1" smtClean="0"/>
              <a:t>комунального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скидають</a:t>
            </a:r>
            <a:r>
              <a:rPr lang="ru-RU" dirty="0" smtClean="0"/>
              <a:t> </a:t>
            </a:r>
            <a:r>
              <a:rPr lang="ru-RU" dirty="0" err="1" smtClean="0"/>
              <a:t>забруднюючі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, яка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встановлений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гранично</a:t>
            </a:r>
            <a:r>
              <a:rPr lang="ru-RU" dirty="0" smtClean="0"/>
              <a:t> допустимого скиду </a:t>
            </a:r>
            <a:endParaRPr lang="ru-RU" dirty="0" smtClean="0"/>
          </a:p>
          <a:p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меліорація</a:t>
            </a:r>
            <a:r>
              <a:rPr lang="ru-RU" dirty="0" smtClean="0"/>
              <a:t> </a:t>
            </a:r>
            <a:r>
              <a:rPr lang="ru-RU" dirty="0" err="1" smtClean="0"/>
              <a:t>боліт</a:t>
            </a:r>
            <a:r>
              <a:rPr lang="ru-RU" dirty="0" smtClean="0"/>
              <a:t>, </a:t>
            </a:r>
            <a:r>
              <a:rPr lang="ru-RU" dirty="0" err="1" smtClean="0"/>
              <a:t>випрямлення</a:t>
            </a:r>
            <a:r>
              <a:rPr lang="ru-RU" dirty="0" smtClean="0"/>
              <a:t> русел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оранка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endParaRPr lang="uk-UA" dirty="0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</TotalTime>
  <Words>514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Південний Буг</vt:lpstr>
      <vt:lpstr>Слайд 2</vt:lpstr>
      <vt:lpstr>ПРИТОКИ</vt:lpstr>
      <vt:lpstr>Слайд 4</vt:lpstr>
      <vt:lpstr>Відомі такі забруднення води: </vt:lpstr>
      <vt:lpstr>Слайд 6</vt:lpstr>
      <vt:lpstr>Основними причинами забруднення поверхневих вод річки є:</vt:lpstr>
      <vt:lpstr>Слайд 8</vt:lpstr>
      <vt:lpstr>Екологічні проблеми річки:</vt:lpstr>
      <vt:lpstr>Слайд 10</vt:lpstr>
      <vt:lpstr>Слайд 11</vt:lpstr>
      <vt:lpstr>Основними засадами екологічно збалансованого водокористування і сталого відтворення водних ресурсів та об’єктів України є: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Південний Буг</dc:title>
  <dc:creator>Misha</dc:creator>
  <cp:lastModifiedBy>Misha</cp:lastModifiedBy>
  <cp:revision>11</cp:revision>
  <dcterms:created xsi:type="dcterms:W3CDTF">2015-01-13T15:52:55Z</dcterms:created>
  <dcterms:modified xsi:type="dcterms:W3CDTF">2015-01-15T16:17:48Z</dcterms:modified>
</cp:coreProperties>
</file>