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D8D14-18F5-489D-943D-067534258FA7}" type="datetimeFigureOut">
              <a:rPr lang="ru-RU" smtClean="0"/>
              <a:t>15.10.2012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8DA8C-9F60-48E1-9A16-51B9A5EF7B5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8DA8C-9F60-48E1-9A16-51B9A5EF7B59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285728"/>
            <a:ext cx="6215106" cy="82279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Галілео Галілей</a:t>
            </a:r>
            <a:br>
              <a:rPr lang="uk-UA" dirty="0" smtClean="0"/>
            </a:br>
            <a:r>
              <a:rPr lang="ru-RU" b="0" dirty="0" smtClean="0"/>
              <a:t>15 </a:t>
            </a:r>
            <a:r>
              <a:rPr lang="ru-RU" b="0" dirty="0" smtClean="0"/>
              <a:t>лютого 1564 — 8 </a:t>
            </a:r>
            <a:r>
              <a:rPr lang="ru-RU" b="0" dirty="0" err="1" smtClean="0"/>
              <a:t>січня</a:t>
            </a:r>
            <a:r>
              <a:rPr lang="ru-RU" b="0" dirty="0" smtClean="0"/>
              <a:t> 1642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7356" y="1500174"/>
            <a:ext cx="3643338" cy="3429024"/>
          </a:xfrm>
        </p:spPr>
        <p:txBody>
          <a:bodyPr>
            <a:normAutofit/>
          </a:bodyPr>
          <a:lstStyle/>
          <a:p>
            <a:r>
              <a:rPr lang="ru-RU" b="0" dirty="0" smtClean="0"/>
              <a:t> </a:t>
            </a:r>
            <a:r>
              <a:rPr lang="ru-RU" b="0" dirty="0" err="1" smtClean="0"/>
              <a:t>Італійський</a:t>
            </a:r>
            <a:r>
              <a:rPr lang="ru-RU" b="0" dirty="0" smtClean="0"/>
              <a:t> </a:t>
            </a:r>
            <a:r>
              <a:rPr lang="ru-RU" b="0" dirty="0" err="1" smtClean="0"/>
              <a:t>мислитель</a:t>
            </a:r>
            <a:r>
              <a:rPr lang="ru-RU" b="0" dirty="0" smtClean="0"/>
              <a:t> </a:t>
            </a:r>
            <a:r>
              <a:rPr lang="ru-RU" b="0" dirty="0" err="1" smtClean="0"/>
              <a:t>епохи</a:t>
            </a:r>
            <a:r>
              <a:rPr lang="ru-RU" b="0" dirty="0" smtClean="0"/>
              <a:t> </a:t>
            </a:r>
            <a:r>
              <a:rPr lang="ru-RU" b="0" dirty="0" err="1" smtClean="0"/>
              <a:t>Відродження</a:t>
            </a:r>
            <a:r>
              <a:rPr lang="ru-RU" b="0" dirty="0" smtClean="0"/>
              <a:t>, </a:t>
            </a:r>
            <a:r>
              <a:rPr lang="ru-RU" b="0" dirty="0" err="1" smtClean="0"/>
              <a:t>засновник</a:t>
            </a:r>
            <a:r>
              <a:rPr lang="ru-RU" b="0" dirty="0" smtClean="0"/>
              <a:t> </a:t>
            </a:r>
            <a:r>
              <a:rPr lang="ru-RU" b="0" dirty="0" err="1" smtClean="0"/>
              <a:t>класичної</a:t>
            </a:r>
            <a:r>
              <a:rPr lang="ru-RU" b="0" dirty="0" smtClean="0"/>
              <a:t> </a:t>
            </a:r>
            <a:r>
              <a:rPr lang="ru-RU" b="0" dirty="0" err="1" smtClean="0"/>
              <a:t>механіки</a:t>
            </a:r>
            <a:r>
              <a:rPr lang="ru-RU" b="0" dirty="0" smtClean="0"/>
              <a:t>, </a:t>
            </a:r>
            <a:r>
              <a:rPr lang="ru-RU" b="0" dirty="0" err="1" smtClean="0"/>
              <a:t>фізик</a:t>
            </a:r>
            <a:r>
              <a:rPr lang="ru-RU" b="0" dirty="0" smtClean="0"/>
              <a:t>, астроном, математик, один </a:t>
            </a:r>
            <a:r>
              <a:rPr lang="ru-RU" b="0" dirty="0" err="1" smtClean="0"/>
              <a:t>із</a:t>
            </a:r>
            <a:r>
              <a:rPr lang="ru-RU" b="0" dirty="0" smtClean="0"/>
              <a:t> </a:t>
            </a:r>
            <a:r>
              <a:rPr lang="ru-RU" b="0" dirty="0" err="1" smtClean="0"/>
              <a:t>засновників</a:t>
            </a:r>
            <a:r>
              <a:rPr lang="ru-RU" b="0" dirty="0" smtClean="0"/>
              <a:t> </a:t>
            </a:r>
            <a:r>
              <a:rPr lang="ru-RU" b="0" dirty="0" err="1" smtClean="0"/>
              <a:t>сучасного</a:t>
            </a:r>
            <a:r>
              <a:rPr lang="ru-RU" b="0" dirty="0" smtClean="0"/>
              <a:t> </a:t>
            </a:r>
            <a:r>
              <a:rPr lang="ru-RU" b="0" dirty="0" err="1" smtClean="0"/>
              <a:t>експериментально-теоретичного</a:t>
            </a:r>
            <a:r>
              <a:rPr lang="ru-RU" b="0" dirty="0" smtClean="0"/>
              <a:t> </a:t>
            </a:r>
            <a:r>
              <a:rPr lang="ru-RU" b="0" dirty="0" err="1" smtClean="0"/>
              <a:t>природознавства</a:t>
            </a:r>
            <a:r>
              <a:rPr lang="ru-RU" b="0" dirty="0" smtClean="0"/>
              <a:t>, поет </a:t>
            </a:r>
            <a:r>
              <a:rPr lang="ru-RU" b="0" dirty="0" err="1" smtClean="0"/>
              <a:t>і</a:t>
            </a:r>
            <a:r>
              <a:rPr lang="ru-RU" b="0" dirty="0" smtClean="0"/>
              <a:t> </a:t>
            </a:r>
            <a:r>
              <a:rPr lang="ru-RU" b="0" dirty="0" err="1" smtClean="0"/>
              <a:t>літературний</a:t>
            </a:r>
            <a:r>
              <a:rPr lang="ru-RU" b="0" dirty="0" smtClean="0"/>
              <a:t> критик. </a:t>
            </a:r>
            <a:r>
              <a:rPr lang="ru-RU" b="0" dirty="0" err="1" smtClean="0"/>
              <a:t>Син</a:t>
            </a:r>
            <a:r>
              <a:rPr lang="ru-RU" b="0" dirty="0" smtClean="0"/>
              <a:t> </a:t>
            </a:r>
            <a:r>
              <a:rPr lang="ru-RU" b="0" dirty="0" err="1" smtClean="0"/>
              <a:t>музиканта</a:t>
            </a:r>
            <a:r>
              <a:rPr lang="ru-RU" b="0" dirty="0" smtClean="0"/>
              <a:t> </a:t>
            </a:r>
            <a:r>
              <a:rPr lang="ru-RU" b="0" dirty="0" err="1" smtClean="0"/>
              <a:t>Вінченцо</a:t>
            </a:r>
            <a:r>
              <a:rPr lang="ru-RU" b="0" dirty="0" smtClean="0"/>
              <a:t> </a:t>
            </a:r>
            <a:r>
              <a:rPr lang="ru-RU" b="0" dirty="0" err="1" smtClean="0"/>
              <a:t>Галілея</a:t>
            </a:r>
            <a:r>
              <a:rPr lang="ru-RU" b="0" dirty="0" smtClean="0"/>
              <a:t>.</a:t>
            </a:r>
            <a:endParaRPr lang="ru-RU" dirty="0"/>
          </a:p>
        </p:txBody>
      </p:sp>
      <p:pic>
        <p:nvPicPr>
          <p:cNvPr id="4" name="Рисунок 3" descr="75a1114252894b7b4306cd4a70594255_ful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1500174"/>
            <a:ext cx="3205993" cy="4071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1071546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Астрономічні</a:t>
            </a:r>
            <a:r>
              <a:rPr lang="ru-RU" b="1" dirty="0" smtClean="0"/>
              <a:t> </a:t>
            </a:r>
            <a:r>
              <a:rPr lang="ru-RU" b="1" dirty="0" err="1" smtClean="0"/>
              <a:t>дослідження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785794"/>
            <a:ext cx="450059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Довідавшись</a:t>
            </a:r>
            <a:r>
              <a:rPr lang="ru-RU" dirty="0" smtClean="0"/>
              <a:t> про </a:t>
            </a:r>
            <a:r>
              <a:rPr lang="ru-RU" dirty="0" err="1" smtClean="0"/>
              <a:t>винайдену</a:t>
            </a:r>
            <a:r>
              <a:rPr lang="ru-RU" dirty="0" smtClean="0"/>
              <a:t> в </a:t>
            </a:r>
            <a:r>
              <a:rPr lang="ru-RU" dirty="0" err="1" smtClean="0"/>
              <a:t>Голландії</a:t>
            </a:r>
            <a:r>
              <a:rPr lang="ru-RU" dirty="0" smtClean="0"/>
              <a:t> </a:t>
            </a:r>
            <a:r>
              <a:rPr lang="ru-RU" dirty="0" err="1" smtClean="0"/>
              <a:t>підзорну</a:t>
            </a:r>
            <a:r>
              <a:rPr lang="ru-RU" dirty="0" smtClean="0"/>
              <a:t> трубу, </a:t>
            </a:r>
            <a:r>
              <a:rPr lang="ru-RU" dirty="0" err="1" smtClean="0"/>
              <a:t>Галілей</a:t>
            </a:r>
            <a:r>
              <a:rPr lang="ru-RU" dirty="0" smtClean="0"/>
              <a:t> у 1609 </a:t>
            </a:r>
            <a:r>
              <a:rPr lang="ru-RU" dirty="0" err="1" smtClean="0"/>
              <a:t>побудував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перший телескоп 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трикратним</a:t>
            </a:r>
            <a:r>
              <a:rPr lang="ru-RU" dirty="0" smtClean="0"/>
              <a:t> </a:t>
            </a:r>
            <a:r>
              <a:rPr lang="ru-RU" dirty="0" err="1" smtClean="0"/>
              <a:t>збільшенням</a:t>
            </a:r>
            <a:r>
              <a:rPr lang="ru-RU" dirty="0" smtClean="0"/>
              <a:t>, а </a:t>
            </a:r>
            <a:r>
              <a:rPr lang="ru-RU" dirty="0" err="1" smtClean="0"/>
              <a:t>трохи</a:t>
            </a:r>
            <a:r>
              <a:rPr lang="ru-RU" dirty="0" smtClean="0"/>
              <a:t> </a:t>
            </a:r>
            <a:r>
              <a:rPr lang="ru-RU" dirty="0" err="1" smtClean="0"/>
              <a:t>пізніше</a:t>
            </a:r>
            <a:r>
              <a:rPr lang="ru-RU" dirty="0" smtClean="0"/>
              <a:t> —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збільшенням</a:t>
            </a:r>
            <a:r>
              <a:rPr lang="ru-RU" dirty="0" smtClean="0"/>
              <a:t> у 32 рази, як </a:t>
            </a:r>
            <a:r>
              <a:rPr lang="ru-RU" dirty="0" err="1" smtClean="0"/>
              <a:t>він</a:t>
            </a:r>
            <a:r>
              <a:rPr lang="ru-RU" dirty="0" smtClean="0"/>
              <a:t> сам писав </a:t>
            </a:r>
            <a:r>
              <a:rPr lang="ru-RU" dirty="0" err="1" smtClean="0"/>
              <a:t>згодом</a:t>
            </a:r>
            <a:r>
              <a:rPr lang="ru-RU" dirty="0" smtClean="0"/>
              <a:t>, «</a:t>
            </a:r>
            <a:r>
              <a:rPr lang="ru-RU" dirty="0" err="1" smtClean="0"/>
              <a:t>побудував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прилад</a:t>
            </a:r>
            <a:r>
              <a:rPr lang="ru-RU" dirty="0" smtClean="0"/>
              <a:t> у такому </a:t>
            </a:r>
            <a:r>
              <a:rPr lang="ru-RU" dirty="0" err="1" smtClean="0"/>
              <a:t>ступені</a:t>
            </a:r>
            <a:r>
              <a:rPr lang="ru-RU" dirty="0" smtClean="0"/>
              <a:t> </a:t>
            </a:r>
            <a:r>
              <a:rPr lang="ru-RU" dirty="0" err="1" smtClean="0"/>
              <a:t>чудесний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предмети</a:t>
            </a:r>
            <a:r>
              <a:rPr lang="ru-RU" dirty="0" smtClean="0"/>
              <a:t> </a:t>
            </a:r>
            <a:r>
              <a:rPr lang="ru-RU" dirty="0" err="1" smtClean="0"/>
              <a:t>здавалися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в </a:t>
            </a:r>
            <a:r>
              <a:rPr lang="ru-RU" dirty="0" err="1" smtClean="0"/>
              <a:t>тисячу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більші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тридцять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ближчі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при </a:t>
            </a:r>
            <a:r>
              <a:rPr lang="ru-RU" dirty="0" err="1" smtClean="0"/>
              <a:t>спостереженні</a:t>
            </a:r>
            <a:r>
              <a:rPr lang="ru-RU" dirty="0" smtClean="0"/>
              <a:t> простим оком». З </a:t>
            </a:r>
            <a:r>
              <a:rPr lang="ru-RU" dirty="0" err="1" smtClean="0"/>
              <a:t>їхньою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Галілей</a:t>
            </a:r>
            <a:r>
              <a:rPr lang="ru-RU" dirty="0" smtClean="0"/>
              <a:t> </a:t>
            </a:r>
            <a:r>
              <a:rPr lang="ru-RU" dirty="0" err="1" smtClean="0"/>
              <a:t>здійснив</a:t>
            </a:r>
            <a:r>
              <a:rPr lang="ru-RU" dirty="0" smtClean="0"/>
              <a:t> ряд </a:t>
            </a:r>
            <a:r>
              <a:rPr lang="ru-RU" dirty="0" err="1" smtClean="0"/>
              <a:t>важливих</a:t>
            </a:r>
            <a:r>
              <a:rPr lang="ru-RU" dirty="0" smtClean="0"/>
              <a:t> </a:t>
            </a:r>
            <a:r>
              <a:rPr lang="ru-RU" dirty="0" err="1" smtClean="0"/>
              <a:t>астрономічних</a:t>
            </a:r>
            <a:r>
              <a:rPr lang="ru-RU" dirty="0" smtClean="0"/>
              <a:t> </a:t>
            </a:r>
            <a:r>
              <a:rPr lang="ru-RU" dirty="0" err="1" smtClean="0"/>
              <a:t>відкриттів</a:t>
            </a:r>
            <a:r>
              <a:rPr lang="ru-RU" dirty="0" smtClean="0"/>
              <a:t> — гори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кратери</a:t>
            </a:r>
            <a:r>
              <a:rPr lang="ru-RU" dirty="0" smtClean="0"/>
              <a:t> </a:t>
            </a:r>
            <a:r>
              <a:rPr lang="ru-RU" dirty="0" err="1" smtClean="0"/>
              <a:t>наМісяці</a:t>
            </a:r>
            <a:r>
              <a:rPr lang="ru-RU" dirty="0" smtClean="0"/>
              <a:t>, </a:t>
            </a:r>
            <a:r>
              <a:rPr lang="ru-RU" dirty="0" err="1" smtClean="0"/>
              <a:t>розміри</a:t>
            </a:r>
            <a:r>
              <a:rPr lang="ru-RU" dirty="0" smtClean="0"/>
              <a:t> </a:t>
            </a:r>
            <a:r>
              <a:rPr lang="ru-RU" dirty="0" err="1" smtClean="0"/>
              <a:t>зірок</a:t>
            </a:r>
            <a:r>
              <a:rPr lang="ru-RU" dirty="0" smtClean="0"/>
              <a:t> та </a:t>
            </a:r>
            <a:r>
              <a:rPr lang="ru-RU" dirty="0" err="1" smtClean="0"/>
              <a:t>їхня</a:t>
            </a:r>
            <a:r>
              <a:rPr lang="ru-RU" dirty="0" smtClean="0"/>
              <a:t> </a:t>
            </a:r>
            <a:r>
              <a:rPr lang="ru-RU" dirty="0" err="1" smtClean="0"/>
              <a:t>колосальна</a:t>
            </a:r>
            <a:r>
              <a:rPr lang="ru-RU" dirty="0" smtClean="0"/>
              <a:t> </a:t>
            </a:r>
            <a:r>
              <a:rPr lang="ru-RU" dirty="0" err="1" smtClean="0"/>
              <a:t>віддаленість</a:t>
            </a:r>
            <a:r>
              <a:rPr lang="ru-RU" dirty="0" smtClean="0"/>
              <a:t>, </a:t>
            </a:r>
            <a:r>
              <a:rPr lang="ru-RU" dirty="0" err="1" smtClean="0"/>
              <a:t>плями</a:t>
            </a:r>
            <a:r>
              <a:rPr lang="ru-RU" dirty="0" smtClean="0"/>
              <a:t> на </a:t>
            </a:r>
            <a:r>
              <a:rPr lang="ru-RU" dirty="0" err="1" smtClean="0"/>
              <a:t>Сонці</a:t>
            </a:r>
            <a:r>
              <a:rPr lang="ru-RU" dirty="0" smtClean="0"/>
              <a:t>, 4 </a:t>
            </a:r>
            <a:r>
              <a:rPr lang="ru-RU" dirty="0" err="1" smtClean="0"/>
              <a:t>супутники</a:t>
            </a:r>
            <a:r>
              <a:rPr lang="ru-RU" dirty="0" smtClean="0"/>
              <a:t> </a:t>
            </a:r>
            <a:r>
              <a:rPr lang="ru-RU" dirty="0" err="1" smtClean="0"/>
              <a:t>Юпітера</a:t>
            </a:r>
            <a:r>
              <a:rPr lang="ru-RU" dirty="0" smtClean="0"/>
              <a:t>, </a:t>
            </a:r>
            <a:r>
              <a:rPr lang="ru-RU" dirty="0" err="1" smtClean="0"/>
              <a:t>фази</a:t>
            </a:r>
            <a:r>
              <a:rPr lang="ru-RU" dirty="0" smtClean="0"/>
              <a:t> </a:t>
            </a:r>
            <a:r>
              <a:rPr lang="ru-RU" dirty="0" err="1" smtClean="0"/>
              <a:t>Венери</a:t>
            </a:r>
            <a:r>
              <a:rPr lang="ru-RU" dirty="0" smtClean="0"/>
              <a:t>, </a:t>
            </a:r>
            <a:r>
              <a:rPr lang="ru-RU" dirty="0" err="1" smtClean="0"/>
              <a:t>кільця</a:t>
            </a:r>
            <a:r>
              <a:rPr lang="ru-RU" dirty="0" smtClean="0"/>
              <a:t> </a:t>
            </a:r>
            <a:r>
              <a:rPr lang="ru-RU" dirty="0" err="1" smtClean="0"/>
              <a:t>Сатурна,Чумацький</a:t>
            </a:r>
            <a:r>
              <a:rPr lang="ru-RU" dirty="0" smtClean="0"/>
              <a:t> Шлях як </a:t>
            </a:r>
            <a:r>
              <a:rPr lang="ru-RU" dirty="0" err="1" smtClean="0"/>
              <a:t>скупчення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зірок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" name="Рисунок 5" descr="552px-Bertini_fresco_of_Galileo_Galilei_and_Doge_of_Venic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1000108"/>
            <a:ext cx="3786214" cy="47365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714356"/>
          </a:xfrm>
        </p:spPr>
        <p:txBody>
          <a:bodyPr/>
          <a:lstStyle/>
          <a:p>
            <a:r>
              <a:rPr lang="uk-UA" dirty="0" smtClean="0"/>
              <a:t>Біографія. Ранні роки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071546"/>
            <a:ext cx="58579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Галілей</a:t>
            </a:r>
            <a:r>
              <a:rPr lang="ru-RU" dirty="0" smtClean="0"/>
              <a:t> </a:t>
            </a:r>
            <a:r>
              <a:rPr lang="ru-RU" dirty="0" err="1" smtClean="0"/>
              <a:t>народився</a:t>
            </a:r>
            <a:r>
              <a:rPr lang="ru-RU" dirty="0" smtClean="0"/>
              <a:t> в </a:t>
            </a:r>
            <a:r>
              <a:rPr lang="ru-RU" dirty="0" err="1" smtClean="0"/>
              <a:t>місті</a:t>
            </a:r>
            <a:r>
              <a:rPr lang="ru-RU" dirty="0" smtClean="0"/>
              <a:t> </a:t>
            </a:r>
            <a:r>
              <a:rPr lang="ru-RU" dirty="0" err="1" smtClean="0"/>
              <a:t>Піза</a:t>
            </a:r>
            <a:r>
              <a:rPr lang="ru-RU" dirty="0" smtClean="0"/>
              <a:t>, </a:t>
            </a:r>
            <a:r>
              <a:rPr lang="ru-RU" dirty="0" err="1" smtClean="0"/>
              <a:t>неподалік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 </a:t>
            </a:r>
            <a:r>
              <a:rPr lang="ru-RU" dirty="0" err="1" smtClean="0"/>
              <a:t>Флоренції</a:t>
            </a:r>
            <a:r>
              <a:rPr lang="ru-RU" dirty="0" smtClean="0"/>
              <a:t> 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сім'ї</a:t>
            </a:r>
            <a:r>
              <a:rPr lang="ru-RU" dirty="0" smtClean="0"/>
              <a:t> родовитого,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збіднілого</a:t>
            </a:r>
            <a:r>
              <a:rPr lang="ru-RU" dirty="0" smtClean="0"/>
              <a:t> дворянина </a:t>
            </a:r>
            <a:r>
              <a:rPr lang="ru-RU" dirty="0" err="1" smtClean="0"/>
              <a:t>Вінченцо</a:t>
            </a:r>
            <a:r>
              <a:rPr lang="ru-RU" dirty="0" smtClean="0"/>
              <a:t> </a:t>
            </a:r>
            <a:r>
              <a:rPr lang="ru-RU" dirty="0" err="1" smtClean="0"/>
              <a:t>Галілея</a:t>
            </a:r>
            <a:r>
              <a:rPr lang="ru-RU" dirty="0" smtClean="0"/>
              <a:t>, видного теоретика </a:t>
            </a:r>
            <a:r>
              <a:rPr lang="ru-RU" dirty="0" err="1" smtClean="0"/>
              <a:t>музики</a:t>
            </a:r>
            <a:r>
              <a:rPr lang="ru-RU" dirty="0" smtClean="0"/>
              <a:t> </a:t>
            </a:r>
            <a:r>
              <a:rPr lang="ru-RU" dirty="0" smtClean="0"/>
              <a:t>.</a:t>
            </a:r>
            <a:r>
              <a:rPr lang="ru-RU" dirty="0" err="1" smtClean="0"/>
              <a:t>Повне</a:t>
            </a:r>
            <a:r>
              <a:rPr lang="ru-RU" dirty="0" smtClean="0"/>
              <a:t> </a:t>
            </a:r>
            <a:r>
              <a:rPr lang="ru-RU" dirty="0" err="1" smtClean="0"/>
              <a:t>ім'я</a:t>
            </a:r>
            <a:r>
              <a:rPr lang="ru-RU" dirty="0" smtClean="0"/>
              <a:t>: </a:t>
            </a:r>
            <a:r>
              <a:rPr lang="ru-RU" dirty="0" err="1" smtClean="0"/>
              <a:t>Галілео</a:t>
            </a:r>
            <a:r>
              <a:rPr lang="ru-RU" dirty="0" smtClean="0"/>
              <a:t> </a:t>
            </a:r>
            <a:r>
              <a:rPr lang="ru-RU" dirty="0" err="1" smtClean="0"/>
              <a:t>ді</a:t>
            </a:r>
            <a:r>
              <a:rPr lang="ru-RU" dirty="0" smtClean="0"/>
              <a:t> </a:t>
            </a:r>
            <a:r>
              <a:rPr lang="ru-RU" dirty="0" err="1" smtClean="0"/>
              <a:t>Вінченцо</a:t>
            </a:r>
            <a:r>
              <a:rPr lang="ru-RU" dirty="0" smtClean="0"/>
              <a:t> </a:t>
            </a:r>
            <a:r>
              <a:rPr lang="ru-RU" dirty="0" err="1" smtClean="0"/>
              <a:t>Бонайуті</a:t>
            </a:r>
            <a:r>
              <a:rPr lang="ru-RU" dirty="0" smtClean="0"/>
              <a:t> де </a:t>
            </a:r>
            <a:r>
              <a:rPr lang="ru-RU" dirty="0" err="1" smtClean="0"/>
              <a:t>Галілей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2643182"/>
            <a:ext cx="55721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сім'ї</a:t>
            </a:r>
            <a:r>
              <a:rPr lang="ru-RU" dirty="0" smtClean="0"/>
              <a:t> </a:t>
            </a:r>
            <a:r>
              <a:rPr lang="ru-RU" dirty="0" err="1" smtClean="0"/>
              <a:t>Вінченцо</a:t>
            </a:r>
            <a:r>
              <a:rPr lang="ru-RU" dirty="0" smtClean="0"/>
              <a:t> </a:t>
            </a:r>
            <a:r>
              <a:rPr lang="ru-RU" dirty="0" err="1" smtClean="0"/>
              <a:t>Галілея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Джулії</a:t>
            </a:r>
            <a:r>
              <a:rPr lang="ru-RU" dirty="0" smtClean="0"/>
              <a:t> </a:t>
            </a:r>
            <a:r>
              <a:rPr lang="ru-RU" dirty="0" err="1" smtClean="0"/>
              <a:t>Амманнаті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шестеро </a:t>
            </a:r>
            <a:r>
              <a:rPr lang="ru-RU" dirty="0" err="1" smtClean="0"/>
              <a:t>дітей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вижити</a:t>
            </a:r>
            <a:r>
              <a:rPr lang="ru-RU" dirty="0" smtClean="0"/>
              <a:t> </a:t>
            </a:r>
            <a:r>
              <a:rPr lang="ru-RU" dirty="0" err="1" smtClean="0"/>
              <a:t>вдалося</a:t>
            </a:r>
            <a:r>
              <a:rPr lang="ru-RU" dirty="0" smtClean="0"/>
              <a:t> </a:t>
            </a:r>
            <a:r>
              <a:rPr lang="ru-RU" dirty="0" err="1" smtClean="0"/>
              <a:t>чотирьом</a:t>
            </a:r>
            <a:r>
              <a:rPr lang="ru-RU" dirty="0" smtClean="0"/>
              <a:t>: </a:t>
            </a:r>
            <a:r>
              <a:rPr lang="ru-RU" dirty="0" err="1" smtClean="0"/>
              <a:t>Галілео</a:t>
            </a:r>
            <a:r>
              <a:rPr lang="ru-RU" dirty="0" smtClean="0"/>
              <a:t>, </a:t>
            </a:r>
            <a:r>
              <a:rPr lang="ru-RU" dirty="0" smtClean="0"/>
              <a:t>дочкам </a:t>
            </a:r>
            <a:r>
              <a:rPr lang="ru-RU" dirty="0" err="1" smtClean="0"/>
              <a:t>Вірджинії</a:t>
            </a:r>
            <a:r>
              <a:rPr lang="ru-RU" dirty="0" smtClean="0"/>
              <a:t>, </a:t>
            </a:r>
            <a:r>
              <a:rPr lang="ru-RU" dirty="0" err="1" smtClean="0"/>
              <a:t>Лівії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молодшому</a:t>
            </a:r>
            <a:r>
              <a:rPr lang="ru-RU" dirty="0" smtClean="0"/>
              <a:t> </a:t>
            </a:r>
            <a:r>
              <a:rPr lang="ru-RU" dirty="0" err="1" smtClean="0"/>
              <a:t>синові</a:t>
            </a:r>
            <a:r>
              <a:rPr lang="ru-RU" dirty="0" smtClean="0"/>
              <a:t> </a:t>
            </a:r>
            <a:r>
              <a:rPr lang="ru-RU" dirty="0" smtClean="0"/>
              <a:t>Мікеланджело.У1572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Вінченцо</a:t>
            </a:r>
            <a:r>
              <a:rPr lang="ru-RU" dirty="0" smtClean="0"/>
              <a:t> </a:t>
            </a:r>
            <a:r>
              <a:rPr lang="ru-RU" dirty="0" err="1" smtClean="0"/>
              <a:t>переїхав</a:t>
            </a:r>
            <a:r>
              <a:rPr lang="ru-RU" dirty="0" smtClean="0"/>
              <a:t> у </a:t>
            </a:r>
            <a:r>
              <a:rPr lang="ru-RU" dirty="0" err="1" smtClean="0"/>
              <a:t>Флоренцію</a:t>
            </a:r>
            <a:r>
              <a:rPr lang="ru-RU" dirty="0" smtClean="0"/>
              <a:t>, </a:t>
            </a:r>
            <a:r>
              <a:rPr lang="ru-RU" dirty="0" err="1" smtClean="0"/>
              <a:t>столицю</a:t>
            </a:r>
            <a:r>
              <a:rPr lang="ru-RU" dirty="0" smtClean="0"/>
              <a:t> </a:t>
            </a:r>
            <a:r>
              <a:rPr lang="ru-RU" dirty="0" err="1" smtClean="0"/>
              <a:t>Тосканського</a:t>
            </a:r>
            <a:r>
              <a:rPr lang="ru-RU" dirty="0" smtClean="0"/>
              <a:t> герцогства.</a:t>
            </a:r>
            <a:endParaRPr lang="ru-RU" dirty="0"/>
          </a:p>
        </p:txBody>
      </p:sp>
      <p:pic>
        <p:nvPicPr>
          <p:cNvPr id="6" name="Рисунок 5" descr="Galile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785794"/>
            <a:ext cx="2143125" cy="29051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0034" y="4786322"/>
            <a:ext cx="6572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 </a:t>
            </a:r>
            <a:r>
              <a:rPr lang="ru-RU" dirty="0" err="1" smtClean="0"/>
              <a:t>дитинство</a:t>
            </a:r>
            <a:r>
              <a:rPr lang="ru-RU" dirty="0" smtClean="0"/>
              <a:t> </a:t>
            </a:r>
            <a:r>
              <a:rPr lang="ru-RU" dirty="0" err="1" smtClean="0"/>
              <a:t>Галілея</a:t>
            </a:r>
            <a:r>
              <a:rPr lang="ru-RU" dirty="0" smtClean="0"/>
              <a:t> </a:t>
            </a:r>
            <a:r>
              <a:rPr lang="ru-RU" dirty="0" err="1" smtClean="0"/>
              <a:t>відомо</a:t>
            </a:r>
            <a:r>
              <a:rPr lang="ru-RU" dirty="0" smtClean="0"/>
              <a:t> </a:t>
            </a:r>
            <a:r>
              <a:rPr lang="ru-RU" dirty="0" err="1" smtClean="0"/>
              <a:t>небагато</a:t>
            </a:r>
            <a:r>
              <a:rPr lang="ru-RU" dirty="0" smtClean="0"/>
              <a:t>. З </a:t>
            </a:r>
            <a:r>
              <a:rPr lang="ru-RU" dirty="0" err="1" smtClean="0"/>
              <a:t>ранніх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хлопчика вабило до </a:t>
            </a:r>
            <a:r>
              <a:rPr lang="ru-RU" dirty="0" err="1" smtClean="0"/>
              <a:t>мистецтва</a:t>
            </a:r>
            <a:r>
              <a:rPr lang="ru-RU" dirty="0" smtClean="0"/>
              <a:t>; через усе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проніс</a:t>
            </a:r>
            <a:r>
              <a:rPr lang="ru-RU" dirty="0" smtClean="0"/>
              <a:t> </a:t>
            </a:r>
            <a:r>
              <a:rPr lang="ru-RU" dirty="0" err="1" smtClean="0"/>
              <a:t>любов</a:t>
            </a:r>
            <a:r>
              <a:rPr lang="ru-RU" dirty="0" smtClean="0"/>
              <a:t> до </a:t>
            </a:r>
            <a:r>
              <a:rPr lang="ru-RU" dirty="0" err="1" smtClean="0"/>
              <a:t>музики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малювання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володів</a:t>
            </a:r>
            <a:r>
              <a:rPr lang="ru-RU" dirty="0" smtClean="0"/>
              <a:t> </a:t>
            </a:r>
            <a:r>
              <a:rPr lang="ru-RU" dirty="0" err="1" smtClean="0"/>
              <a:t>досконало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358114" cy="500066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Конфлікт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церквою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928670"/>
            <a:ext cx="75724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березні</a:t>
            </a:r>
            <a:r>
              <a:rPr lang="ru-RU" dirty="0" smtClean="0"/>
              <a:t> 1630 року книга «</a:t>
            </a:r>
            <a:r>
              <a:rPr lang="ru-RU" dirty="0" err="1" smtClean="0"/>
              <a:t>Діалог</a:t>
            </a:r>
            <a:r>
              <a:rPr lang="ru-RU" dirty="0" smtClean="0"/>
              <a:t> про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найголовніші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 — </a:t>
            </a:r>
            <a:r>
              <a:rPr lang="ru-RU" dirty="0" err="1" smtClean="0"/>
              <a:t>птолемеєву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коперникову</a:t>
            </a:r>
            <a:r>
              <a:rPr lang="ru-RU" dirty="0" smtClean="0"/>
              <a:t>», </a:t>
            </a:r>
            <a:r>
              <a:rPr lang="ru-RU" dirty="0" err="1" smtClean="0"/>
              <a:t>підсумок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30-річної </a:t>
            </a:r>
            <a:r>
              <a:rPr lang="ru-RU" dirty="0" err="1" smtClean="0"/>
              <a:t>роботи</a:t>
            </a:r>
            <a:r>
              <a:rPr lang="ru-RU" dirty="0" smtClean="0"/>
              <a:t>, в основному завершена,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Галілей</a:t>
            </a:r>
            <a:r>
              <a:rPr lang="ru-RU" dirty="0" smtClean="0"/>
              <a:t>, </a:t>
            </a:r>
            <a:r>
              <a:rPr lang="ru-RU" dirty="0" err="1" smtClean="0"/>
              <a:t>вирішивши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момент для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виходу</a:t>
            </a:r>
            <a:r>
              <a:rPr lang="ru-RU" dirty="0" smtClean="0"/>
              <a:t> </a:t>
            </a:r>
            <a:r>
              <a:rPr lang="ru-RU" dirty="0" err="1" smtClean="0"/>
              <a:t>сприятливий</a:t>
            </a:r>
            <a:r>
              <a:rPr lang="ru-RU" dirty="0" smtClean="0"/>
              <a:t>,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тодішню</a:t>
            </a:r>
            <a:r>
              <a:rPr lang="ru-RU" dirty="0" smtClean="0"/>
              <a:t> </a:t>
            </a:r>
            <a:r>
              <a:rPr lang="ru-RU" dirty="0" err="1" smtClean="0"/>
              <a:t>версію</a:t>
            </a:r>
            <a:r>
              <a:rPr lang="ru-RU" dirty="0" smtClean="0"/>
              <a:t>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другові</a:t>
            </a:r>
            <a:r>
              <a:rPr lang="ru-RU" dirty="0" smtClean="0"/>
              <a:t>, </a:t>
            </a:r>
            <a:r>
              <a:rPr lang="ru-RU" dirty="0" err="1" smtClean="0"/>
              <a:t>папському</a:t>
            </a:r>
            <a:r>
              <a:rPr lang="ru-RU" dirty="0" smtClean="0"/>
              <a:t> цензору </a:t>
            </a:r>
            <a:r>
              <a:rPr lang="ru-RU" dirty="0" err="1" smtClean="0"/>
              <a:t>Ріккарді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2643182"/>
            <a:ext cx="77153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Галілей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засуджений</a:t>
            </a:r>
            <a:r>
              <a:rPr lang="ru-RU" dirty="0" smtClean="0"/>
              <a:t> до тюремного </a:t>
            </a:r>
            <a:r>
              <a:rPr lang="ru-RU" dirty="0" err="1" smtClean="0"/>
              <a:t>ув'язнення</a:t>
            </a:r>
            <a:r>
              <a:rPr lang="ru-RU" dirty="0" smtClean="0"/>
              <a:t> на </a:t>
            </a:r>
            <a:r>
              <a:rPr lang="ru-RU" dirty="0" err="1" smtClean="0"/>
              <a:t>термін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встановить</a:t>
            </a:r>
            <a:r>
              <a:rPr lang="ru-RU" dirty="0" smtClean="0"/>
              <a:t> Папа.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оголосили</a:t>
            </a:r>
            <a:r>
              <a:rPr lang="ru-RU" dirty="0" smtClean="0"/>
              <a:t> не </a:t>
            </a:r>
            <a:r>
              <a:rPr lang="ru-RU" dirty="0" err="1" smtClean="0"/>
              <a:t>єретиком</a:t>
            </a:r>
            <a:r>
              <a:rPr lang="ru-RU" dirty="0" smtClean="0"/>
              <a:t>, а «сильно </a:t>
            </a:r>
            <a:r>
              <a:rPr lang="ru-RU" dirty="0" err="1" smtClean="0"/>
              <a:t>запідозреним</a:t>
            </a:r>
            <a:r>
              <a:rPr lang="ru-RU" dirty="0" smtClean="0"/>
              <a:t> у </a:t>
            </a:r>
            <a:r>
              <a:rPr lang="ru-RU" dirty="0" err="1" smtClean="0"/>
              <a:t>єресі</a:t>
            </a:r>
            <a:r>
              <a:rPr lang="ru-RU" dirty="0" smtClean="0"/>
              <a:t>»;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формулювання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тяжким </a:t>
            </a:r>
            <a:r>
              <a:rPr lang="ru-RU" dirty="0" err="1" smtClean="0"/>
              <a:t>звинуваченням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рятувала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багаття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оголошення</a:t>
            </a:r>
            <a:r>
              <a:rPr lang="ru-RU" dirty="0" smtClean="0"/>
              <a:t> </a:t>
            </a:r>
            <a:r>
              <a:rPr lang="ru-RU" dirty="0" err="1" smtClean="0"/>
              <a:t>вироку</a:t>
            </a:r>
            <a:r>
              <a:rPr lang="ru-RU" dirty="0" smtClean="0"/>
              <a:t> </a:t>
            </a:r>
            <a:r>
              <a:rPr lang="ru-RU" dirty="0" err="1" smtClean="0"/>
              <a:t>Галілей</a:t>
            </a:r>
            <a:r>
              <a:rPr lang="ru-RU" dirty="0" smtClean="0"/>
              <a:t> на </a:t>
            </a:r>
            <a:r>
              <a:rPr lang="ru-RU" dirty="0" err="1" smtClean="0"/>
              <a:t>колінах</a:t>
            </a:r>
            <a:r>
              <a:rPr lang="ru-RU" dirty="0" smtClean="0"/>
              <a:t> </a:t>
            </a:r>
            <a:r>
              <a:rPr lang="ru-RU" dirty="0" err="1" smtClean="0"/>
              <a:t>вимовив</a:t>
            </a:r>
            <a:r>
              <a:rPr lang="ru-RU" dirty="0" smtClean="0"/>
              <a:t> </a:t>
            </a:r>
            <a:r>
              <a:rPr lang="ru-RU" dirty="0" err="1" smtClean="0"/>
              <a:t>запропонований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текст </a:t>
            </a:r>
            <a:r>
              <a:rPr lang="ru-RU" dirty="0" err="1" smtClean="0"/>
              <a:t>зречення</a:t>
            </a:r>
            <a:r>
              <a:rPr lang="ru-RU" dirty="0" smtClean="0"/>
              <a:t>. </a:t>
            </a:r>
            <a:r>
              <a:rPr lang="ru-RU" dirty="0" err="1" smtClean="0"/>
              <a:t>Копії</a:t>
            </a:r>
            <a:r>
              <a:rPr lang="ru-RU" dirty="0" smtClean="0"/>
              <a:t> </a:t>
            </a:r>
            <a:r>
              <a:rPr lang="ru-RU" dirty="0" err="1" smtClean="0"/>
              <a:t>вироку</a:t>
            </a:r>
            <a:r>
              <a:rPr lang="ru-RU" dirty="0" smtClean="0"/>
              <a:t> за </a:t>
            </a:r>
            <a:r>
              <a:rPr lang="ru-RU" dirty="0" err="1" smtClean="0"/>
              <a:t>особистим</a:t>
            </a:r>
            <a:r>
              <a:rPr lang="ru-RU" dirty="0" smtClean="0"/>
              <a:t> </a:t>
            </a:r>
            <a:r>
              <a:rPr lang="ru-RU" dirty="0" err="1" smtClean="0"/>
              <a:t>розпорядженням</a:t>
            </a:r>
            <a:r>
              <a:rPr lang="ru-RU" dirty="0" smtClean="0"/>
              <a:t> </a:t>
            </a:r>
            <a:r>
              <a:rPr lang="ru-RU" dirty="0" err="1" smtClean="0"/>
              <a:t>Папи</a:t>
            </a:r>
            <a:r>
              <a:rPr lang="ru-RU" dirty="0" smtClean="0"/>
              <a:t> Урбана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розіслані</a:t>
            </a:r>
            <a:r>
              <a:rPr lang="ru-RU" dirty="0" smtClean="0"/>
              <a:t> в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університети</a:t>
            </a:r>
            <a:r>
              <a:rPr lang="ru-RU" dirty="0" smtClean="0"/>
              <a:t> </a:t>
            </a:r>
            <a:r>
              <a:rPr lang="ru-RU" dirty="0" err="1" smtClean="0"/>
              <a:t>католицької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7467600" cy="857248"/>
          </a:xfrm>
        </p:spPr>
        <p:txBody>
          <a:bodyPr/>
          <a:lstStyle/>
          <a:p>
            <a:r>
              <a:rPr lang="uk-UA" dirty="0" smtClean="0"/>
              <a:t>Галілей перед судом інквізиції</a:t>
            </a:r>
            <a:endParaRPr lang="ru-RU" dirty="0"/>
          </a:p>
        </p:txBody>
      </p:sp>
      <p:pic>
        <p:nvPicPr>
          <p:cNvPr id="3" name="Рисунок 2" descr="Galileo_before_the_Holy_Offic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071546"/>
            <a:ext cx="8287228" cy="52864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Останні</a:t>
            </a:r>
            <a:r>
              <a:rPr lang="ru-RU" b="1" dirty="0" smtClean="0"/>
              <a:t> роки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1142984"/>
            <a:ext cx="278608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Папа не став </a:t>
            </a:r>
            <a:r>
              <a:rPr lang="ru-RU" dirty="0" err="1" smtClean="0"/>
              <a:t>довго</a:t>
            </a:r>
            <a:r>
              <a:rPr lang="ru-RU" dirty="0" smtClean="0"/>
              <a:t> </a:t>
            </a:r>
            <a:r>
              <a:rPr lang="ru-RU" dirty="0" err="1" smtClean="0"/>
              <a:t>тримати</a:t>
            </a:r>
            <a:r>
              <a:rPr lang="ru-RU" dirty="0" smtClean="0"/>
              <a:t> </a:t>
            </a:r>
            <a:r>
              <a:rPr lang="ru-RU" dirty="0" err="1" smtClean="0"/>
              <a:t>Галілея</a:t>
            </a:r>
            <a:r>
              <a:rPr lang="ru-RU" dirty="0" smtClean="0"/>
              <a:t> у </a:t>
            </a:r>
            <a:r>
              <a:rPr lang="ru-RU" dirty="0" err="1" smtClean="0"/>
              <a:t>в'язниці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Інквізиція</a:t>
            </a:r>
            <a:r>
              <a:rPr lang="ru-RU" dirty="0" smtClean="0"/>
              <a:t> </a:t>
            </a:r>
            <a:r>
              <a:rPr lang="ru-RU" dirty="0" err="1" smtClean="0"/>
              <a:t>стежила</a:t>
            </a:r>
            <a:r>
              <a:rPr lang="ru-RU" dirty="0" smtClean="0"/>
              <a:t> за </a:t>
            </a:r>
            <a:r>
              <a:rPr lang="ru-RU" dirty="0" err="1" smtClean="0"/>
              <a:t>бранцем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; </a:t>
            </a:r>
            <a:r>
              <a:rPr lang="ru-RU" dirty="0" err="1" smtClean="0"/>
              <a:t>навіть</a:t>
            </a:r>
            <a:r>
              <a:rPr lang="ru-RU" dirty="0" smtClean="0"/>
              <a:t> при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Галілея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присутні</a:t>
            </a:r>
            <a:r>
              <a:rPr lang="ru-RU" dirty="0" smtClean="0"/>
              <a:t> два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представника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друковані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підлягали</a:t>
            </a:r>
            <a:r>
              <a:rPr lang="ru-RU" dirty="0" smtClean="0"/>
              <a:t> особливо </a:t>
            </a:r>
            <a:r>
              <a:rPr lang="ru-RU" dirty="0" err="1" smtClean="0"/>
              <a:t>ретельної</a:t>
            </a:r>
            <a:r>
              <a:rPr lang="ru-RU" dirty="0" smtClean="0"/>
              <a:t> </a:t>
            </a:r>
            <a:r>
              <a:rPr lang="ru-RU" dirty="0" err="1" smtClean="0"/>
              <a:t>цензурі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Laurent_Galileo_in_prigio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500042"/>
            <a:ext cx="3704887" cy="4965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043890" cy="631844"/>
          </a:xfrm>
        </p:spPr>
        <p:txBody>
          <a:bodyPr/>
          <a:lstStyle/>
          <a:p>
            <a:r>
              <a:rPr lang="uk-UA" dirty="0" smtClean="0"/>
              <a:t>Галілео перед римською інквізицією</a:t>
            </a:r>
            <a:endParaRPr lang="ru-RU" dirty="0"/>
          </a:p>
        </p:txBody>
      </p:sp>
      <p:pic>
        <p:nvPicPr>
          <p:cNvPr id="3" name="Рисунок 2" descr="Galileo_facing_the_Roman_Inquisi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928670"/>
            <a:ext cx="7209531" cy="55007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631844"/>
          </a:xfrm>
        </p:spPr>
        <p:txBody>
          <a:bodyPr/>
          <a:lstStyle/>
          <a:p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785794"/>
            <a:ext cx="72866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Галілео</a:t>
            </a:r>
            <a:r>
              <a:rPr lang="ru-RU" dirty="0" smtClean="0"/>
              <a:t> </a:t>
            </a:r>
            <a:r>
              <a:rPr lang="ru-RU" dirty="0" err="1" smtClean="0"/>
              <a:t>Галілей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основоположником </a:t>
            </a:r>
            <a:r>
              <a:rPr lang="ru-RU" dirty="0" err="1" smtClean="0"/>
              <a:t>експериментально-математичного</a:t>
            </a:r>
            <a:r>
              <a:rPr lang="ru-RU" dirty="0" smtClean="0"/>
              <a:t> методу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залишив</a:t>
            </a:r>
            <a:r>
              <a:rPr lang="ru-RU" dirty="0" smtClean="0"/>
              <a:t> </a:t>
            </a:r>
            <a:r>
              <a:rPr lang="ru-RU" dirty="0" err="1" smtClean="0"/>
              <a:t>розгорнутий</a:t>
            </a:r>
            <a:r>
              <a:rPr lang="ru-RU" dirty="0" smtClean="0"/>
              <a:t> </a:t>
            </a:r>
            <a:r>
              <a:rPr lang="ru-RU" dirty="0" err="1" smtClean="0"/>
              <a:t>виклад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методу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сформулював</a:t>
            </a:r>
            <a:r>
              <a:rPr lang="ru-RU" dirty="0" smtClean="0"/>
              <a:t> </a:t>
            </a:r>
            <a:r>
              <a:rPr lang="ru-RU" dirty="0" err="1" smtClean="0"/>
              <a:t>найважливіші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механічного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кардинально </a:t>
            </a:r>
            <a:r>
              <a:rPr lang="ru-RU" dirty="0" err="1" smtClean="0"/>
              <a:t>вплинули</a:t>
            </a:r>
            <a:r>
              <a:rPr lang="ru-RU" dirty="0" smtClean="0"/>
              <a:t> на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думки.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бере</a:t>
            </a:r>
            <a:r>
              <a:rPr lang="ru-RU" dirty="0" smtClean="0"/>
              <a:t> початок </a:t>
            </a:r>
            <a:r>
              <a:rPr lang="ru-RU" dirty="0" err="1" smtClean="0"/>
              <a:t>фізика</a:t>
            </a:r>
            <a:r>
              <a:rPr lang="ru-RU" dirty="0" smtClean="0"/>
              <a:t> як наука. </a:t>
            </a:r>
            <a:r>
              <a:rPr lang="ru-RU" dirty="0" err="1" smtClean="0"/>
              <a:t>Найважливішим</a:t>
            </a:r>
            <a:r>
              <a:rPr lang="ru-RU" dirty="0" smtClean="0"/>
              <a:t> вкладом </a:t>
            </a:r>
            <a:r>
              <a:rPr lang="ru-RU" dirty="0" err="1" smtClean="0"/>
              <a:t>Галілео</a:t>
            </a:r>
            <a:r>
              <a:rPr lang="ru-RU" dirty="0" smtClean="0"/>
              <a:t> </a:t>
            </a:r>
            <a:r>
              <a:rPr lang="ru-RU" dirty="0" err="1" smtClean="0"/>
              <a:t>Галілея</a:t>
            </a:r>
            <a:r>
              <a:rPr lang="ru-RU" dirty="0" smtClean="0"/>
              <a:t> в науку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свідома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послідовна</a:t>
            </a:r>
            <a:r>
              <a:rPr lang="ru-RU" dirty="0" smtClean="0"/>
              <a:t> </a:t>
            </a:r>
            <a:r>
              <a:rPr lang="ru-RU" dirty="0" err="1" smtClean="0"/>
              <a:t>заміна</a:t>
            </a:r>
            <a:r>
              <a:rPr lang="ru-RU" dirty="0" smtClean="0"/>
              <a:t> </a:t>
            </a:r>
            <a:r>
              <a:rPr lang="ru-RU" dirty="0" err="1" smtClean="0"/>
              <a:t>пасивного</a:t>
            </a:r>
            <a:r>
              <a:rPr lang="ru-RU" dirty="0" smtClean="0"/>
              <a:t> </a:t>
            </a:r>
            <a:r>
              <a:rPr lang="ru-RU" dirty="0" err="1" smtClean="0"/>
              <a:t>спостереження</a:t>
            </a:r>
            <a:r>
              <a:rPr lang="ru-RU" dirty="0" smtClean="0"/>
              <a:t> </a:t>
            </a:r>
            <a:r>
              <a:rPr lang="ru-RU" dirty="0" err="1" smtClean="0"/>
              <a:t>активним</a:t>
            </a:r>
            <a:r>
              <a:rPr lang="ru-RU" dirty="0" smtClean="0"/>
              <a:t> </a:t>
            </a:r>
            <a:r>
              <a:rPr lang="ru-RU" dirty="0" err="1" smtClean="0"/>
              <a:t>експериментом</a:t>
            </a:r>
            <a:r>
              <a:rPr lang="ru-RU" dirty="0" smtClean="0"/>
              <a:t>. Результатами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експериментів</a:t>
            </a:r>
            <a:r>
              <a:rPr lang="ru-RU" dirty="0" smtClean="0"/>
              <a:t> стали </a:t>
            </a:r>
            <a:r>
              <a:rPr lang="ru-RU" dirty="0" err="1" smtClean="0"/>
              <a:t>зроблені</a:t>
            </a:r>
            <a:r>
              <a:rPr lang="ru-RU" dirty="0" smtClean="0"/>
              <a:t> </a:t>
            </a:r>
            <a:r>
              <a:rPr lang="ru-RU" dirty="0" err="1" smtClean="0"/>
              <a:t>ученим</a:t>
            </a:r>
            <a:r>
              <a:rPr lang="ru-RU" dirty="0" smtClean="0"/>
              <a:t>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Tito_Lessi_-_Galileo_and_Vivia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3429000"/>
            <a:ext cx="4412675" cy="32053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Механіка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142984"/>
            <a:ext cx="421484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Галілею</a:t>
            </a:r>
            <a:r>
              <a:rPr lang="ru-RU" dirty="0" smtClean="0"/>
              <a:t> </a:t>
            </a:r>
            <a:r>
              <a:rPr lang="ru-RU" dirty="0" err="1" smtClean="0"/>
              <a:t>людство</a:t>
            </a:r>
            <a:r>
              <a:rPr lang="ru-RU" dirty="0" smtClean="0"/>
              <a:t> </a:t>
            </a:r>
            <a:r>
              <a:rPr lang="ru-RU" dirty="0" err="1" smtClean="0"/>
              <a:t>зобов'язане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принципами </a:t>
            </a:r>
            <a:r>
              <a:rPr lang="ru-RU" dirty="0" err="1" smtClean="0"/>
              <a:t>механіки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зіграли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роль у </a:t>
            </a:r>
            <a:r>
              <a:rPr lang="ru-RU" dirty="0" err="1" smtClean="0"/>
              <a:t>розвитку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механіки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усієї</a:t>
            </a:r>
            <a:r>
              <a:rPr lang="ru-RU" dirty="0" smtClean="0"/>
              <a:t> </a:t>
            </a:r>
            <a:r>
              <a:rPr lang="ru-RU" dirty="0" err="1" smtClean="0"/>
              <a:t>фізики</a:t>
            </a:r>
            <a:r>
              <a:rPr lang="ru-RU" dirty="0" smtClean="0"/>
              <a:t>. </a:t>
            </a:r>
            <a:r>
              <a:rPr lang="ru-RU" dirty="0" err="1" smtClean="0"/>
              <a:t>Сформулювавши</a:t>
            </a:r>
            <a:r>
              <a:rPr lang="ru-RU" dirty="0" smtClean="0"/>
              <a:t> принцип </a:t>
            </a:r>
            <a:r>
              <a:rPr lang="ru-RU" dirty="0" err="1" smtClean="0"/>
              <a:t>відносності</a:t>
            </a:r>
            <a:r>
              <a:rPr lang="ru-RU" dirty="0" smtClean="0"/>
              <a:t> </a:t>
            </a:r>
            <a:r>
              <a:rPr lang="ru-RU" dirty="0" err="1" smtClean="0"/>
              <a:t>руху</a:t>
            </a:r>
            <a:r>
              <a:rPr lang="ru-RU" dirty="0" smtClean="0"/>
              <a:t> для </a:t>
            </a:r>
            <a:r>
              <a:rPr lang="ru-RU" dirty="0" err="1" smtClean="0"/>
              <a:t>прямолінійного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рівномірного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, закон </a:t>
            </a:r>
            <a:r>
              <a:rPr lang="ru-RU" dirty="0" err="1" smtClean="0"/>
              <a:t>вільного</a:t>
            </a:r>
            <a:r>
              <a:rPr lang="ru-RU" dirty="0" smtClean="0"/>
              <a:t> </a:t>
            </a:r>
            <a:r>
              <a:rPr lang="ru-RU" dirty="0" err="1" smtClean="0"/>
              <a:t>падіння</a:t>
            </a:r>
            <a:r>
              <a:rPr lang="ru-RU" dirty="0" smtClean="0"/>
              <a:t> </a:t>
            </a:r>
            <a:r>
              <a:rPr lang="ru-RU" dirty="0" err="1" smtClean="0"/>
              <a:t>тіл</a:t>
            </a:r>
            <a:r>
              <a:rPr lang="ru-RU" dirty="0" smtClean="0"/>
              <a:t>, </a:t>
            </a:r>
            <a:r>
              <a:rPr lang="ru-RU" dirty="0" err="1" smtClean="0"/>
              <a:t>механіку</a:t>
            </a:r>
            <a:r>
              <a:rPr lang="ru-RU" dirty="0" smtClean="0"/>
              <a:t> </a:t>
            </a:r>
            <a:r>
              <a:rPr lang="ru-RU" dirty="0" err="1" smtClean="0"/>
              <a:t>їхнього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по </a:t>
            </a:r>
            <a:r>
              <a:rPr lang="ru-RU" dirty="0" err="1" smtClean="0"/>
              <a:t>похилій</a:t>
            </a:r>
            <a:r>
              <a:rPr lang="ru-RU" dirty="0" smtClean="0"/>
              <a:t> </a:t>
            </a:r>
            <a:r>
              <a:rPr lang="ru-RU" dirty="0" err="1" smtClean="0"/>
              <a:t>площині</a:t>
            </a:r>
            <a:r>
              <a:rPr lang="ru-RU" dirty="0" smtClean="0"/>
              <a:t> (1604 — 1609)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, кинутого </a:t>
            </a:r>
            <a:r>
              <a:rPr lang="ru-RU" dirty="0" err="1" smtClean="0"/>
              <a:t>під</a:t>
            </a:r>
            <a:r>
              <a:rPr lang="ru-RU" dirty="0" smtClean="0"/>
              <a:t> кутом до горизонту, </a:t>
            </a:r>
            <a:r>
              <a:rPr lang="ru-RU" dirty="0" err="1" smtClean="0"/>
              <a:t>ідею</a:t>
            </a:r>
            <a:r>
              <a:rPr lang="ru-RU" dirty="0" smtClean="0"/>
              <a:t> про </a:t>
            </a:r>
            <a:r>
              <a:rPr lang="ru-RU" dirty="0" err="1" smtClean="0"/>
              <a:t>ізохронізм</a:t>
            </a:r>
            <a:r>
              <a:rPr lang="ru-RU" dirty="0" smtClean="0"/>
              <a:t> </a:t>
            </a:r>
            <a:r>
              <a:rPr lang="ru-RU" dirty="0" err="1" smtClean="0"/>
              <a:t>коливання</a:t>
            </a:r>
            <a:r>
              <a:rPr lang="ru-RU" dirty="0" smtClean="0"/>
              <a:t> маятника(1583), </a:t>
            </a:r>
            <a:r>
              <a:rPr lang="ru-RU" dirty="0" err="1" smtClean="0"/>
              <a:t>ідею</a:t>
            </a:r>
            <a:r>
              <a:rPr lang="ru-RU" dirty="0" smtClean="0"/>
              <a:t> </a:t>
            </a:r>
            <a:r>
              <a:rPr lang="ru-RU" dirty="0" err="1" smtClean="0"/>
              <a:t>інерції</a:t>
            </a:r>
            <a:r>
              <a:rPr lang="ru-RU" dirty="0" smtClean="0"/>
              <a:t> (1609), </a:t>
            </a:r>
            <a:r>
              <a:rPr lang="ru-RU" dirty="0" err="1" smtClean="0"/>
              <a:t>Галілей</a:t>
            </a:r>
            <a:r>
              <a:rPr lang="ru-RU" dirty="0" smtClean="0"/>
              <a:t> заклав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механічної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відліку</a:t>
            </a:r>
            <a:r>
              <a:rPr lang="ru-RU" dirty="0" smtClean="0"/>
              <a:t>, а </a:t>
            </a:r>
            <a:r>
              <a:rPr lang="ru-RU" dirty="0" err="1" smtClean="0"/>
              <a:t>другий</a:t>
            </a:r>
            <a:r>
              <a:rPr lang="ru-RU" dirty="0" smtClean="0"/>
              <a:t> принцип,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вільним</a:t>
            </a:r>
            <a:r>
              <a:rPr lang="ru-RU" dirty="0" smtClean="0"/>
              <a:t> </a:t>
            </a:r>
            <a:r>
              <a:rPr lang="ru-RU" dirty="0" err="1" smtClean="0"/>
              <a:t>падінням</a:t>
            </a:r>
            <a:r>
              <a:rPr lang="ru-RU" dirty="0" smtClean="0"/>
              <a:t> </a:t>
            </a:r>
            <a:r>
              <a:rPr lang="ru-RU" dirty="0" err="1" smtClean="0"/>
              <a:t>тіл</a:t>
            </a:r>
            <a:r>
              <a:rPr lang="ru-RU" dirty="0" smtClean="0"/>
              <a:t>, </a:t>
            </a:r>
            <a:r>
              <a:rPr lang="ru-RU" dirty="0" err="1" smtClean="0"/>
              <a:t>привів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до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інертної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важкої</a:t>
            </a:r>
            <a:r>
              <a:rPr lang="ru-RU" dirty="0" smtClean="0"/>
              <a:t> </a:t>
            </a:r>
            <a:r>
              <a:rPr lang="ru-RU" dirty="0" err="1" smtClean="0"/>
              <a:t>маси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333px-Galileo_Galilei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00042"/>
            <a:ext cx="3510550" cy="57864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57166"/>
            <a:ext cx="7467600" cy="41753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Винаходи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14348" y="1000108"/>
            <a:ext cx="34290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Першим </a:t>
            </a:r>
            <a:r>
              <a:rPr lang="ru-RU" dirty="0" err="1" smtClean="0"/>
              <a:t>серйозним</a:t>
            </a:r>
            <a:r>
              <a:rPr lang="ru-RU" dirty="0" smtClean="0"/>
              <a:t> </a:t>
            </a:r>
            <a:r>
              <a:rPr lang="ru-RU" dirty="0" err="1" smtClean="0"/>
              <a:t>винаходом</a:t>
            </a:r>
            <a:r>
              <a:rPr lang="ru-RU" dirty="0" smtClean="0"/>
              <a:t> </a:t>
            </a:r>
            <a:r>
              <a:rPr lang="ru-RU" dirty="0" err="1" smtClean="0"/>
              <a:t>Галілея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гідростатичні</a:t>
            </a:r>
            <a:r>
              <a:rPr lang="ru-RU" dirty="0" smtClean="0"/>
              <a:t> ваги для </a:t>
            </a:r>
            <a:r>
              <a:rPr lang="ru-RU" dirty="0" err="1" smtClean="0"/>
              <a:t>швидкого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складу </a:t>
            </a:r>
            <a:r>
              <a:rPr lang="ru-RU" dirty="0" err="1" smtClean="0"/>
              <a:t>металевих</a:t>
            </a:r>
            <a:r>
              <a:rPr lang="ru-RU" dirty="0" smtClean="0"/>
              <a:t> </a:t>
            </a:r>
            <a:r>
              <a:rPr lang="ru-RU" dirty="0" err="1" smtClean="0"/>
              <a:t>сплавів</a:t>
            </a:r>
            <a:r>
              <a:rPr lang="ru-RU" dirty="0" smtClean="0"/>
              <a:t> (1586); </a:t>
            </a:r>
            <a:r>
              <a:rPr lang="ru-RU" dirty="0" err="1" smtClean="0"/>
              <a:t>визначив</a:t>
            </a:r>
            <a:r>
              <a:rPr lang="ru-RU" dirty="0" smtClean="0"/>
              <a:t> питому вагу </a:t>
            </a:r>
            <a:r>
              <a:rPr lang="ru-RU" dirty="0" err="1" smtClean="0"/>
              <a:t>повітря</a:t>
            </a:r>
            <a:r>
              <a:rPr lang="ru-RU" dirty="0" smtClean="0"/>
              <a:t>. </a:t>
            </a:r>
            <a:r>
              <a:rPr lang="ru-RU" dirty="0" err="1" smtClean="0"/>
              <a:t>Винайшов</a:t>
            </a:r>
            <a:r>
              <a:rPr lang="ru-RU" dirty="0" smtClean="0"/>
              <a:t> термоскоп,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прообразом термометра. </a:t>
            </a:r>
            <a:r>
              <a:rPr lang="ru-RU" dirty="0" err="1" smtClean="0"/>
              <a:t>Висунув</a:t>
            </a:r>
            <a:r>
              <a:rPr lang="ru-RU" dirty="0" smtClean="0"/>
              <a:t> </a:t>
            </a:r>
            <a:r>
              <a:rPr lang="ru-RU" dirty="0" err="1" smtClean="0"/>
              <a:t>ідею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маятника в </a:t>
            </a:r>
            <a:r>
              <a:rPr lang="ru-RU" dirty="0" err="1" smtClean="0"/>
              <a:t>годиннику</a:t>
            </a:r>
            <a:r>
              <a:rPr lang="ru-RU" dirty="0" smtClean="0"/>
              <a:t>. Проводив </a:t>
            </a:r>
            <a:r>
              <a:rPr lang="ru-RU" dirty="0" err="1" smtClean="0"/>
              <a:t>фізичні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присвячені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 </a:t>
            </a:r>
            <a:r>
              <a:rPr lang="ru-RU" dirty="0" err="1" smtClean="0"/>
              <a:t>гідростатиці</a:t>
            </a:r>
            <a:r>
              <a:rPr lang="ru-RU" dirty="0" smtClean="0"/>
              <a:t>, </a:t>
            </a:r>
            <a:r>
              <a:rPr lang="ru-RU" dirty="0" err="1" smtClean="0"/>
              <a:t>міцності</a:t>
            </a:r>
            <a:r>
              <a:rPr lang="ru-RU" dirty="0" smtClean="0"/>
              <a:t> </a:t>
            </a:r>
            <a:r>
              <a:rPr lang="ru-RU" dirty="0" err="1" smtClean="0"/>
              <a:t>матеріалів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termometry_44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785794"/>
            <a:ext cx="2286016" cy="4480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85</TotalTime>
  <Words>254</Words>
  <PresentationFormat>Экран (4:3)</PresentationFormat>
  <Paragraphs>22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Галілео Галілей 15 лютого 1564 — 8 січня 1642</vt:lpstr>
      <vt:lpstr>Біографія. Ранні роки</vt:lpstr>
      <vt:lpstr>Конфлікт з церквою</vt:lpstr>
      <vt:lpstr>Галілей перед судом інквізиції</vt:lpstr>
      <vt:lpstr>Останні роки </vt:lpstr>
      <vt:lpstr>Галілео перед римською інквізицією</vt:lpstr>
      <vt:lpstr>Наукові відкриття</vt:lpstr>
      <vt:lpstr>Механіка </vt:lpstr>
      <vt:lpstr>Винаходи</vt:lpstr>
      <vt:lpstr>Астрономічні дослідження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Галілео Галілей</dc:title>
  <cp:lastModifiedBy>Admin</cp:lastModifiedBy>
  <cp:revision>10</cp:revision>
  <dcterms:modified xsi:type="dcterms:W3CDTF">2012-10-15T20:44:20Z</dcterms:modified>
</cp:coreProperties>
</file>