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68" r:id="rId4"/>
    <p:sldId id="269" r:id="rId5"/>
    <p:sldId id="270" r:id="rId6"/>
    <p:sldId id="257" r:id="rId7"/>
    <p:sldId id="258" r:id="rId8"/>
    <p:sldId id="264" r:id="rId9"/>
    <p:sldId id="259" r:id="rId10"/>
    <p:sldId id="260" r:id="rId11"/>
    <p:sldId id="263" r:id="rId12"/>
    <p:sldId id="261" r:id="rId13"/>
    <p:sldId id="262" r:id="rId14"/>
    <p:sldId id="265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342" autoAdjust="0"/>
    <p:restoredTop sz="94660"/>
  </p:normalViewPr>
  <p:slideViewPr>
    <p:cSldViewPr>
      <p:cViewPr varScale="1">
        <p:scale>
          <a:sx n="86" d="100"/>
          <a:sy n="86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eg"/><Relationship Id="rId5" Type="http://schemas.openxmlformats.org/officeDocument/2006/relationships/image" Target="../media/image4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gif"/><Relationship Id="rId4" Type="http://schemas.openxmlformats.org/officeDocument/2006/relationships/image" Target="../media/image50.jpeg"/><Relationship Id="rId9" Type="http://schemas.openxmlformats.org/officeDocument/2006/relationships/image" Target="../media/image5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мексика\1006344_mexi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116632"/>
            <a:ext cx="5110336" cy="1470025"/>
          </a:xfrm>
        </p:spPr>
        <p:txBody>
          <a:bodyPr>
            <a:normAutofit/>
          </a:bodyPr>
          <a:lstStyle/>
          <a:p>
            <a:r>
              <a:rPr lang="uk-UA" sz="8800" b="1" dirty="0" smtClean="0">
                <a:solidFill>
                  <a:srgbClr val="7030A0"/>
                </a:solidFill>
              </a:rPr>
              <a:t>Мексика</a:t>
            </a:r>
            <a:endParaRPr lang="uk-UA" sz="8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11760" y="188640"/>
            <a:ext cx="8305800" cy="476672"/>
          </a:xfrm>
        </p:spPr>
        <p:txBody>
          <a:bodyPr>
            <a:noAutofit/>
          </a:bodyPr>
          <a:lstStyle/>
          <a:p>
            <a:r>
              <a:rPr lang="uk-UA" sz="4000" dirty="0" smtClean="0"/>
              <a:t>Корисні копалини</a:t>
            </a:r>
            <a:endParaRPr lang="uk-UA" sz="4000" dirty="0"/>
          </a:p>
        </p:txBody>
      </p:sp>
      <p:graphicFrame>
        <p:nvGraphicFramePr>
          <p:cNvPr id="7" name="Group 82"/>
          <p:cNvGraphicFramePr>
            <a:graphicFrameLocks noGrp="1"/>
          </p:cNvGraphicFramePr>
          <p:nvPr>
            <p:ph sz="half" idx="4294967295"/>
          </p:nvPr>
        </p:nvGraphicFramePr>
        <p:xfrm>
          <a:off x="0" y="635000"/>
          <a:ext cx="9144000" cy="6222992"/>
        </p:xfrm>
        <a:graphic>
          <a:graphicData uri="http://schemas.openxmlformats.org/drawingml/2006/table">
            <a:tbl>
              <a:tblPr/>
              <a:tblGrid>
                <a:gridCol w="2741600"/>
                <a:gridCol w="6402400"/>
              </a:tblGrid>
              <a:tr h="4865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Нафта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Мексиканська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затока,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родовище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Аренке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затока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Кампече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штати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Чьяпас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і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Табаско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316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Природний газ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Райони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Реформа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і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Кампече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штат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Коауїла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434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Кам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’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не 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вугілля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Басейн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Сабінас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родовища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Ріо-Ескондідо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7828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Срібло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Лас-Торрес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має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запаси 4,3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млн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т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руди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із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змістом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Ag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361 г/т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і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Au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2,8 г/т, родов;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Ла-Енкантада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в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штаті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Коауіла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— 3,2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млн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т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руди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із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вмістом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Ag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500 г/т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і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Pb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7,6%.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Великі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родовища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розташовані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також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у штатах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Ідальго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Сакатекас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Чіуауа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.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434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Стибієві руди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 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Сан-Луїс-Потосі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і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Сонора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, Сан-Хосе,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Тлахьяко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і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Ольтер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.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434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Барит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Нуево-Леон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Чіуауа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Коауіла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434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Ртуть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Штат Сакатекас, Керетаро, Чіуауа і Коауїла 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434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Магнетитові руди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Мічоакан, Герреро, Коліма.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4293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Золото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Штати Сонора, Сіналоа, Чіуауа, Коауїла, Нуево-Леон, Дуранго і Сакатекас 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5303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Свинцево-цинкові руди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Сан-Франсіско-дель-Оро, Санта-Еулалія, Реформа і Фреснільо (запаси бл. 150—200 тис.т Pb і 180—220 тис.т Zn).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434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Залізна руда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Пенья-Колорада, Геркулес і Лас-Тручас. 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4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Бісмут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Штат Сакатекас, штат Сан Луїс Потосі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5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Мідні руди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Родовище Кананеа (понад 8 млн т, вміст Cu 1%), Ла-Карідад (5,8 млн т, Cu 0,7%), Санто-Томас в штатах Сонора, Уетамо та Мічоакан. 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5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Марганцеві руди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Чіуауа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Нижня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Каліфорнія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та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Ідальго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Моланго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Терренатес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Лусіфер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Таламантес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і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інш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.)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636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Промисловість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fontScale="925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2400" dirty="0" err="1" smtClean="0"/>
              <a:t>Індустріально-аграрна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країна</a:t>
            </a:r>
            <a:endParaRPr lang="ru-RU" sz="24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галузі</a:t>
            </a:r>
            <a:r>
              <a:rPr lang="ru-RU" sz="2400" dirty="0" smtClean="0"/>
              <a:t> </a:t>
            </a:r>
            <a:r>
              <a:rPr lang="ru-RU" sz="2400" dirty="0" err="1" smtClean="0"/>
              <a:t>економіки</a:t>
            </a:r>
            <a:r>
              <a:rPr lang="ru-RU" sz="2400" dirty="0" smtClean="0"/>
              <a:t>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charset="0"/>
              </a:rPr>
              <a:t>-</a:t>
            </a:r>
            <a:r>
              <a:rPr lang="ru-RU" sz="2400" dirty="0" err="1" smtClean="0"/>
              <a:t>харчова</a:t>
            </a:r>
            <a:r>
              <a:rPr lang="ru-RU" sz="2400" dirty="0" smtClean="0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charset="0"/>
              </a:rPr>
              <a:t>-</a:t>
            </a:r>
            <a:r>
              <a:rPr lang="ru-RU" sz="2400" dirty="0" err="1" smtClean="0"/>
              <a:t>тютюнова</a:t>
            </a:r>
            <a:r>
              <a:rPr lang="ru-RU" sz="2400" dirty="0" smtClean="0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charset="0"/>
              </a:rPr>
              <a:t>-</a:t>
            </a:r>
            <a:r>
              <a:rPr lang="ru-RU" sz="2400" dirty="0" err="1" smtClean="0"/>
              <a:t>хімічна</a:t>
            </a:r>
            <a:r>
              <a:rPr lang="ru-RU" sz="2400" dirty="0" smtClean="0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charset="0"/>
              </a:rPr>
              <a:t>-</a:t>
            </a:r>
            <a:r>
              <a:rPr lang="ru-RU" sz="2400" dirty="0" err="1" smtClean="0"/>
              <a:t>сталеплавильна</a:t>
            </a:r>
            <a:endParaRPr lang="ru-RU" sz="24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charset="0"/>
              </a:rPr>
              <a:t>-</a:t>
            </a:r>
            <a:r>
              <a:rPr lang="ru-RU" sz="2400" dirty="0" err="1" smtClean="0"/>
              <a:t>нафтова</a:t>
            </a:r>
            <a:r>
              <a:rPr lang="ru-RU" sz="2400" dirty="0" smtClean="0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charset="0"/>
              </a:rPr>
              <a:t>-</a:t>
            </a:r>
            <a:r>
              <a:rPr lang="ru-RU" sz="2400" dirty="0" err="1" smtClean="0"/>
              <a:t>гірнича</a:t>
            </a:r>
            <a:r>
              <a:rPr lang="ru-RU" sz="2400" dirty="0" smtClean="0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charset="0"/>
              </a:rPr>
              <a:t>-</a:t>
            </a:r>
            <a:r>
              <a:rPr lang="ru-RU" sz="2400" dirty="0" err="1" smtClean="0"/>
              <a:t>текстильна</a:t>
            </a:r>
            <a:r>
              <a:rPr lang="ru-RU" sz="2400" dirty="0" smtClean="0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charset="0"/>
              </a:rPr>
              <a:t>-</a:t>
            </a:r>
            <a:r>
              <a:rPr lang="ru-RU" sz="2400" dirty="0" smtClean="0"/>
              <a:t>легка </a:t>
            </a:r>
            <a:r>
              <a:rPr lang="ru-RU" sz="2400" dirty="0" err="1" smtClean="0"/>
              <a:t>промисловість</a:t>
            </a:r>
            <a:endParaRPr lang="ru-RU" sz="24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charset="0"/>
              </a:rPr>
              <a:t>-</a:t>
            </a:r>
            <a:r>
              <a:rPr lang="ru-RU" sz="2400" dirty="0" err="1" smtClean="0"/>
              <a:t>моторобудівна</a:t>
            </a:r>
            <a:endParaRPr lang="ru-RU" sz="24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charset="0"/>
              </a:rPr>
              <a:t>-</a:t>
            </a:r>
            <a:r>
              <a:rPr lang="ru-RU" sz="2400" dirty="0" smtClean="0"/>
              <a:t>туризм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err="1" smtClean="0"/>
              <a:t>Паливно-енергетичний</a:t>
            </a:r>
            <a:r>
              <a:rPr lang="ru-RU" sz="2400" dirty="0" smtClean="0"/>
              <a:t> баланс </a:t>
            </a:r>
            <a:r>
              <a:rPr lang="ru-RU" sz="2400" dirty="0" err="1" smtClean="0"/>
              <a:t>переважає</a:t>
            </a:r>
            <a:r>
              <a:rPr lang="ru-RU" sz="2400" dirty="0" smtClean="0"/>
              <a:t> </a:t>
            </a:r>
            <a:r>
              <a:rPr lang="ru-RU" sz="2400" dirty="0" err="1" smtClean="0"/>
              <a:t>нафта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газ.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В </a:t>
            </a:r>
            <a:r>
              <a:rPr lang="ru-RU" sz="2400" dirty="0" err="1" smtClean="0"/>
              <a:t>обробній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промисловості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розвинуті</a:t>
            </a:r>
            <a:r>
              <a:rPr lang="ru-RU" sz="2400" dirty="0" smtClean="0"/>
              <a:t> </a:t>
            </a:r>
            <a:r>
              <a:rPr lang="ru-RU" sz="2400" dirty="0" err="1" smtClean="0"/>
              <a:t>чорна</a:t>
            </a:r>
            <a:r>
              <a:rPr lang="ru-RU" sz="2400" dirty="0" smtClean="0"/>
              <a:t> та </a:t>
            </a:r>
            <a:r>
              <a:rPr lang="ru-RU" sz="2400" dirty="0" err="1" smtClean="0"/>
              <a:t>кольорова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металургія</a:t>
            </a:r>
            <a:r>
              <a:rPr lang="ru-RU" sz="2400" dirty="0" smtClean="0"/>
              <a:t>,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err="1" smtClean="0"/>
              <a:t>машинобудування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хімічна</a:t>
            </a:r>
            <a:r>
              <a:rPr lang="ru-RU" sz="2400" dirty="0" smtClean="0"/>
              <a:t> та </a:t>
            </a:r>
            <a:r>
              <a:rPr lang="ru-RU" sz="2400" dirty="0" err="1" smtClean="0"/>
              <a:t>нафтохімічна</a:t>
            </a:r>
            <a:r>
              <a:rPr lang="ru-RU" sz="2400" dirty="0" smtClean="0"/>
              <a:t>, </a:t>
            </a:r>
            <a:r>
              <a:rPr lang="ru-RU" sz="2400" dirty="0" err="1" smtClean="0"/>
              <a:t>бавовняна</a:t>
            </a:r>
            <a:r>
              <a:rPr lang="ru-RU" sz="2400" dirty="0" smtClean="0"/>
              <a:t>, </a:t>
            </a:r>
            <a:r>
              <a:rPr lang="ru-RU" sz="2400" dirty="0" err="1" smtClean="0"/>
              <a:t>харчосмакова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галузі</a:t>
            </a:r>
            <a:r>
              <a:rPr lang="ru-RU" sz="2400" dirty="0" smtClean="0"/>
              <a:t>.  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Picture 5" descr="12223695074833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12776"/>
            <a:ext cx="449642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Guaymas-Sono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661248"/>
            <a:ext cx="1907704" cy="101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/>
              <a:t>Сільське господарство</a:t>
            </a:r>
            <a:br>
              <a:rPr lang="uk-UA" sz="4000" dirty="0" smtClean="0"/>
            </a:br>
            <a:r>
              <a:rPr lang="uk-UA" sz="5300" dirty="0" smtClean="0"/>
              <a:t>Рослинництво</a:t>
            </a:r>
            <a:endParaRPr lang="uk-UA" sz="5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581128"/>
            <a:ext cx="8229600" cy="1997576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До </a:t>
            </a:r>
            <a:r>
              <a:rPr lang="ru-RU" sz="2400" dirty="0" err="1" smtClean="0"/>
              <a:t>найважливіших</a:t>
            </a:r>
            <a:r>
              <a:rPr lang="ru-RU" sz="2400" dirty="0" smtClean="0"/>
              <a:t> </a:t>
            </a:r>
            <a:r>
              <a:rPr lang="ru-RU" sz="2400" dirty="0" err="1" smtClean="0"/>
              <a:t>сільськогосподарських</a:t>
            </a:r>
            <a:r>
              <a:rPr lang="ru-RU" sz="2400" dirty="0" smtClean="0"/>
              <a:t> культур </a:t>
            </a:r>
            <a:r>
              <a:rPr lang="ru-RU" sz="2400" dirty="0" err="1" smtClean="0"/>
              <a:t>відносяться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кукурудза</a:t>
            </a:r>
            <a:r>
              <a:rPr lang="ru-RU" sz="2400" dirty="0" smtClean="0"/>
              <a:t>, </a:t>
            </a:r>
            <a:r>
              <a:rPr lang="ru-RU" sz="2400" dirty="0" err="1" smtClean="0"/>
              <a:t>пшениця</a:t>
            </a:r>
            <a:r>
              <a:rPr lang="ru-RU" sz="2400" dirty="0" smtClean="0"/>
              <a:t>, рис, </a:t>
            </a:r>
            <a:r>
              <a:rPr lang="ru-RU" sz="2400" dirty="0" err="1" smtClean="0"/>
              <a:t>ячмінь</a:t>
            </a:r>
            <a:r>
              <a:rPr lang="ru-RU" sz="2400" dirty="0" smtClean="0"/>
              <a:t>, </a:t>
            </a:r>
            <a:r>
              <a:rPr lang="ru-RU" sz="2400" dirty="0" err="1" smtClean="0"/>
              <a:t>маїс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сорго. До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важливих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експортних</a:t>
            </a:r>
            <a:r>
              <a:rPr lang="ru-RU" sz="2400" dirty="0" smtClean="0"/>
              <a:t> культур — </a:t>
            </a:r>
            <a:r>
              <a:rPr lang="ru-RU" sz="2400" dirty="0" err="1" smtClean="0"/>
              <a:t>фрукти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овочі</a:t>
            </a:r>
            <a:r>
              <a:rPr lang="ru-RU" sz="2400" dirty="0" smtClean="0"/>
              <a:t>, особливо </a:t>
            </a:r>
            <a:r>
              <a:rPr lang="ru-RU" sz="2400" dirty="0" err="1" smtClean="0"/>
              <a:t>помідори</a:t>
            </a:r>
            <a:r>
              <a:rPr lang="ru-RU" sz="2400" dirty="0" smtClean="0"/>
              <a:t>, </a:t>
            </a:r>
            <a:r>
              <a:rPr lang="ru-RU" sz="2400" dirty="0" err="1" smtClean="0"/>
              <a:t>апельсини</a:t>
            </a:r>
            <a:r>
              <a:rPr lang="ru-RU" sz="2400" dirty="0" smtClean="0"/>
              <a:t>, манго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банани</a:t>
            </a:r>
            <a:r>
              <a:rPr lang="ru-RU" sz="2400" dirty="0" smtClean="0"/>
              <a:t>, </a:t>
            </a:r>
            <a:r>
              <a:rPr lang="ru-RU" sz="2400" dirty="0" err="1" smtClean="0"/>
              <a:t>кава</a:t>
            </a:r>
            <a:r>
              <a:rPr lang="ru-RU" sz="2400" dirty="0" smtClean="0"/>
              <a:t>. 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Picture 14" descr="загруженн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30956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загруженное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556792"/>
            <a:ext cx="2735263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1556792"/>
            <a:ext cx="29876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1095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dirty="0" smtClean="0"/>
              <a:t>Тваринництво</a:t>
            </a:r>
            <a:endParaRPr lang="uk-UA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1637536"/>
          </a:xfrm>
        </p:spPr>
        <p:txBody>
          <a:bodyPr/>
          <a:lstStyle/>
          <a:p>
            <a:pPr>
              <a:buNone/>
            </a:pPr>
            <a:r>
              <a:rPr lang="ru-RU" sz="2000" dirty="0" err="1" smtClean="0"/>
              <a:t>Розведення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рогатої</a:t>
            </a:r>
            <a:r>
              <a:rPr lang="ru-RU" sz="2000" dirty="0" smtClean="0"/>
              <a:t> </a:t>
            </a:r>
            <a:r>
              <a:rPr lang="ru-RU" sz="2000" dirty="0" err="1" smtClean="0"/>
              <a:t>худоби</a:t>
            </a:r>
            <a:r>
              <a:rPr lang="ru-RU" sz="2000" dirty="0" smtClean="0"/>
              <a:t>. </a:t>
            </a:r>
            <a:r>
              <a:rPr lang="ru-RU" sz="2000" dirty="0" err="1" smtClean="0"/>
              <a:t>Велике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значення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тваринництві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коні</a:t>
            </a:r>
            <a:r>
              <a:rPr lang="ru-RU" sz="2000" dirty="0" smtClean="0"/>
              <a:t>, </a:t>
            </a:r>
            <a:r>
              <a:rPr lang="ru-RU" sz="2000" dirty="0" err="1" smtClean="0"/>
              <a:t>мули</a:t>
            </a:r>
            <a:r>
              <a:rPr lang="ru-RU" sz="2000" dirty="0" smtClean="0"/>
              <a:t>, </a:t>
            </a:r>
            <a:r>
              <a:rPr lang="ru-RU" sz="2000" dirty="0" err="1" smtClean="0"/>
              <a:t>осли</a:t>
            </a:r>
            <a:r>
              <a:rPr lang="ru-RU" sz="2000" dirty="0" smtClean="0"/>
              <a:t>, </a:t>
            </a:r>
            <a:r>
              <a:rPr lang="ru-RU" sz="2000" dirty="0" err="1" smtClean="0"/>
              <a:t>вівці</a:t>
            </a:r>
            <a:r>
              <a:rPr lang="ru-RU" sz="2000" dirty="0" smtClean="0"/>
              <a:t>, </a:t>
            </a:r>
            <a:r>
              <a:rPr lang="ru-RU" sz="2000" dirty="0" err="1" smtClean="0"/>
              <a:t>кози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свині</a:t>
            </a:r>
            <a:r>
              <a:rPr lang="ru-RU" sz="2000" dirty="0" smtClean="0"/>
              <a:t>. </a:t>
            </a:r>
            <a:r>
              <a:rPr lang="ru-RU" sz="2000" dirty="0" err="1" smtClean="0"/>
              <a:t>Обсяги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випуску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тваринництва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відповідають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внутрішнім</a:t>
            </a:r>
            <a:r>
              <a:rPr lang="ru-RU" sz="2000" dirty="0" smtClean="0"/>
              <a:t> потребам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 в </a:t>
            </a:r>
            <a:r>
              <a:rPr lang="ru-RU" sz="2000" dirty="0" err="1" smtClean="0"/>
              <a:t>яловичині</a:t>
            </a:r>
            <a:r>
              <a:rPr lang="ru-RU" sz="2000" dirty="0" smtClean="0"/>
              <a:t>, </a:t>
            </a:r>
            <a:r>
              <a:rPr lang="ru-RU" sz="2000" dirty="0" err="1" smtClean="0"/>
              <a:t>свинині</a:t>
            </a:r>
            <a:r>
              <a:rPr lang="ru-RU" sz="2000" dirty="0" smtClean="0"/>
              <a:t>, </a:t>
            </a:r>
            <a:r>
              <a:rPr lang="ru-RU" sz="2000" dirty="0" err="1" smtClean="0"/>
              <a:t>свіжому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молоці</a:t>
            </a:r>
            <a:r>
              <a:rPr lang="ru-RU" sz="2000" dirty="0" smtClean="0"/>
              <a:t>, </a:t>
            </a:r>
            <a:r>
              <a:rPr lang="ru-RU" sz="2000" dirty="0" err="1" smtClean="0"/>
              <a:t>м'ясі</a:t>
            </a:r>
            <a:r>
              <a:rPr lang="ru-RU" sz="2000" dirty="0" smtClean="0"/>
              <a:t> </a:t>
            </a:r>
            <a:r>
              <a:rPr lang="ru-RU" sz="2000" dirty="0" err="1" smtClean="0"/>
              <a:t>птахів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яйцях</a:t>
            </a:r>
            <a:r>
              <a:rPr lang="ru-RU" sz="2000" dirty="0" smtClean="0"/>
              <a:t> 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Picture 9" descr="загруженное (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2555776" cy="231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images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492896"/>
            <a:ext cx="248603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images (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492896"/>
            <a:ext cx="2520280" cy="230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images (3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869160"/>
            <a:ext cx="2592288" cy="192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загруженное (4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869160"/>
            <a:ext cx="241425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39becc222d_1251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869160"/>
            <a:ext cx="245711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0" y="620688"/>
            <a:ext cx="4040188" cy="659352"/>
          </a:xfrm>
        </p:spPr>
        <p:txBody>
          <a:bodyPr/>
          <a:lstStyle/>
          <a:p>
            <a:pPr algn="ctr"/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Експорт</a:t>
            </a:r>
            <a:endParaRPr lang="uk-UA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>
          <a:xfrm>
            <a:off x="4788024" y="620688"/>
            <a:ext cx="4041775" cy="654843"/>
          </a:xfrm>
        </p:spPr>
        <p:txBody>
          <a:bodyPr/>
          <a:lstStyle/>
          <a:p>
            <a:pPr algn="ctr"/>
            <a:r>
              <a:rPr lang="uk-UA" dirty="0" smtClean="0"/>
              <a:t>Імпорт</a:t>
            </a:r>
            <a:endParaRPr lang="uk-UA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179512" y="1412776"/>
            <a:ext cx="4040188" cy="525658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Головні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типи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експортних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пунктів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включають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товари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промислового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призначення</a:t>
            </a:r>
            <a:r>
              <a:rPr lang="ru-RU" dirty="0" smtClean="0">
                <a:latin typeface="Arial" charset="0"/>
              </a:rPr>
              <a:t>, </a:t>
            </a:r>
            <a:r>
              <a:rPr lang="ru-RU" dirty="0" err="1" smtClean="0">
                <a:latin typeface="Arial" charset="0"/>
              </a:rPr>
              <a:t>нафтові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продукти</a:t>
            </a:r>
            <a:r>
              <a:rPr lang="ru-RU" dirty="0" smtClean="0">
                <a:latin typeface="Arial" charset="0"/>
              </a:rPr>
              <a:t>, </a:t>
            </a:r>
            <a:r>
              <a:rPr lang="ru-RU" dirty="0" err="1" smtClean="0">
                <a:latin typeface="Arial" charset="0"/>
              </a:rPr>
              <a:t>срібло</a:t>
            </a:r>
            <a:r>
              <a:rPr lang="ru-RU" dirty="0" smtClean="0">
                <a:latin typeface="Arial" charset="0"/>
              </a:rPr>
              <a:t>, </a:t>
            </a:r>
            <a:r>
              <a:rPr lang="ru-RU" dirty="0" err="1" smtClean="0">
                <a:latin typeface="Arial" charset="0"/>
              </a:rPr>
              <a:t>фрукти</a:t>
            </a:r>
            <a:r>
              <a:rPr lang="ru-RU" dirty="0" smtClean="0">
                <a:latin typeface="Arial" charset="0"/>
              </a:rPr>
              <a:t>, </a:t>
            </a:r>
            <a:r>
              <a:rPr lang="ru-RU" dirty="0" err="1" smtClean="0">
                <a:latin typeface="Arial" charset="0"/>
              </a:rPr>
              <a:t>овочі</a:t>
            </a:r>
            <a:r>
              <a:rPr lang="ru-RU" dirty="0" smtClean="0">
                <a:latin typeface="Arial" charset="0"/>
              </a:rPr>
              <a:t>, </a:t>
            </a:r>
            <a:r>
              <a:rPr lang="ru-RU" dirty="0" err="1" smtClean="0">
                <a:latin typeface="Arial" charset="0"/>
              </a:rPr>
              <a:t>кава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і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бавовна</a:t>
            </a:r>
            <a:r>
              <a:rPr lang="ru-RU" dirty="0" smtClean="0">
                <a:latin typeface="Arial" charset="0"/>
              </a:rPr>
              <a:t>. </a:t>
            </a:r>
            <a:r>
              <a:rPr lang="ru-RU" dirty="0" err="1" smtClean="0">
                <a:latin typeface="Arial" charset="0"/>
              </a:rPr>
              <a:t>Головні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експортні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партнери</a:t>
            </a:r>
            <a:r>
              <a:rPr lang="ru-RU" dirty="0" smtClean="0">
                <a:latin typeface="Arial" charset="0"/>
              </a:rPr>
              <a:t> Мексики - </a:t>
            </a:r>
            <a:r>
              <a:rPr lang="ru-RU" dirty="0" err="1" smtClean="0">
                <a:latin typeface="Arial" charset="0"/>
              </a:rPr>
              <a:t>Сполучені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Штати</a:t>
            </a:r>
            <a:r>
              <a:rPr lang="ru-RU" dirty="0" smtClean="0">
                <a:latin typeface="Arial" charset="0"/>
              </a:rPr>
              <a:t>, Канада </a:t>
            </a:r>
            <a:r>
              <a:rPr lang="ru-RU" dirty="0" err="1" smtClean="0">
                <a:latin typeface="Arial" charset="0"/>
              </a:rPr>
              <a:t>і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Німеччина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Головні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типи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експортних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пунктів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включають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товари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промислового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призначення</a:t>
            </a:r>
            <a:r>
              <a:rPr lang="ru-RU" dirty="0" smtClean="0">
                <a:latin typeface="Arial" charset="0"/>
              </a:rPr>
              <a:t>, </a:t>
            </a:r>
            <a:r>
              <a:rPr lang="ru-RU" dirty="0" err="1" smtClean="0">
                <a:latin typeface="Arial" charset="0"/>
              </a:rPr>
              <a:t>нафтові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продукти</a:t>
            </a:r>
            <a:r>
              <a:rPr lang="ru-RU" dirty="0" smtClean="0">
                <a:latin typeface="Arial" charset="0"/>
              </a:rPr>
              <a:t>, </a:t>
            </a:r>
            <a:r>
              <a:rPr lang="ru-RU" dirty="0" err="1" smtClean="0">
                <a:latin typeface="Arial" charset="0"/>
              </a:rPr>
              <a:t>срібло</a:t>
            </a:r>
            <a:r>
              <a:rPr lang="ru-RU" dirty="0" smtClean="0">
                <a:latin typeface="Arial" charset="0"/>
              </a:rPr>
              <a:t>, </a:t>
            </a:r>
            <a:r>
              <a:rPr lang="ru-RU" dirty="0" err="1" smtClean="0">
                <a:latin typeface="Arial" charset="0"/>
              </a:rPr>
              <a:t>фрукти</a:t>
            </a:r>
            <a:r>
              <a:rPr lang="ru-RU" dirty="0" smtClean="0">
                <a:latin typeface="Arial" charset="0"/>
              </a:rPr>
              <a:t>, </a:t>
            </a:r>
            <a:r>
              <a:rPr lang="ru-RU" dirty="0" err="1" smtClean="0">
                <a:latin typeface="Arial" charset="0"/>
              </a:rPr>
              <a:t>овочі</a:t>
            </a:r>
            <a:r>
              <a:rPr lang="ru-RU" dirty="0" smtClean="0">
                <a:latin typeface="Arial" charset="0"/>
              </a:rPr>
              <a:t>, </a:t>
            </a:r>
            <a:r>
              <a:rPr lang="ru-RU" dirty="0" err="1" smtClean="0">
                <a:latin typeface="Arial" charset="0"/>
              </a:rPr>
              <a:t>кава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і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бавовна</a:t>
            </a:r>
            <a:r>
              <a:rPr lang="ru-RU" dirty="0" smtClean="0">
                <a:latin typeface="Arial" charset="0"/>
              </a:rPr>
              <a:t>. </a:t>
            </a:r>
            <a:r>
              <a:rPr lang="ru-RU" dirty="0" err="1" smtClean="0">
                <a:latin typeface="Arial" charset="0"/>
              </a:rPr>
              <a:t>Головні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експортні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партнери</a:t>
            </a:r>
            <a:r>
              <a:rPr lang="ru-RU" dirty="0" smtClean="0">
                <a:latin typeface="Arial" charset="0"/>
              </a:rPr>
              <a:t> Мексики - </a:t>
            </a:r>
            <a:r>
              <a:rPr lang="ru-RU" dirty="0" err="1" smtClean="0">
                <a:latin typeface="Arial" charset="0"/>
              </a:rPr>
              <a:t>Сполучені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Штати</a:t>
            </a:r>
            <a:r>
              <a:rPr lang="ru-RU" dirty="0" smtClean="0">
                <a:latin typeface="Arial" charset="0"/>
              </a:rPr>
              <a:t>, Канада </a:t>
            </a:r>
            <a:r>
              <a:rPr lang="ru-RU" dirty="0" err="1" smtClean="0">
                <a:latin typeface="Arial" charset="0"/>
              </a:rPr>
              <a:t>і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Німеччина</a:t>
            </a:r>
            <a:r>
              <a:rPr lang="ru-RU" dirty="0" smtClean="0">
                <a:latin typeface="Arial" charset="0"/>
              </a:rPr>
              <a:t>.</a:t>
            </a:r>
            <a:endParaRPr lang="uk-UA" dirty="0"/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>
          <a:xfrm>
            <a:off x="4788024" y="1412776"/>
            <a:ext cx="4041775" cy="4947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err="1" smtClean="0">
                <a:latin typeface="Arial" charset="0"/>
              </a:rPr>
              <a:t>Головні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дозволені</a:t>
            </a:r>
            <a:r>
              <a:rPr lang="ru-RU" sz="2000" dirty="0" smtClean="0">
                <a:latin typeface="Arial" charset="0"/>
              </a:rPr>
              <a:t> до </a:t>
            </a:r>
            <a:r>
              <a:rPr lang="ru-RU" sz="2000" dirty="0" err="1" smtClean="0">
                <a:latin typeface="Arial" charset="0"/>
              </a:rPr>
              <a:t>ввезення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пункти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включають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машини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обробки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металів</a:t>
            </a:r>
            <a:r>
              <a:rPr lang="ru-RU" sz="2000" dirty="0" smtClean="0">
                <a:latin typeface="Arial" charset="0"/>
              </a:rPr>
              <a:t>, </a:t>
            </a:r>
            <a:r>
              <a:rPr lang="ru-RU" sz="2000" dirty="0" err="1" smtClean="0">
                <a:latin typeface="Arial" charset="0"/>
              </a:rPr>
              <a:t>продукти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сталеливарного</a:t>
            </a:r>
            <a:r>
              <a:rPr lang="ru-RU" sz="2000" dirty="0" smtClean="0">
                <a:latin typeface="Arial" charset="0"/>
              </a:rPr>
              <a:t> заводу, </a:t>
            </a:r>
            <a:r>
              <a:rPr lang="ru-RU" sz="2000" dirty="0" err="1" smtClean="0">
                <a:latin typeface="Arial" charset="0"/>
              </a:rPr>
              <a:t>сільськогосподарські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машини</a:t>
            </a:r>
            <a:r>
              <a:rPr lang="ru-RU" sz="2000" dirty="0" smtClean="0">
                <a:latin typeface="Arial" charset="0"/>
              </a:rPr>
              <a:t>, </a:t>
            </a:r>
            <a:r>
              <a:rPr lang="ru-RU" sz="2000" dirty="0" err="1" smtClean="0">
                <a:latin typeface="Arial" charset="0"/>
              </a:rPr>
              <a:t>електричне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обладнання</a:t>
            </a:r>
            <a:r>
              <a:rPr lang="ru-RU" sz="2000" dirty="0" smtClean="0">
                <a:latin typeface="Arial" charset="0"/>
              </a:rPr>
              <a:t>, </a:t>
            </a:r>
            <a:r>
              <a:rPr lang="ru-RU" sz="2000" dirty="0" err="1" smtClean="0">
                <a:latin typeface="Arial" charset="0"/>
              </a:rPr>
              <a:t>і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автомобільні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частини</a:t>
            </a:r>
            <a:r>
              <a:rPr lang="ru-RU" sz="2000" dirty="0" smtClean="0">
                <a:latin typeface="Arial" charset="0"/>
              </a:rPr>
              <a:t> для </a:t>
            </a:r>
            <a:r>
              <a:rPr lang="ru-RU" sz="2000" dirty="0" err="1" smtClean="0">
                <a:latin typeface="Arial" charset="0"/>
              </a:rPr>
              <a:t>зборів</a:t>
            </a:r>
            <a:r>
              <a:rPr lang="ru-RU" sz="2000" dirty="0" smtClean="0">
                <a:latin typeface="Arial" charset="0"/>
              </a:rPr>
              <a:t>, </a:t>
            </a:r>
            <a:r>
              <a:rPr lang="ru-RU" sz="2000" dirty="0" err="1" smtClean="0">
                <a:latin typeface="Arial" charset="0"/>
              </a:rPr>
              <a:t>запасні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частини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для</a:t>
            </a:r>
            <a:r>
              <a:rPr lang="ru-RU" sz="2000" dirty="0" smtClean="0">
                <a:latin typeface="Arial" charset="0"/>
              </a:rPr>
              <a:t> автомашин, </a:t>
            </a:r>
            <a:r>
              <a:rPr lang="ru-RU" sz="2000" dirty="0" err="1" smtClean="0">
                <a:latin typeface="Arial" charset="0"/>
              </a:rPr>
              <a:t>літака</a:t>
            </a:r>
            <a:r>
              <a:rPr lang="ru-RU" sz="2000" dirty="0" smtClean="0">
                <a:latin typeface="Arial" charset="0"/>
              </a:rPr>
              <a:t>, </a:t>
            </a:r>
            <a:r>
              <a:rPr lang="ru-RU" sz="2000" dirty="0" err="1" smtClean="0">
                <a:latin typeface="Arial" charset="0"/>
              </a:rPr>
              <a:t>і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частин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літака</a:t>
            </a:r>
            <a:r>
              <a:rPr lang="ru-RU" sz="2000" dirty="0" smtClean="0">
                <a:latin typeface="Arial" charset="0"/>
              </a:rPr>
              <a:t>. </a:t>
            </a:r>
            <a:r>
              <a:rPr lang="ru-RU" sz="2000" dirty="0" err="1" smtClean="0">
                <a:latin typeface="Arial" charset="0"/>
              </a:rPr>
              <a:t>Головні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партнери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імпорту</a:t>
            </a:r>
            <a:r>
              <a:rPr lang="ru-RU" sz="2000" dirty="0" smtClean="0">
                <a:latin typeface="Arial" charset="0"/>
              </a:rPr>
              <a:t> Мексики - </a:t>
            </a:r>
            <a:r>
              <a:rPr lang="ru-RU" sz="2000" dirty="0" err="1" smtClean="0">
                <a:latin typeface="Arial" charset="0"/>
              </a:rPr>
              <a:t>Сполучені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Штати</a:t>
            </a:r>
            <a:r>
              <a:rPr lang="ru-RU" sz="2000" dirty="0" smtClean="0">
                <a:latin typeface="Arial" charset="0"/>
              </a:rPr>
              <a:t>, Китай </a:t>
            </a:r>
            <a:r>
              <a:rPr lang="ru-RU" sz="2000" dirty="0" err="1" smtClean="0">
                <a:latin typeface="Arial" charset="0"/>
              </a:rPr>
              <a:t>і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Японія</a:t>
            </a:r>
            <a:r>
              <a:rPr lang="ru-RU" sz="2000" dirty="0" smtClean="0">
                <a:latin typeface="Arial" charset="0"/>
              </a:rPr>
              <a:t>.</a:t>
            </a:r>
            <a:endParaRPr lang="uk-UA" sz="2000" dirty="0"/>
          </a:p>
        </p:txBody>
      </p:sp>
      <p:pic>
        <p:nvPicPr>
          <p:cNvPr id="3074" name="Picture 2" descr="C:\Users\Admin\Desktop\мексика\r_p_006302622235993057938f6add04cf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229200"/>
            <a:ext cx="1152860" cy="1440160"/>
          </a:xfrm>
          <a:prstGeom prst="rect">
            <a:avLst/>
          </a:prstGeom>
          <a:noFill/>
        </p:spPr>
      </p:pic>
      <p:pic>
        <p:nvPicPr>
          <p:cNvPr id="3075" name="Picture 3" descr="C:\Users\Admin\Desktop\мексика\Fon_tenyi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229200"/>
            <a:ext cx="2227176" cy="1484784"/>
          </a:xfrm>
          <a:prstGeom prst="rect">
            <a:avLst/>
          </a:prstGeom>
          <a:noFill/>
        </p:spPr>
      </p:pic>
      <p:pic>
        <p:nvPicPr>
          <p:cNvPr id="3076" name="Picture 4" descr="C:\Users\Admin\Desktop\мексика\333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916832"/>
            <a:ext cx="842564" cy="1103759"/>
          </a:xfrm>
          <a:prstGeom prst="rect">
            <a:avLst/>
          </a:prstGeom>
          <a:noFill/>
        </p:spPr>
      </p:pic>
      <p:pic>
        <p:nvPicPr>
          <p:cNvPr id="3077" name="Picture 5" descr="C:\Users\Admin\Desktop\мексика\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645024"/>
            <a:ext cx="1104714" cy="736476"/>
          </a:xfrm>
          <a:prstGeom prst="rect">
            <a:avLst/>
          </a:prstGeom>
          <a:noFill/>
        </p:spPr>
      </p:pic>
      <p:pic>
        <p:nvPicPr>
          <p:cNvPr id="3078" name="Picture 6" descr="C:\Users\Admin\Desktop\мексика\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5085184"/>
            <a:ext cx="1080120" cy="814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C:\Users\Admin\Desktop\мексика\sombrero-mexico-g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5877272"/>
            <a:ext cx="1587133" cy="980728"/>
          </a:xfrm>
          <a:prstGeom prst="rect">
            <a:avLst/>
          </a:prstGeom>
          <a:noFill/>
        </p:spPr>
      </p:pic>
      <p:pic>
        <p:nvPicPr>
          <p:cNvPr id="4105" name="Picture 9" descr="C:\Users\Admin\Desktop\мексика\chudesa-sveta-pustyinya-vadi-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18057">
            <a:off x="5863088" y="3459329"/>
            <a:ext cx="2171733" cy="1628800"/>
          </a:xfrm>
          <a:prstGeom prst="rect">
            <a:avLst/>
          </a:prstGeom>
          <a:noFill/>
        </p:spPr>
      </p:pic>
      <p:pic>
        <p:nvPicPr>
          <p:cNvPr id="4098" name="Picture 2" descr="C:\Users\Admin\Desktop\мексика\kanku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62383">
            <a:off x="8199" y="313068"/>
            <a:ext cx="3168352" cy="2113967"/>
          </a:xfrm>
          <a:prstGeom prst="rect">
            <a:avLst/>
          </a:prstGeom>
          <a:noFill/>
        </p:spPr>
      </p:pic>
      <p:pic>
        <p:nvPicPr>
          <p:cNvPr id="4099" name="Picture 3" descr="C:\Users\Admin\Desktop\мексика\show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88640"/>
            <a:ext cx="3900433" cy="1872208"/>
          </a:xfrm>
          <a:prstGeom prst="rect">
            <a:avLst/>
          </a:prstGeom>
          <a:noFill/>
        </p:spPr>
      </p:pic>
      <p:pic>
        <p:nvPicPr>
          <p:cNvPr id="4100" name="Picture 4" descr="C:\Users\Admin\Desktop\мексика\9389737_4d4938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03629">
            <a:off x="6527396" y="179966"/>
            <a:ext cx="2273612" cy="3242692"/>
          </a:xfrm>
          <a:prstGeom prst="rect">
            <a:avLst/>
          </a:prstGeom>
          <a:noFill/>
        </p:spPr>
      </p:pic>
      <p:pic>
        <p:nvPicPr>
          <p:cNvPr id="4101" name="Picture 5" descr="C:\Users\Admin\Desktop\мексика\Мексика-карт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2132856"/>
            <a:ext cx="3317354" cy="2653883"/>
          </a:xfrm>
          <a:prstGeom prst="rect">
            <a:avLst/>
          </a:prstGeom>
          <a:noFill/>
        </p:spPr>
      </p:pic>
      <p:pic>
        <p:nvPicPr>
          <p:cNvPr id="4102" name="Picture 6" descr="C:\Users\Admin\Desktop\мексика\0b02603ba3020dc0a46732635166560d.jpg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42102">
            <a:off x="461293" y="2471741"/>
            <a:ext cx="2257568" cy="1695228"/>
          </a:xfrm>
          <a:prstGeom prst="rect">
            <a:avLst/>
          </a:prstGeom>
          <a:noFill/>
        </p:spPr>
      </p:pic>
      <p:pic>
        <p:nvPicPr>
          <p:cNvPr id="4103" name="Picture 7" descr="C:\Users\Admin\Desktop\мексика\84508243_3035399_banner_mexico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4714814"/>
            <a:ext cx="4081686" cy="2143186"/>
          </a:xfrm>
          <a:prstGeom prst="rect">
            <a:avLst/>
          </a:prstGeom>
          <a:noFill/>
        </p:spPr>
      </p:pic>
      <p:pic>
        <p:nvPicPr>
          <p:cNvPr id="4104" name="Picture 8" descr="C:\Users\Admin\Desktop\мексика\0_87c76_e02de5d6_L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682350">
            <a:off x="137090" y="4272100"/>
            <a:ext cx="2137752" cy="1603314"/>
          </a:xfrm>
          <a:prstGeom prst="rect">
            <a:avLst/>
          </a:prstGeom>
          <a:noFill/>
        </p:spPr>
      </p:pic>
      <p:pic>
        <p:nvPicPr>
          <p:cNvPr id="4106" name="Picture 10" descr="C:\Users\Admin\Desktop\мексика\21947.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1502731">
            <a:off x="6915307" y="4784786"/>
            <a:ext cx="2129332" cy="1197339"/>
          </a:xfrm>
          <a:prstGeom prst="rect">
            <a:avLst/>
          </a:prstGeom>
          <a:noFill/>
        </p:spPr>
      </p:pic>
      <p:pic>
        <p:nvPicPr>
          <p:cNvPr id="4108" name="Picture 12" descr="C:\Users\Admin\Desktop\мексика\Zapovednik-Ria-Selestun-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735154">
            <a:off x="6747640" y="5927238"/>
            <a:ext cx="1171743" cy="778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645024"/>
            <a:ext cx="8363272" cy="2952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b="1" dirty="0" smtClean="0">
                <a:solidFill>
                  <a:srgbClr val="C00000"/>
                </a:solidFill>
              </a:rPr>
              <a:t>  </a:t>
            </a:r>
            <a:r>
              <a:rPr lang="vi-VN" sz="2000" b="1" dirty="0" smtClean="0">
                <a:solidFill>
                  <a:srgbClr val="C00000"/>
                </a:solidFill>
              </a:rPr>
              <a:t>Ме́ксика</a:t>
            </a:r>
            <a:r>
              <a:rPr lang="vi-VN" sz="2000" dirty="0" smtClean="0"/>
              <a:t> </a:t>
            </a:r>
            <a:r>
              <a:rPr lang="uk-UA" sz="2000" dirty="0" smtClean="0"/>
              <a:t>- </a:t>
            </a:r>
            <a:r>
              <a:rPr lang="vi-VN" sz="2000" dirty="0" smtClean="0"/>
              <a:t>офіційно </a:t>
            </a:r>
            <a:r>
              <a:rPr lang="vi-VN" sz="2000" b="1" dirty="0" smtClean="0">
                <a:solidFill>
                  <a:srgbClr val="C00000"/>
                </a:solidFill>
              </a:rPr>
              <a:t>Мексиканські Сполучені Штати</a:t>
            </a:r>
            <a:r>
              <a:rPr lang="en-US" sz="2000" dirty="0" smtClean="0"/>
              <a:t>— </a:t>
            </a:r>
            <a:r>
              <a:rPr lang="vi-VN" sz="2000" dirty="0" smtClean="0"/>
              <a:t>країна</a:t>
            </a:r>
            <a:r>
              <a:rPr lang="uk-UA" sz="2000" dirty="0" smtClean="0"/>
              <a:t> </a:t>
            </a:r>
            <a:r>
              <a:rPr lang="vi-VN" sz="2000" dirty="0" smtClean="0"/>
              <a:t>в Північній Америці, яка межує на півночі зі Сполученими Штатами Америки, на півдні з Гватемалою,Белізом. Мексика також омивається на заході Тихим океаном, на південному сході Карибським морем та на сході Мексиканською затокою. Мексиканські Сполучені Штати — федеративна конституційна республіка, яка складається з 31-го штату та одного федерального округу навколо столиці м. Мехіко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pic>
        <p:nvPicPr>
          <p:cNvPr id="2051" name="Picture 3" descr="C:\Users\Admin\Desktop\мексика\b909d05d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6632"/>
            <a:ext cx="4032448" cy="2298495"/>
          </a:xfrm>
          <a:prstGeom prst="rect">
            <a:avLst/>
          </a:prstGeom>
          <a:noFill/>
        </p:spPr>
      </p:pic>
      <p:pic>
        <p:nvPicPr>
          <p:cNvPr id="2052" name="Picture 4" descr="C:\Users\Admin\Desktop\мексика\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564904"/>
            <a:ext cx="1512168" cy="1008112"/>
          </a:xfrm>
          <a:prstGeom prst="rect">
            <a:avLst/>
          </a:prstGeom>
          <a:noFill/>
        </p:spPr>
      </p:pic>
      <p:pic>
        <p:nvPicPr>
          <p:cNvPr id="2053" name="Picture 5" descr="C:\Users\Admin\Desktop\мексика\Cnews_Cancun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492896"/>
            <a:ext cx="2304256" cy="1152128"/>
          </a:xfrm>
          <a:prstGeom prst="rect">
            <a:avLst/>
          </a:prstGeom>
          <a:noFill/>
        </p:spPr>
      </p:pic>
      <p:pic>
        <p:nvPicPr>
          <p:cNvPr id="5122" name="Picture 2" descr="C:\Users\Admin\Desktop\мексика\mx_index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6739" y="404664"/>
            <a:ext cx="4364121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Admin\Desktop\мексика\74256586_zasuha_v_Meksike_may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45224"/>
            <a:ext cx="1822045" cy="1215564"/>
          </a:xfrm>
          <a:prstGeom prst="rect">
            <a:avLst/>
          </a:prstGeom>
          <a:noFill/>
        </p:spPr>
      </p:pic>
      <p:pic>
        <p:nvPicPr>
          <p:cNvPr id="3079" name="Picture 7" descr="C:\Users\Admin\Desktop\мексика\a88db93e32e2bf9dfea1ac079f79c1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5445224"/>
            <a:ext cx="1872208" cy="1233785"/>
          </a:xfrm>
          <a:prstGeom prst="rect">
            <a:avLst/>
          </a:prstGeom>
          <a:noFill/>
        </p:spPr>
      </p:pic>
      <p:pic>
        <p:nvPicPr>
          <p:cNvPr id="3076" name="Picture 4" descr="C:\Users\Admin\Desktop\мексика\flag-mexiki-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197544"/>
            <a:ext cx="2441848" cy="166045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56992"/>
            <a:ext cx="9144000" cy="21602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dirty="0" smtClean="0">
                <a:solidFill>
                  <a:srgbClr val="C00000"/>
                </a:solidFill>
              </a:rPr>
              <a:t>Мексика</a:t>
            </a:r>
            <a:r>
              <a:rPr lang="uk-UA" sz="2000" dirty="0" smtClean="0"/>
              <a:t> — п'ята за величиною країна на американському континенті та 14-та у світі. З </a:t>
            </a:r>
            <a:r>
              <a:rPr lang="uk-UA" sz="2000" dirty="0" smtClean="0">
                <a:solidFill>
                  <a:srgbClr val="C00000"/>
                </a:solidFill>
              </a:rPr>
              <a:t>населення</a:t>
            </a:r>
            <a:r>
              <a:rPr lang="uk-UA" sz="2000" dirty="0" smtClean="0"/>
              <a:t>м 118 мільйонів чоловік.</a:t>
            </a:r>
          </a:p>
          <a:p>
            <a:pPr>
              <a:buNone/>
            </a:pPr>
            <a:r>
              <a:rPr lang="uk-UA" sz="2000" dirty="0" smtClean="0">
                <a:solidFill>
                  <a:srgbClr val="C00000"/>
                </a:solidFill>
              </a:rPr>
              <a:t>Площа</a:t>
            </a:r>
            <a:r>
              <a:rPr lang="uk-UA" sz="2000" dirty="0" smtClean="0"/>
              <a:t>: 1 972 550 </a:t>
            </a:r>
            <a:r>
              <a:rPr lang="uk-UA" sz="2000" dirty="0" err="1" smtClean="0"/>
              <a:t>км²</a:t>
            </a:r>
            <a:r>
              <a:rPr lang="uk-UA" sz="2000" dirty="0" smtClean="0"/>
              <a:t> . </a:t>
            </a:r>
          </a:p>
          <a:p>
            <a:pPr>
              <a:buNone/>
            </a:pPr>
            <a:r>
              <a:rPr lang="uk-UA" sz="2000" dirty="0" smtClean="0"/>
              <a:t>Мексика має найбільшу кількість іспаномовного населення у світі. </a:t>
            </a:r>
            <a:r>
              <a:rPr lang="uk-UA" sz="2000" dirty="0" smtClean="0">
                <a:solidFill>
                  <a:srgbClr val="C00000"/>
                </a:solidFill>
              </a:rPr>
              <a:t>Мексика</a:t>
            </a:r>
            <a:r>
              <a:rPr lang="uk-UA" sz="2000" dirty="0" smtClean="0"/>
              <a:t> — член ООН, ОАД, </a:t>
            </a:r>
            <a:r>
              <a:rPr lang="uk-UA" sz="2000" dirty="0" err="1" smtClean="0"/>
              <a:t>Латиноамер</a:t>
            </a:r>
            <a:r>
              <a:rPr lang="uk-UA" sz="2000" dirty="0" smtClean="0"/>
              <a:t>. асоціації інтеграції, Латиноамериканської економічної системи. Мексика була колискою низки древніх цивілізацій Нового Світу.</a:t>
            </a:r>
            <a:endParaRPr lang="uk-UA" sz="2000" dirty="0"/>
          </a:p>
        </p:txBody>
      </p:sp>
      <p:pic>
        <p:nvPicPr>
          <p:cNvPr id="3074" name="Picture 2" descr="C:\Users\Admin\Desktop\мексика\1326550501_meksi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3830826" cy="2880320"/>
          </a:xfrm>
          <a:prstGeom prst="rect">
            <a:avLst/>
          </a:prstGeom>
          <a:noFill/>
        </p:spPr>
      </p:pic>
      <p:pic>
        <p:nvPicPr>
          <p:cNvPr id="3075" name="Picture 3" descr="C:\Users\Admin\Desktop\мексика\acte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88640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573016"/>
            <a:ext cx="3096344" cy="306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79512" y="3501008"/>
            <a:ext cx="4248472" cy="48860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400" b="1" dirty="0" smtClean="0"/>
              <a:t>Державний герб.</a:t>
            </a:r>
            <a:r>
              <a:rPr lang="uk-UA" sz="2400" dirty="0" smtClean="0"/>
              <a:t> На ньому зображений орел, який, сидячи на кактусі, шматує змію. Герб обрамлений двома зеленими гілками - дубовою - символ республіки, і лавровою - символ </a:t>
            </a:r>
            <a:r>
              <a:rPr lang="uk-UA" sz="2400" dirty="0" err="1" smtClean="0"/>
              <a:t>безсмерття</a:t>
            </a:r>
            <a:r>
              <a:rPr lang="uk-UA" sz="2400" dirty="0" smtClean="0"/>
              <a:t> героїв.</a:t>
            </a:r>
            <a:endParaRPr lang="uk-UA" sz="24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355976" y="3284984"/>
            <a:ext cx="4644008" cy="35730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/>
              <a:t>Прапор Мексики </a:t>
            </a:r>
            <a:r>
              <a:rPr lang="ru-RU" sz="2400" dirty="0" err="1" smtClean="0"/>
              <a:t>Складається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трьох</a:t>
            </a:r>
            <a:r>
              <a:rPr lang="ru-RU" sz="2400" dirty="0" smtClean="0"/>
              <a:t> </a:t>
            </a:r>
            <a:r>
              <a:rPr lang="ru-RU" sz="2400" dirty="0" err="1" smtClean="0"/>
              <a:t>вертикальних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смуг</a:t>
            </a:r>
            <a:r>
              <a:rPr lang="ru-RU" sz="2400" dirty="0" smtClean="0"/>
              <a:t>.  </a:t>
            </a:r>
            <a:r>
              <a:rPr lang="ru-RU" sz="2400" dirty="0" err="1" smtClean="0"/>
              <a:t>Ліва</a:t>
            </a:r>
            <a:r>
              <a:rPr lang="ru-RU" sz="2400" dirty="0" smtClean="0"/>
              <a:t> зелена </a:t>
            </a:r>
            <a:r>
              <a:rPr lang="ru-RU" sz="2400" dirty="0" err="1" smtClean="0"/>
              <a:t>смуга</a:t>
            </a:r>
            <a:r>
              <a:rPr lang="ru-RU" sz="2400" dirty="0" smtClean="0"/>
              <a:t> </a:t>
            </a:r>
            <a:r>
              <a:rPr lang="ru-RU" sz="2400" dirty="0" err="1" smtClean="0"/>
              <a:t>означає</a:t>
            </a:r>
            <a:r>
              <a:rPr lang="ru-RU" sz="2400" dirty="0" smtClean="0"/>
              <a:t> </a:t>
            </a:r>
            <a:r>
              <a:rPr lang="ru-RU" sz="2400" dirty="0" err="1" smtClean="0"/>
              <a:t>надію</a:t>
            </a:r>
            <a:r>
              <a:rPr lang="ru-RU" sz="2400" dirty="0" smtClean="0"/>
              <a:t>, </a:t>
            </a:r>
            <a:r>
              <a:rPr lang="ru-RU" sz="2400" dirty="0" err="1" smtClean="0"/>
              <a:t>средня</a:t>
            </a:r>
            <a:r>
              <a:rPr lang="ru-RU" sz="2400" dirty="0" smtClean="0"/>
              <a:t> </a:t>
            </a:r>
            <a:r>
              <a:rPr lang="ru-RU" sz="2400" dirty="0" err="1" smtClean="0"/>
              <a:t>біла</a:t>
            </a:r>
            <a:r>
              <a:rPr lang="ru-RU" sz="2400" dirty="0" smtClean="0"/>
              <a:t> </a:t>
            </a:r>
            <a:r>
              <a:rPr lang="ru-RU" sz="2400" dirty="0" err="1" smtClean="0"/>
              <a:t>символізує</a:t>
            </a:r>
            <a:r>
              <a:rPr lang="ru-RU" sz="2400" dirty="0" smtClean="0"/>
              <a:t> чистоту, а права </a:t>
            </a:r>
            <a:r>
              <a:rPr lang="ru-RU" sz="2400" dirty="0" err="1" smtClean="0"/>
              <a:t>червона</a:t>
            </a:r>
            <a:r>
              <a:rPr lang="ru-RU" sz="2400" dirty="0" smtClean="0"/>
              <a:t> </a:t>
            </a:r>
            <a:r>
              <a:rPr lang="ru-RU" sz="2400" dirty="0" err="1" smtClean="0"/>
              <a:t>смуга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представляє</a:t>
            </a:r>
            <a:r>
              <a:rPr lang="ru-RU" sz="2400" dirty="0" smtClean="0"/>
              <a:t> кров </a:t>
            </a:r>
            <a:r>
              <a:rPr lang="ru-RU" sz="2400" dirty="0" err="1" smtClean="0"/>
              <a:t>мексиканського</a:t>
            </a:r>
            <a:r>
              <a:rPr lang="ru-RU" sz="2400" dirty="0" smtClean="0"/>
              <a:t> народу. </a:t>
            </a:r>
            <a:r>
              <a:rPr lang="ru-RU" sz="2400" dirty="0" err="1" smtClean="0"/>
              <a:t>Зображення</a:t>
            </a:r>
            <a:r>
              <a:rPr lang="ru-RU" sz="2400" dirty="0" smtClean="0"/>
              <a:t> орла, </a:t>
            </a:r>
            <a:r>
              <a:rPr lang="ru-RU" sz="2400" dirty="0" err="1" smtClean="0"/>
              <a:t>поїдающого</a:t>
            </a:r>
            <a:r>
              <a:rPr lang="ru-RU" sz="2400" dirty="0" smtClean="0"/>
              <a:t> </a:t>
            </a:r>
            <a:r>
              <a:rPr lang="ru-RU" sz="2400" dirty="0" err="1" smtClean="0"/>
              <a:t>змія</a:t>
            </a:r>
            <a:r>
              <a:rPr lang="ru-RU" sz="2400" dirty="0" smtClean="0"/>
              <a:t>, </a:t>
            </a:r>
            <a:r>
              <a:rPr lang="ru-RU" sz="2400" dirty="0" err="1" smtClean="0"/>
              <a:t>засноване</a:t>
            </a:r>
            <a:r>
              <a:rPr lang="ru-RU" sz="2400" dirty="0" smtClean="0"/>
              <a:t> на </a:t>
            </a:r>
            <a:r>
              <a:rPr lang="ru-RU" sz="2400" dirty="0" err="1" smtClean="0"/>
              <a:t>легенді</a:t>
            </a:r>
            <a:r>
              <a:rPr lang="ru-RU" sz="2400" dirty="0" smtClean="0"/>
              <a:t> </a:t>
            </a:r>
            <a:r>
              <a:rPr lang="ru-RU" sz="2400" dirty="0" err="1" smtClean="0"/>
              <a:t>ацтеків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12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868272" cy="346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E:\мексика\21947.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620688"/>
            <a:ext cx="4353975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989464"/>
          </a:xfrm>
        </p:spPr>
        <p:txBody>
          <a:bodyPr/>
          <a:lstStyle/>
          <a:p>
            <a:pPr>
              <a:buNone/>
            </a:pPr>
            <a:r>
              <a:rPr lang="ru-RU" sz="2800" i="1" dirty="0" err="1" smtClean="0"/>
              <a:t>Мексиканська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національна</a:t>
            </a:r>
            <a:r>
              <a:rPr lang="ru-RU" sz="2800" i="1" dirty="0" smtClean="0"/>
              <a:t> валюта - песо (MXP).</a:t>
            </a:r>
            <a:br>
              <a:rPr lang="ru-RU" sz="2800" i="1" dirty="0" smtClean="0"/>
            </a:br>
            <a:r>
              <a:rPr lang="ru-RU" sz="2800" i="1" dirty="0" smtClean="0"/>
              <a:t>  </a:t>
            </a:r>
            <a:r>
              <a:rPr lang="ru-RU" sz="2800" i="1" dirty="0" err="1" smtClean="0"/>
              <a:t>Мексиканське</a:t>
            </a:r>
            <a:r>
              <a:rPr lang="ru-RU" sz="2800" i="1" dirty="0" smtClean="0"/>
              <a:t> песо </a:t>
            </a:r>
            <a:r>
              <a:rPr lang="ru-RU" sz="2800" i="1" dirty="0" err="1" smtClean="0"/>
              <a:t>складається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</a:t>
            </a:r>
            <a:r>
              <a:rPr lang="ru-RU" sz="2800" i="1" dirty="0" smtClean="0"/>
              <a:t> 100 сентаво</a:t>
            </a:r>
            <a:endParaRPr lang="uk-UA" dirty="0"/>
          </a:p>
        </p:txBody>
      </p:sp>
      <p:pic>
        <p:nvPicPr>
          <p:cNvPr id="5" name="Picture 10" descr="20 MX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41052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50 MX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4319587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10 MX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4105275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100 MX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077072"/>
            <a:ext cx="43434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мексика\dps_mexico2003-01_l_5B1_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84784"/>
            <a:ext cx="3488494" cy="23183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3645024"/>
            <a:ext cx="8928992" cy="2501632"/>
          </a:xfrm>
        </p:spPr>
        <p:txBody>
          <a:bodyPr>
            <a:normAutofit lnSpcReduction="10000"/>
          </a:bodyPr>
          <a:lstStyle/>
          <a:p>
            <a:pPr marL="342900" indent="-342900">
              <a:buNone/>
              <a:defRPr/>
            </a:pPr>
            <a:r>
              <a:rPr lang="ru-RU" sz="2000" u="sng" dirty="0" err="1" smtClean="0"/>
              <a:t>Клімат</a:t>
            </a:r>
            <a:r>
              <a:rPr lang="ru-RU" sz="2000" dirty="0" smtClean="0"/>
              <a:t> </a:t>
            </a:r>
            <a:r>
              <a:rPr lang="ru-RU" sz="2000" dirty="0" err="1" smtClean="0"/>
              <a:t>тропічний</a:t>
            </a:r>
            <a:r>
              <a:rPr lang="ru-RU" sz="2000" dirty="0" smtClean="0"/>
              <a:t> ,</a:t>
            </a:r>
          </a:p>
          <a:p>
            <a:pPr marL="342900" indent="-342900">
              <a:buNone/>
              <a:defRPr/>
            </a:pPr>
            <a:r>
              <a:rPr lang="ru-RU" sz="2000" dirty="0" smtClean="0"/>
              <a:t> на </a:t>
            </a:r>
            <a:r>
              <a:rPr lang="ru-RU" sz="2000" dirty="0" err="1" smtClean="0"/>
              <a:t>півночі</a:t>
            </a:r>
            <a:r>
              <a:rPr lang="ru-RU" sz="2000" dirty="0" smtClean="0"/>
              <a:t> - </a:t>
            </a:r>
            <a:r>
              <a:rPr lang="ru-RU" sz="2000" dirty="0" err="1" smtClean="0"/>
              <a:t>субтропічний</a:t>
            </a:r>
            <a:r>
              <a:rPr lang="ru-RU" sz="2000" dirty="0" smtClean="0"/>
              <a:t>. </a:t>
            </a:r>
            <a:r>
              <a:rPr lang="ru-RU" sz="2000" dirty="0" err="1" smtClean="0"/>
              <a:t>Середні</a:t>
            </a:r>
            <a:r>
              <a:rPr lang="ru-RU" sz="2000" dirty="0" smtClean="0"/>
              <a:t> </a:t>
            </a:r>
            <a:r>
              <a:rPr lang="ru-RU" sz="2000" dirty="0" err="1" smtClean="0"/>
              <a:t>температури</a:t>
            </a:r>
            <a:r>
              <a:rPr lang="ru-RU" sz="2000" dirty="0" smtClean="0"/>
              <a:t> </a:t>
            </a:r>
            <a:r>
              <a:rPr lang="ru-RU" sz="2000" dirty="0" err="1" smtClean="0"/>
              <a:t>січня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10 ° С -  </a:t>
            </a:r>
            <a:r>
              <a:rPr lang="ru-RU" sz="2000" dirty="0" err="1" smtClean="0"/>
              <a:t>липень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20 ° С – 30 ° С </a:t>
            </a:r>
          </a:p>
          <a:p>
            <a:pPr marL="342900" indent="-342900">
              <a:buNone/>
              <a:defRPr/>
            </a:pPr>
            <a:r>
              <a:rPr lang="ru-RU" sz="2000" dirty="0" err="1" smtClean="0"/>
              <a:t>Опадів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100 до 3000 мм на </a:t>
            </a:r>
            <a:r>
              <a:rPr lang="ru-RU" sz="2000" dirty="0" err="1" smtClean="0"/>
              <a:t>рік</a:t>
            </a:r>
            <a:r>
              <a:rPr lang="ru-RU" sz="2000" dirty="0" smtClean="0"/>
              <a:t>. </a:t>
            </a:r>
          </a:p>
          <a:p>
            <a:pPr marL="342900" indent="-342900">
              <a:buNone/>
              <a:defRPr/>
            </a:pPr>
            <a:r>
              <a:rPr lang="ru-RU" sz="2000" dirty="0" smtClean="0"/>
              <a:t>Велика </a:t>
            </a:r>
            <a:r>
              <a:rPr lang="ru-RU" sz="2000" dirty="0" err="1" smtClean="0"/>
              <a:t>ріка</a:t>
            </a:r>
            <a:r>
              <a:rPr lang="ru-RU" sz="2000" dirty="0" smtClean="0"/>
              <a:t> - </a:t>
            </a:r>
            <a:r>
              <a:rPr lang="ru-RU" sz="2000" dirty="0" err="1" smtClean="0"/>
              <a:t>Ріо</a:t>
            </a:r>
            <a:r>
              <a:rPr lang="ru-RU" sz="2000" dirty="0" smtClean="0"/>
              <a:t>- Браво -</a:t>
            </a:r>
            <a:r>
              <a:rPr lang="ru-RU" sz="2000" dirty="0" err="1" smtClean="0"/>
              <a:t>дель</a:t>
            </a:r>
            <a:r>
              <a:rPr lang="ru-RU" sz="2000" dirty="0" smtClean="0"/>
              <a:t> -</a:t>
            </a:r>
            <a:r>
              <a:rPr lang="ru-RU" sz="2000" dirty="0" err="1" smtClean="0"/>
              <a:t>Норте</a:t>
            </a:r>
            <a:r>
              <a:rPr lang="ru-RU" sz="2000" dirty="0" smtClean="0"/>
              <a:t> ( </a:t>
            </a:r>
            <a:r>
              <a:rPr lang="ru-RU" sz="2000" dirty="0" err="1" smtClean="0"/>
              <a:t>прикордонна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США ) . </a:t>
            </a:r>
          </a:p>
          <a:p>
            <a:pPr marL="342900" indent="-342900">
              <a:buNone/>
              <a:defRPr/>
            </a:pPr>
            <a:r>
              <a:rPr lang="ru-RU" sz="2000" dirty="0" smtClean="0"/>
              <a:t>У </a:t>
            </a:r>
            <a:r>
              <a:rPr lang="ru-RU" sz="2000" dirty="0" err="1" smtClean="0"/>
              <a:t>посушливих</a:t>
            </a:r>
            <a:r>
              <a:rPr lang="ru-RU" sz="2000" dirty="0" smtClean="0"/>
              <a:t> районах - </a:t>
            </a:r>
            <a:r>
              <a:rPr lang="ru-RU" sz="2000" dirty="0" err="1" smtClean="0"/>
              <a:t>пустельна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напівпустельна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рослинність</a:t>
            </a:r>
            <a:r>
              <a:rPr lang="ru-RU" sz="2000" dirty="0" smtClean="0"/>
              <a:t> , </a:t>
            </a:r>
          </a:p>
          <a:p>
            <a:pPr marL="342900" indent="-342900">
              <a:buNone/>
              <a:defRPr/>
            </a:pPr>
            <a:r>
              <a:rPr lang="ru-RU" sz="2000" dirty="0" smtClean="0"/>
              <a:t>у </a:t>
            </a:r>
            <a:r>
              <a:rPr lang="ru-RU" sz="2000" dirty="0" err="1" smtClean="0"/>
              <a:t>вологих</a:t>
            </a:r>
            <a:r>
              <a:rPr lang="ru-RU" sz="2000" dirty="0" smtClean="0"/>
              <a:t> - </a:t>
            </a:r>
            <a:r>
              <a:rPr lang="ru-RU" sz="2000" dirty="0" err="1" smtClean="0"/>
              <a:t>тропічні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ліси</a:t>
            </a:r>
            <a:r>
              <a:rPr lang="ru-RU" sz="2000" dirty="0" smtClean="0"/>
              <a:t> , в горах на </a:t>
            </a:r>
            <a:r>
              <a:rPr lang="ru-RU" sz="2000" dirty="0" err="1" smtClean="0"/>
              <a:t>півночі</a:t>
            </a:r>
            <a:r>
              <a:rPr lang="ru-RU" sz="2000" dirty="0" smtClean="0"/>
              <a:t> - </a:t>
            </a:r>
            <a:r>
              <a:rPr lang="ru-RU" sz="2000" dirty="0" err="1" smtClean="0"/>
              <a:t>хвойні</a:t>
            </a:r>
            <a:r>
              <a:rPr lang="ru-RU" sz="2000" dirty="0" smtClean="0"/>
              <a:t>. 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5" name="Picture 6" descr="E:\мексика\0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E:\мексика\Cnews_Cancun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16632"/>
            <a:ext cx="2327275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E:\мексика\pic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29776">
            <a:off x="3883764" y="457044"/>
            <a:ext cx="17287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:\мексика\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09067">
            <a:off x="7197686" y="544324"/>
            <a:ext cx="18002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smtClean="0">
                <a:solidFill>
                  <a:schemeClr val="tx1"/>
                </a:solidFill>
              </a:rPr>
              <a:t>Транспорт: </a:t>
            </a:r>
            <a:br>
              <a:rPr lang="ru-RU" sz="4000" smtClean="0">
                <a:solidFill>
                  <a:schemeClr val="tx1"/>
                </a:solidFill>
              </a:rPr>
            </a:br>
            <a:r>
              <a:rPr lang="ru-RU" sz="4000" smtClean="0">
                <a:solidFill>
                  <a:schemeClr val="tx1"/>
                </a:solidFill>
              </a:rPr>
              <a:t>залізничний, автомобільний, морський.</a:t>
            </a:r>
            <a:r>
              <a:rPr lang="ru-RU" sz="5400" smtClean="0">
                <a:solidFill>
                  <a:srgbClr val="FFFF00"/>
                </a:solidFill>
              </a:rPr>
              <a:t/>
            </a:r>
            <a:br>
              <a:rPr lang="ru-RU" sz="5400" smtClean="0">
                <a:solidFill>
                  <a:srgbClr val="FFFF00"/>
                </a:solidFill>
              </a:rPr>
            </a:br>
            <a:endParaRPr lang="uk-UA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5220072" y="1844824"/>
            <a:ext cx="4320480" cy="1368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err="1" smtClean="0"/>
              <a:t>Головні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авіакомпанії</a:t>
            </a:r>
            <a:r>
              <a:rPr lang="ru-RU" sz="2400" dirty="0" smtClean="0"/>
              <a:t> —  «</a:t>
            </a:r>
            <a:r>
              <a:rPr lang="ru-RU" sz="2400" dirty="0" err="1" smtClean="0"/>
              <a:t>Аеромехіко</a:t>
            </a:r>
            <a:r>
              <a:rPr lang="ru-RU" sz="2400" dirty="0" smtClean="0"/>
              <a:t>» </a:t>
            </a:r>
            <a:r>
              <a:rPr lang="ru-RU" sz="2400" dirty="0" err="1" smtClean="0"/>
              <a:t>і</a:t>
            </a:r>
            <a:r>
              <a:rPr lang="ru-RU" sz="2400" dirty="0" smtClean="0"/>
              <a:t> «</a:t>
            </a:r>
            <a:r>
              <a:rPr lang="ru-RU" sz="2400" dirty="0" err="1" smtClean="0"/>
              <a:t>Мехсікана</a:t>
            </a:r>
            <a:r>
              <a:rPr lang="ru-RU" sz="2400" dirty="0" smtClean="0"/>
              <a:t>» 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7544" y="3140968"/>
            <a:ext cx="7128792" cy="2016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err="1" smtClean="0"/>
              <a:t>Найважливіші</a:t>
            </a:r>
            <a:r>
              <a:rPr lang="ru-RU" sz="2000" dirty="0" smtClean="0"/>
              <a:t> </a:t>
            </a:r>
            <a:r>
              <a:rPr lang="ru-RU" sz="2000" dirty="0" err="1" smtClean="0"/>
              <a:t>морські</a:t>
            </a:r>
            <a:r>
              <a:rPr lang="ru-RU" sz="2000" dirty="0" smtClean="0"/>
              <a:t>  порти: </a:t>
            </a:r>
            <a:r>
              <a:rPr lang="ru-RU" sz="2000" dirty="0" err="1" smtClean="0"/>
              <a:t>Веракрус</a:t>
            </a:r>
            <a:r>
              <a:rPr lang="ru-RU" sz="2000" dirty="0" smtClean="0"/>
              <a:t>, Акапулько, </a:t>
            </a:r>
            <a:r>
              <a:rPr lang="ru-RU" sz="2000" dirty="0" err="1" smtClean="0"/>
              <a:t>Гуаймас</a:t>
            </a:r>
            <a:r>
              <a:rPr lang="ru-RU" sz="2000" dirty="0" smtClean="0"/>
              <a:t>, </a:t>
            </a:r>
            <a:r>
              <a:rPr lang="ru-RU" sz="2000" dirty="0" err="1" smtClean="0"/>
              <a:t>Коацакоалькос</a:t>
            </a:r>
            <a:r>
              <a:rPr lang="ru-RU" sz="2000" dirty="0" smtClean="0"/>
              <a:t>, </a:t>
            </a:r>
            <a:r>
              <a:rPr lang="ru-RU" sz="2000" dirty="0" err="1" smtClean="0"/>
              <a:t>Саліна-Крус</a:t>
            </a:r>
            <a:r>
              <a:rPr lang="ru-RU" sz="2000" dirty="0" smtClean="0"/>
              <a:t>, </a:t>
            </a:r>
            <a:r>
              <a:rPr lang="ru-RU" sz="2000" dirty="0" err="1" smtClean="0"/>
              <a:t>Тампіко</a:t>
            </a:r>
            <a:r>
              <a:rPr lang="ru-RU" sz="2000" dirty="0" smtClean="0"/>
              <a:t>,, </a:t>
            </a:r>
            <a:r>
              <a:rPr lang="ru-RU" sz="2000" dirty="0" err="1" smtClean="0"/>
              <a:t>Прогресо</a:t>
            </a:r>
            <a:r>
              <a:rPr lang="ru-RU" sz="2000" dirty="0" smtClean="0"/>
              <a:t>, </a:t>
            </a:r>
            <a:r>
              <a:rPr lang="ru-RU" sz="2000" dirty="0" err="1" smtClean="0"/>
              <a:t>Масатлан</a:t>
            </a:r>
            <a:r>
              <a:rPr lang="ru-RU" sz="2000" dirty="0" smtClean="0"/>
              <a:t>, </a:t>
            </a:r>
            <a:r>
              <a:rPr lang="ru-RU" sz="2000" dirty="0" err="1" smtClean="0"/>
              <a:t>Мансанільо</a:t>
            </a:r>
            <a:r>
              <a:rPr lang="ru-RU" sz="2000" dirty="0" smtClean="0"/>
              <a:t>, </a:t>
            </a:r>
            <a:r>
              <a:rPr lang="ru-RU" sz="2000" dirty="0" err="1" smtClean="0"/>
              <a:t>Енсенада</a:t>
            </a:r>
            <a:r>
              <a:rPr lang="ru-RU" sz="2000" dirty="0" smtClean="0"/>
              <a:t>, Ла-Пас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Санта-Росалія</a:t>
            </a:r>
            <a:endParaRPr lang="uk-UA" sz="2000" dirty="0"/>
          </a:p>
        </p:txBody>
      </p:sp>
      <p:pic>
        <p:nvPicPr>
          <p:cNvPr id="9" name="Picture 6" descr="boing777200er.jpg (4.72 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3528392" cy="1809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365104"/>
            <a:ext cx="2039355" cy="22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437112"/>
            <a:ext cx="2100890" cy="227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Admin\Desktop\мексика\Экскурсии Мексика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365104"/>
            <a:ext cx="3528392" cy="2343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93836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Машинобудування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16" y="1412776"/>
            <a:ext cx="9145016" cy="33123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000" dirty="0" err="1" smtClean="0"/>
              <a:t>Автомобільна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промисловість</a:t>
            </a:r>
            <a:r>
              <a:rPr lang="ru-RU" sz="2000" dirty="0" smtClean="0"/>
              <a:t> представлена  </a:t>
            </a:r>
            <a:r>
              <a:rPr lang="ru-RU" sz="2000" dirty="0" err="1" smtClean="0"/>
              <a:t>фірмою</a:t>
            </a:r>
            <a:r>
              <a:rPr lang="ru-RU" sz="2000" dirty="0" smtClean="0"/>
              <a:t> </a:t>
            </a:r>
            <a:r>
              <a:rPr lang="ru-RU" sz="2000" dirty="0" err="1" smtClean="0"/>
              <a:t>Каміонес</a:t>
            </a:r>
            <a:r>
              <a:rPr lang="ru-RU" sz="2000" dirty="0" smtClean="0"/>
              <a:t> С.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будувала</a:t>
            </a:r>
            <a:r>
              <a:rPr lang="ru-RU" sz="2000" dirty="0" smtClean="0"/>
              <a:t> </a:t>
            </a:r>
            <a:r>
              <a:rPr lang="ru-RU" sz="2000" dirty="0" err="1" smtClean="0"/>
              <a:t>автобуси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вантажівки</a:t>
            </a:r>
            <a:r>
              <a:rPr lang="ru-RU" sz="2000" dirty="0" smtClean="0"/>
              <a:t>. </a:t>
            </a:r>
            <a:r>
              <a:rPr lang="ru-RU" sz="2000" dirty="0" err="1" smtClean="0"/>
              <a:t>Основні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автоскладальні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розташовані</a:t>
            </a:r>
            <a:r>
              <a:rPr lang="ru-RU" sz="2000" dirty="0" smtClean="0"/>
              <a:t> в </a:t>
            </a:r>
            <a:r>
              <a:rPr lang="ru-RU" sz="2000" dirty="0" err="1" smtClean="0"/>
              <a:t>містах</a:t>
            </a:r>
            <a:r>
              <a:rPr lang="ru-RU" sz="2000" dirty="0" smtClean="0"/>
              <a:t> </a:t>
            </a:r>
            <a:r>
              <a:rPr lang="ru-RU" sz="2000" dirty="0" err="1" smtClean="0"/>
              <a:t>Мехіко</a:t>
            </a:r>
            <a:r>
              <a:rPr lang="ru-RU" sz="2000" dirty="0" smtClean="0"/>
              <a:t>, Толука, </a:t>
            </a:r>
            <a:r>
              <a:rPr lang="ru-RU" sz="2000" dirty="0" err="1" smtClean="0"/>
              <a:t>Пуебола</a:t>
            </a:r>
            <a:r>
              <a:rPr lang="ru-RU" sz="2000" dirty="0" smtClean="0"/>
              <a:t>; </a:t>
            </a:r>
            <a:r>
              <a:rPr lang="ru-RU" sz="2000" dirty="0" err="1" smtClean="0"/>
              <a:t>крім</a:t>
            </a:r>
            <a:r>
              <a:rPr lang="ru-RU" sz="2000" dirty="0" smtClean="0"/>
              <a:t> </a:t>
            </a:r>
            <a:r>
              <a:rPr lang="ru-RU" sz="2000" dirty="0" err="1" smtClean="0"/>
              <a:t>легкових</a:t>
            </a:r>
            <a:r>
              <a:rPr lang="ru-RU" sz="2000" dirty="0" smtClean="0"/>
              <a:t> машин, </a:t>
            </a:r>
            <a:r>
              <a:rPr lang="ru-RU" sz="2000" dirty="0" err="1" smtClean="0"/>
              <a:t>випускаються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вантажівки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автобуси</a:t>
            </a:r>
            <a:r>
              <a:rPr lang="ru-RU" sz="2000" dirty="0" smtClean="0"/>
              <a:t>. </a:t>
            </a:r>
            <a:r>
              <a:rPr lang="ru-RU" sz="2000" dirty="0" err="1" smtClean="0"/>
              <a:t>Створений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спеціалізований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державний</a:t>
            </a:r>
            <a:r>
              <a:rPr lang="ru-RU" sz="2000" dirty="0" smtClean="0"/>
              <a:t> центр </a:t>
            </a:r>
            <a:r>
              <a:rPr lang="ru-RU" sz="2000" dirty="0" err="1" smtClean="0"/>
              <a:t>машинобудування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Іроло</a:t>
            </a:r>
            <a:r>
              <a:rPr lang="ru-RU" sz="2000" dirty="0" smtClean="0"/>
              <a:t> (</a:t>
            </a:r>
            <a:r>
              <a:rPr lang="ru-RU" sz="2000" dirty="0" err="1" smtClean="0"/>
              <a:t>Сьюдад-Саагун</a:t>
            </a:r>
            <a:r>
              <a:rPr lang="ru-RU" sz="2000" dirty="0" smtClean="0"/>
              <a:t>). Мексика </a:t>
            </a:r>
            <a:r>
              <a:rPr lang="ru-RU" sz="2000" dirty="0" err="1" smtClean="0"/>
              <a:t>зосереджується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авіакосмічної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промисловості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складанні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вертольотів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виробництві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комерційних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реактивних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літаків</a:t>
            </a:r>
            <a:r>
              <a:rPr lang="ru-RU" sz="2000" dirty="0" smtClean="0"/>
              <a:t>. </a:t>
            </a:r>
            <a:r>
              <a:rPr lang="ru-RU" sz="2000" dirty="0" err="1" smtClean="0"/>
              <a:t>Іноземні</a:t>
            </a:r>
            <a:r>
              <a:rPr lang="ru-RU" sz="2000" dirty="0" smtClean="0"/>
              <a:t> </a:t>
            </a:r>
            <a:r>
              <a:rPr lang="ru-RU" sz="2000" dirty="0" err="1" smtClean="0"/>
              <a:t>фірми</a:t>
            </a:r>
            <a:r>
              <a:rPr lang="ru-RU" sz="2000" dirty="0" smtClean="0"/>
              <a:t>, </a:t>
            </a:r>
            <a:r>
              <a:rPr lang="ru-RU" sz="2000" dirty="0" err="1" smtClean="0"/>
              <a:t>такі</a:t>
            </a:r>
            <a:r>
              <a:rPr lang="ru-RU" sz="2000" dirty="0" smtClean="0"/>
              <a:t> як </a:t>
            </a:r>
            <a:r>
              <a:rPr lang="ru-RU" sz="2000" dirty="0" err="1" smtClean="0"/>
              <a:t>Вертоліт</a:t>
            </a:r>
            <a:r>
              <a:rPr lang="ru-RU" sz="2000" dirty="0" smtClean="0"/>
              <a:t> MD та Бомбардир </a:t>
            </a:r>
            <a:r>
              <a:rPr lang="ru-RU" sz="2000" dirty="0" err="1" smtClean="0"/>
              <a:t>будують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вертольоти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комерційні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літаки</a:t>
            </a:r>
            <a:r>
              <a:rPr lang="ru-RU" sz="2000" dirty="0" smtClean="0"/>
              <a:t>. </a:t>
            </a:r>
            <a:r>
              <a:rPr lang="uk-UA" sz="2000" dirty="0" smtClean="0"/>
              <a:t>І</a:t>
            </a:r>
            <a:r>
              <a:rPr lang="ru-RU" sz="2000" dirty="0" err="1" smtClean="0"/>
              <a:t>снують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мексиканські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фірми</a:t>
            </a:r>
            <a:r>
              <a:rPr lang="ru-RU" sz="2000" dirty="0" smtClean="0"/>
              <a:t>, </a:t>
            </a:r>
            <a:r>
              <a:rPr lang="ru-RU" sz="2000" dirty="0" err="1" smtClean="0"/>
              <a:t>такі</a:t>
            </a:r>
            <a:r>
              <a:rPr lang="ru-RU" sz="2000" dirty="0" smtClean="0"/>
              <a:t> як </a:t>
            </a:r>
            <a:r>
              <a:rPr lang="ru-RU" sz="2000" dirty="0" err="1" smtClean="0"/>
              <a:t>Aeromarmi</a:t>
            </a:r>
            <a:r>
              <a:rPr lang="ru-RU" sz="2000" dirty="0" smtClean="0"/>
              <a:t>, яка </a:t>
            </a:r>
            <a:r>
              <a:rPr lang="ru-RU" sz="2000" dirty="0" err="1" smtClean="0"/>
              <a:t>виробляє</a:t>
            </a:r>
            <a:r>
              <a:rPr lang="ru-RU" sz="2000" dirty="0" smtClean="0"/>
              <a:t> </a:t>
            </a:r>
            <a:r>
              <a:rPr lang="ru-RU" sz="2000" dirty="0" err="1" smtClean="0"/>
              <a:t>легкі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пропелерні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літаки</a:t>
            </a:r>
            <a:r>
              <a:rPr lang="ru-RU" sz="2000" dirty="0" smtClean="0"/>
              <a:t>, та </a:t>
            </a:r>
            <a:r>
              <a:rPr lang="ru-RU" sz="2000" dirty="0" err="1" smtClean="0"/>
              <a:t>Hydra</a:t>
            </a:r>
            <a:r>
              <a:rPr lang="ru-RU" sz="2000" dirty="0" smtClean="0"/>
              <a:t>, яка </a:t>
            </a:r>
            <a:r>
              <a:rPr lang="ru-RU" sz="2000" dirty="0" err="1" smtClean="0"/>
              <a:t>будує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безпілотні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повітряні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транспортні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засоби</a:t>
            </a:r>
            <a:r>
              <a:rPr lang="ru-RU" sz="2000" dirty="0" smtClean="0"/>
              <a:t>. </a:t>
            </a:r>
            <a:endParaRPr lang="uk-UA" sz="2000" dirty="0"/>
          </a:p>
        </p:txBody>
      </p:sp>
      <p:pic>
        <p:nvPicPr>
          <p:cNvPr id="7" name="Picture 8" descr="загруженн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653136"/>
            <a:ext cx="3456384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загруженное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25144"/>
            <a:ext cx="3673475" cy="184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8800" dirty="0" smtClean="0"/>
              <a:t>Населення</a:t>
            </a:r>
            <a:endParaRPr lang="uk-UA" sz="8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784976" cy="3725768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Arial" charset="0"/>
              </a:rPr>
              <a:t>2</a:t>
            </a:r>
            <a:r>
              <a:rPr lang="ru-RU" sz="2400" dirty="0" smtClean="0"/>
              <a:t> тип </a:t>
            </a:r>
            <a:r>
              <a:rPr lang="ru-RU" sz="2400" dirty="0" err="1" smtClean="0"/>
              <a:t>відтворення</a:t>
            </a:r>
            <a:endParaRPr lang="ru-RU" sz="2400" dirty="0" smtClean="0"/>
          </a:p>
          <a:p>
            <a:pPr>
              <a:buFont typeface="Courier New" pitchFamily="49" charset="0"/>
              <a:buChar char="o"/>
            </a:pPr>
            <a:r>
              <a:rPr lang="ru-RU" sz="2400" dirty="0" err="1" smtClean="0"/>
              <a:t>Середня</a:t>
            </a:r>
            <a:r>
              <a:rPr lang="ru-RU" sz="2400" dirty="0" smtClean="0"/>
              <a:t> густота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 - 57 </a:t>
            </a:r>
            <a:r>
              <a:rPr lang="ru-RU" sz="2400" dirty="0" err="1" smtClean="0"/>
              <a:t>осіб</a:t>
            </a:r>
            <a:r>
              <a:rPr lang="ru-RU" sz="2400" dirty="0" smtClean="0"/>
              <a:t>/</a:t>
            </a:r>
            <a:r>
              <a:rPr lang="ru-RU" sz="2400" dirty="0" err="1" smtClean="0"/>
              <a:t>км.кв</a:t>
            </a:r>
            <a:endParaRPr lang="ru-RU" sz="2400" dirty="0" smtClean="0"/>
          </a:p>
          <a:p>
            <a:pPr>
              <a:buFont typeface="Courier New" pitchFamily="49" charset="0"/>
              <a:buChar char="o"/>
            </a:pPr>
            <a:r>
              <a:rPr lang="ru-RU" sz="2400" dirty="0" err="1" smtClean="0"/>
              <a:t>Середній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вік</a:t>
            </a:r>
            <a:r>
              <a:rPr lang="ru-RU" sz="2400" dirty="0" smtClean="0"/>
              <a:t> </a:t>
            </a:r>
            <a:r>
              <a:rPr lang="ru-RU" sz="2400" dirty="0" err="1" smtClean="0"/>
              <a:t>мешканців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 - 26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err="1" smtClean="0"/>
              <a:t>Тривалість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- 76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(73 для </a:t>
            </a:r>
            <a:r>
              <a:rPr lang="ru-RU" sz="2400" dirty="0" err="1" smtClean="0"/>
              <a:t>чоловіків</a:t>
            </a:r>
            <a:r>
              <a:rPr lang="ru-RU" sz="2400" dirty="0" smtClean="0"/>
              <a:t>, 79 для </a:t>
            </a:r>
            <a:r>
              <a:rPr lang="ru-RU" sz="2400" dirty="0" err="1" smtClean="0"/>
              <a:t>жінок</a:t>
            </a:r>
            <a:r>
              <a:rPr lang="ru-RU" sz="2400" dirty="0" smtClean="0"/>
              <a:t>)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uk-UA" sz="2400" dirty="0" smtClean="0"/>
              <a:t>Рівень урбанізації - </a:t>
            </a:r>
            <a:r>
              <a:rPr lang="ru-RU" sz="2400" dirty="0" smtClean="0"/>
              <a:t>77,8%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uk-UA" sz="2400" dirty="0" err="1" smtClean="0"/>
              <a:t>Двонаціональна</a:t>
            </a:r>
            <a:r>
              <a:rPr lang="uk-UA" sz="2400" dirty="0" smtClean="0"/>
              <a:t> країна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2400" dirty="0" err="1" smtClean="0"/>
              <a:t>Міграція</a:t>
            </a:r>
            <a:r>
              <a:rPr lang="ru-RU" sz="2400" dirty="0" smtClean="0"/>
              <a:t>: -3,11 </a:t>
            </a:r>
            <a:r>
              <a:rPr lang="ru-RU" sz="2400" dirty="0" err="1" smtClean="0"/>
              <a:t>мігрантів</a:t>
            </a:r>
            <a:r>
              <a:rPr lang="ru-RU" sz="2400" dirty="0" smtClean="0"/>
              <a:t> на 1000 </a:t>
            </a:r>
            <a:r>
              <a:rPr lang="ru-RU" sz="2400" dirty="0" err="1" smtClean="0"/>
              <a:t>чоловік</a:t>
            </a:r>
            <a:endParaRPr lang="ru-RU" sz="2400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5122" name="Picture 2" descr="C:\Users\Admin\Desktop\мексика\Красочная_Мекс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653136"/>
            <a:ext cx="2706837" cy="2030878"/>
          </a:xfrm>
          <a:prstGeom prst="rect">
            <a:avLst/>
          </a:prstGeom>
          <a:noFill/>
        </p:spPr>
      </p:pic>
      <p:pic>
        <p:nvPicPr>
          <p:cNvPr id="5123" name="Picture 3" descr="C:\Users\Admin\Desktop\мексика\A30_17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653136"/>
            <a:ext cx="2808312" cy="2016224"/>
          </a:xfrm>
          <a:prstGeom prst="rect">
            <a:avLst/>
          </a:prstGeom>
          <a:noFill/>
        </p:spPr>
      </p:pic>
      <p:pic>
        <p:nvPicPr>
          <p:cNvPr id="5124" name="Picture 4" descr="C:\Users\Admin\Desktop\мексика\mexico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653136"/>
            <a:ext cx="3024336" cy="2016224"/>
          </a:xfrm>
          <a:prstGeom prst="rect">
            <a:avLst/>
          </a:prstGeom>
          <a:noFill/>
        </p:spPr>
      </p:pic>
      <p:pic>
        <p:nvPicPr>
          <p:cNvPr id="5125" name="Picture 5" descr="C:\Users\Admin\Desktop\мексика\160_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340768"/>
            <a:ext cx="2352790" cy="1563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</TotalTime>
  <Words>613</Words>
  <Application>Microsoft Office PowerPoint</Application>
  <PresentationFormat>Экран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Мексика</vt:lpstr>
      <vt:lpstr>Слайд 2</vt:lpstr>
      <vt:lpstr>Слайд 3</vt:lpstr>
      <vt:lpstr>Слайд 4</vt:lpstr>
      <vt:lpstr>Слайд 5</vt:lpstr>
      <vt:lpstr>Слайд 6</vt:lpstr>
      <vt:lpstr>Транспорт:  залізничний, автомобільний, морський. </vt:lpstr>
      <vt:lpstr>Машинобудування</vt:lpstr>
      <vt:lpstr>Населення</vt:lpstr>
      <vt:lpstr>Корисні копалини</vt:lpstr>
      <vt:lpstr>Промисловість</vt:lpstr>
      <vt:lpstr>Сільське господарство Рослинництво</vt:lpstr>
      <vt:lpstr>Тваринництво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Мексика</dc:title>
  <dc:creator>Admin</dc:creator>
  <cp:lastModifiedBy>Admin</cp:lastModifiedBy>
  <cp:revision>11</cp:revision>
  <dcterms:created xsi:type="dcterms:W3CDTF">2014-05-13T14:52:21Z</dcterms:created>
  <dcterms:modified xsi:type="dcterms:W3CDTF">2014-05-13T19:24:38Z</dcterms:modified>
</cp:coreProperties>
</file>