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84" r:id="rId16"/>
    <p:sldId id="286" r:id="rId17"/>
    <p:sldId id="268" r:id="rId18"/>
    <p:sldId id="269" r:id="rId19"/>
    <p:sldId id="270" r:id="rId20"/>
    <p:sldId id="287" r:id="rId21"/>
    <p:sldId id="278" r:id="rId22"/>
    <p:sldId id="279" r:id="rId23"/>
    <p:sldId id="280" r:id="rId24"/>
    <p:sldId id="271" r:id="rId25"/>
    <p:sldId id="272" r:id="rId26"/>
    <p:sldId id="275" r:id="rId27"/>
    <p:sldId id="276" r:id="rId28"/>
    <p:sldId id="273" r:id="rId29"/>
    <p:sldId id="274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0695443645083931"/>
          <c:w val="0.66984126984126979"/>
          <c:h val="0.4004796163069545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FF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rgbClr val="00FF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2032636545432648E-3"/>
                  <c:y val="4.8364386696031707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3.7398528308961393E-3"/>
                  <c:y val="-1.844581020720679E-2"/>
                </c:manualLayout>
              </c:layout>
              <c:tx>
                <c:rich>
                  <a:bodyPr/>
                  <a:lstStyle/>
                  <a:p>
                    <a:pPr>
                      <a:defRPr sz="117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11,5%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1.1824467254093203E-2"/>
                  <c:y val="-3.6479707049238259E-2"/>
                </c:manualLayout>
              </c:layout>
              <c:tx>
                <c:rich>
                  <a:bodyPr/>
                  <a:lstStyle/>
                  <a:p>
                    <a:pPr>
                      <a:defRPr sz="117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2,3%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1.9301891951006161E-2"/>
                  <c:y val="-3.2245134354077852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4.3847159730033836E-2"/>
                  <c:y val="-3.1150025341065136E-2"/>
                </c:manualLayout>
              </c:layout>
              <c:tx>
                <c:rich>
                  <a:bodyPr/>
                  <a:lstStyle/>
                  <a:p>
                    <a:pPr>
                      <a:defRPr sz="117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0,8%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5"/>
              <c:layout>
                <c:manualLayout>
                  <c:x val="5.0473847019122636E-2"/>
                  <c:y val="1.9209686889150663E-2"/>
                </c:manualLayout>
              </c:layout>
              <c:tx>
                <c:rich>
                  <a:bodyPr/>
                  <a:lstStyle/>
                  <a:p>
                    <a:pPr>
                      <a:defRPr sz="117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0,4%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Індуїзм</c:v>
                </c:pt>
                <c:pt idx="1">
                  <c:v>Іслам</c:v>
                </c:pt>
                <c:pt idx="2">
                  <c:v>Християнство</c:v>
                </c:pt>
                <c:pt idx="3">
                  <c:v>Сикхізм</c:v>
                </c:pt>
                <c:pt idx="4">
                  <c:v>Буддизм</c:v>
                </c:pt>
                <c:pt idx="5">
                  <c:v>Джайнізм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83</c:v>
                </c:pt>
                <c:pt idx="1">
                  <c:v>11</c:v>
                </c:pt>
                <c:pt idx="2">
                  <c:v>2.2999999999999998</c:v>
                </c:pt>
                <c:pt idx="3">
                  <c:v>2</c:v>
                </c:pt>
                <c:pt idx="4">
                  <c:v>1.2</c:v>
                </c:pt>
                <c:pt idx="5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Індуїзм</c:v>
                </c:pt>
                <c:pt idx="1">
                  <c:v>Іслам</c:v>
                </c:pt>
                <c:pt idx="2">
                  <c:v>Християнство</c:v>
                </c:pt>
                <c:pt idx="3">
                  <c:v>Сикхізм</c:v>
                </c:pt>
                <c:pt idx="4">
                  <c:v>Буддизм</c:v>
                </c:pt>
                <c:pt idx="5">
                  <c:v>Джайнізм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Індуїзм</c:v>
                </c:pt>
                <c:pt idx="1">
                  <c:v>Іслам</c:v>
                </c:pt>
                <c:pt idx="2">
                  <c:v>Християнство</c:v>
                </c:pt>
                <c:pt idx="3">
                  <c:v>Сикхізм</c:v>
                </c:pt>
                <c:pt idx="4">
                  <c:v>Буддизм</c:v>
                </c:pt>
                <c:pt idx="5">
                  <c:v>Джайнізм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206349206349249"/>
          <c:y val="0.24700239808153482"/>
          <c:w val="0.29841269841269852"/>
          <c:h val="0.47721822541966441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38"/>
          <c:dLbls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Промисловість</c:v>
                </c:pt>
                <c:pt idx="1">
                  <c:v>Сільське господарство</c:v>
                </c:pt>
                <c:pt idx="2">
                  <c:v>Сфера послуг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28</c:v>
                </c:pt>
                <c:pt idx="1">
                  <c:v>20</c:v>
                </c:pt>
                <c:pt idx="2">
                  <c:v>52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00504"/>
            <a:ext cx="8458200" cy="1222375"/>
          </a:xfrm>
        </p:spPr>
        <p:txBody>
          <a:bodyPr>
            <a:noAutofit/>
          </a:bodyPr>
          <a:lstStyle/>
          <a:p>
            <a:r>
              <a:rPr lang="uk-UA" sz="11500" dirty="0" smtClean="0"/>
              <a:t>     Індія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86612" y="0"/>
            <a:ext cx="1857388" cy="914400"/>
          </a:xfrm>
        </p:spPr>
        <p:txBody>
          <a:bodyPr/>
          <a:lstStyle/>
          <a:p>
            <a:r>
              <a:rPr lang="uk-UA" dirty="0" err="1" smtClean="0"/>
              <a:t>Бірюк</a:t>
            </a:r>
            <a:r>
              <a:rPr lang="uk-UA" dirty="0" smtClean="0"/>
              <a:t> Анна</a:t>
            </a:r>
            <a:endParaRPr lang="ru-RU" dirty="0"/>
          </a:p>
        </p:txBody>
      </p:sp>
      <p:pic>
        <p:nvPicPr>
          <p:cNvPr id="4" name="Picture 12" descr="asia_map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14290"/>
            <a:ext cx="7162800" cy="439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Індуїзм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800000"/>
                </a:solidFill>
              </a:rPr>
              <a:t>Священні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 err="1" smtClean="0">
                <a:solidFill>
                  <a:srgbClr val="800000"/>
                </a:solidFill>
              </a:rPr>
              <a:t>тварини</a:t>
            </a:r>
            <a:r>
              <a:rPr lang="ru-RU" dirty="0" smtClean="0">
                <a:solidFill>
                  <a:srgbClr val="800000"/>
                </a:solidFill>
              </a:rPr>
              <a:t>: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Корова</a:t>
            </a:r>
          </a:p>
          <a:p>
            <a:r>
              <a:rPr lang="ru-RU" dirty="0" err="1" smtClean="0">
                <a:solidFill>
                  <a:srgbClr val="800000"/>
                </a:solidFill>
              </a:rPr>
              <a:t>Мавпа</a:t>
            </a:r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err="1" smtClean="0">
                <a:solidFill>
                  <a:srgbClr val="800000"/>
                </a:solidFill>
              </a:rPr>
              <a:t>Змія</a:t>
            </a:r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Слон</a:t>
            </a:r>
          </a:p>
          <a:p>
            <a:endParaRPr lang="ru-RU" dirty="0"/>
          </a:p>
        </p:txBody>
      </p:sp>
      <p:pic>
        <p:nvPicPr>
          <p:cNvPr id="4" name="Picture 9" descr="Dharma_whe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305050" cy="2571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00826" y="6215082"/>
            <a:ext cx="243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Священна </a:t>
            </a:r>
            <a:r>
              <a:rPr lang="ru-RU" dirty="0" err="1" smtClean="0">
                <a:solidFill>
                  <a:srgbClr val="800000"/>
                </a:solidFill>
              </a:rPr>
              <a:t>ріка</a:t>
            </a:r>
            <a:r>
              <a:rPr lang="ru-RU" dirty="0" smtClean="0">
                <a:solidFill>
                  <a:srgbClr val="800000"/>
                </a:solidFill>
              </a:rPr>
              <a:t> - Ганг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6" name="Picture 13" descr="1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3143240" cy="2111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4" descr="13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500306"/>
            <a:ext cx="2644775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Іслам                                         буддизм</a:t>
            </a:r>
            <a:endParaRPr lang="ru-RU" dirty="0"/>
          </a:p>
        </p:txBody>
      </p:sp>
      <p:pic>
        <p:nvPicPr>
          <p:cNvPr id="4" name="Picture 13" descr="94_Indian-Muslim-women-wa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643338" cy="2470361"/>
          </a:xfrm>
          <a:prstGeom prst="rect">
            <a:avLst/>
          </a:prstGeom>
          <a:noFill/>
        </p:spPr>
      </p:pic>
      <p:pic>
        <p:nvPicPr>
          <p:cNvPr id="5" name="Picture 13" descr="33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14422"/>
            <a:ext cx="2414588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4" descr="sym-sikh-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2101844" cy="21018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6072206"/>
            <a:ext cx="1656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</a:rPr>
              <a:t>Сикхізм</a:t>
            </a:r>
            <a:endParaRPr lang="ru-RU" sz="32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6286520"/>
            <a:ext cx="3890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«</a:t>
            </a:r>
            <a:r>
              <a:rPr lang="ru-RU" dirty="0" err="1" smtClean="0">
                <a:solidFill>
                  <a:srgbClr val="800000"/>
                </a:solidFill>
              </a:rPr>
              <a:t>Золотий</a:t>
            </a:r>
            <a:r>
              <a:rPr lang="ru-RU" dirty="0" smtClean="0">
                <a:solidFill>
                  <a:srgbClr val="800000"/>
                </a:solidFill>
              </a:rPr>
              <a:t> храм» </a:t>
            </a:r>
            <a:r>
              <a:rPr lang="ru-RU" dirty="0" err="1" smtClean="0">
                <a:solidFill>
                  <a:srgbClr val="800000"/>
                </a:solidFill>
              </a:rPr>
              <a:t>сикхів</a:t>
            </a:r>
            <a:r>
              <a:rPr lang="ru-RU" dirty="0" smtClean="0">
                <a:solidFill>
                  <a:srgbClr val="800000"/>
                </a:solidFill>
              </a:rPr>
              <a:t> в </a:t>
            </a:r>
            <a:r>
              <a:rPr lang="ru-RU" dirty="0" err="1" smtClean="0">
                <a:solidFill>
                  <a:srgbClr val="800000"/>
                </a:solidFill>
              </a:rPr>
              <a:t>Амрітсарі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10" name="Picture 9" descr="india_amrits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000504"/>
            <a:ext cx="3338506" cy="2202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ВВП (2007) -2965 млрд.</a:t>
            </a:r>
            <a:r>
              <a:rPr lang="en-US" b="1" dirty="0" smtClean="0"/>
              <a:t>$</a:t>
            </a:r>
          </a:p>
          <a:p>
            <a:r>
              <a:rPr lang="ru-RU" b="1" dirty="0" smtClean="0"/>
              <a:t>ВВП на душу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- 2700</a:t>
            </a:r>
            <a:r>
              <a:rPr lang="en-US" b="1" dirty="0" smtClean="0"/>
              <a:t> $</a:t>
            </a:r>
            <a:endParaRPr lang="ru-RU" b="1" dirty="0" smtClean="0"/>
          </a:p>
          <a:p>
            <a:r>
              <a:rPr lang="ru-RU" b="1" dirty="0" smtClean="0"/>
              <a:t>Доля </a:t>
            </a:r>
            <a:r>
              <a:rPr lang="ru-RU" b="1" dirty="0" err="1" smtClean="0"/>
              <a:t>міського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- 27%</a:t>
            </a:r>
          </a:p>
          <a:p>
            <a:r>
              <a:rPr lang="ru-RU" b="1" dirty="0" err="1" smtClean="0"/>
              <a:t>Більше</a:t>
            </a:r>
            <a:r>
              <a:rPr lang="ru-RU" b="1" dirty="0" smtClean="0"/>
              <a:t> 1/3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– на </a:t>
            </a:r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ru-RU" b="1" dirty="0" err="1" smtClean="0"/>
              <a:t>бідноти</a:t>
            </a:r>
            <a:endParaRPr lang="ru-RU" b="1" dirty="0" smtClean="0"/>
          </a:p>
          <a:p>
            <a:r>
              <a:rPr lang="ru-RU" b="1" dirty="0" err="1" smtClean="0"/>
              <a:t>Неосвіченість</a:t>
            </a:r>
            <a:r>
              <a:rPr lang="ru-RU" b="1" dirty="0" smtClean="0"/>
              <a:t> -52% </a:t>
            </a:r>
            <a:endParaRPr lang="ru-RU" dirty="0"/>
          </a:p>
        </p:txBody>
      </p:sp>
      <p:pic>
        <p:nvPicPr>
          <p:cNvPr id="4" name="Picture 14" descr="ру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572008"/>
            <a:ext cx="4535487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85984" y="5572140"/>
            <a:ext cx="23415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 err="1" smtClean="0"/>
              <a:t>Національна</a:t>
            </a:r>
            <a:endParaRPr lang="ru-RU" sz="1800" dirty="0"/>
          </a:p>
          <a:p>
            <a:r>
              <a:rPr lang="ru-RU" sz="1800" dirty="0" err="1" smtClean="0"/>
              <a:t>грошова</a:t>
            </a:r>
            <a:r>
              <a:rPr lang="ru-RU" sz="1800" dirty="0" smtClean="0"/>
              <a:t> </a:t>
            </a:r>
            <a:r>
              <a:rPr lang="ru-RU" dirty="0" err="1" smtClean="0"/>
              <a:t>о</a:t>
            </a:r>
            <a:r>
              <a:rPr lang="ru-RU" sz="1800" dirty="0" err="1" smtClean="0"/>
              <a:t>диниця</a:t>
            </a:r>
            <a:r>
              <a:rPr lang="ru-RU" sz="1800" dirty="0" smtClean="0"/>
              <a:t>-</a:t>
            </a:r>
            <a:endParaRPr lang="ru-RU" sz="1800" dirty="0"/>
          </a:p>
          <a:p>
            <a:r>
              <a:rPr lang="ru-RU" b="1" dirty="0" err="1" smtClean="0">
                <a:solidFill>
                  <a:srgbClr val="800000"/>
                </a:solidFill>
              </a:rPr>
              <a:t>І</a:t>
            </a:r>
            <a:r>
              <a:rPr lang="ru-RU" sz="1800" b="1" dirty="0" err="1" smtClean="0">
                <a:solidFill>
                  <a:srgbClr val="800000"/>
                </a:solidFill>
              </a:rPr>
              <a:t>ндІйска</a:t>
            </a:r>
            <a:r>
              <a:rPr lang="ru-RU" sz="1800" b="1" dirty="0" smtClean="0">
                <a:solidFill>
                  <a:srgbClr val="800000"/>
                </a:solidFill>
              </a:rPr>
              <a:t> </a:t>
            </a:r>
            <a:r>
              <a:rPr lang="ru-RU" sz="1800" b="1" dirty="0" err="1" smtClean="0">
                <a:solidFill>
                  <a:srgbClr val="800000"/>
                </a:solidFill>
              </a:rPr>
              <a:t>рупія</a:t>
            </a:r>
            <a:r>
              <a:rPr lang="ru-RU" sz="1800" b="1" dirty="0" smtClean="0">
                <a:solidFill>
                  <a:srgbClr val="800000"/>
                </a:solidFill>
              </a:rPr>
              <a:t>  </a:t>
            </a:r>
            <a:endParaRPr lang="ru-RU" sz="1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економіки</a:t>
            </a:r>
            <a:endParaRPr lang="ru-RU" dirty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14348" y="1357298"/>
          <a:ext cx="7496919" cy="489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Зовнішньо-економічні</a:t>
            </a:r>
            <a:r>
              <a:rPr lang="uk-UA" dirty="0" smtClean="0"/>
              <a:t> </a:t>
            </a:r>
            <a:r>
              <a:rPr lang="uk-UA" dirty="0" err="1" smtClean="0"/>
              <a:t>зв</a:t>
            </a:r>
            <a:r>
              <a:rPr lang="uk-UA" dirty="0" smtClean="0"/>
              <a:t>*</a:t>
            </a:r>
            <a:r>
              <a:rPr lang="uk-UA" dirty="0" err="1" smtClean="0"/>
              <a:t>язки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перше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за </a:t>
            </a:r>
            <a:r>
              <a:rPr lang="ru-RU" dirty="0" err="1" smtClean="0"/>
              <a:t>виробництвом</a:t>
            </a:r>
            <a:r>
              <a:rPr lang="ru-RU" dirty="0" smtClean="0"/>
              <a:t> </a:t>
            </a:r>
            <a:r>
              <a:rPr lang="ru-RU" dirty="0" err="1" smtClean="0"/>
              <a:t>ювелірних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золота та </a:t>
            </a:r>
            <a:r>
              <a:rPr lang="ru-RU" dirty="0" err="1" smtClean="0"/>
              <a:t>срібла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ограновування</a:t>
            </a:r>
            <a:r>
              <a:rPr lang="ru-RU" dirty="0" smtClean="0"/>
              <a:t> </a:t>
            </a:r>
            <a:r>
              <a:rPr lang="ru-RU" dirty="0" err="1" smtClean="0"/>
              <a:t>алмазів</a:t>
            </a:r>
            <a:r>
              <a:rPr lang="ru-RU" dirty="0" smtClean="0"/>
              <a:t>, </a:t>
            </a:r>
            <a:r>
              <a:rPr lang="ru-RU" dirty="0" err="1" smtClean="0"/>
              <a:t>прикраси</a:t>
            </a:r>
            <a:r>
              <a:rPr lang="ru-RU" dirty="0" smtClean="0"/>
              <a:t> та </a:t>
            </a:r>
            <a:r>
              <a:rPr lang="ru-RU" dirty="0" err="1" smtClean="0"/>
              <a:t>дорогоцінне</a:t>
            </a:r>
            <a:r>
              <a:rPr lang="ru-RU" dirty="0" smtClean="0"/>
              <a:t> </a:t>
            </a:r>
            <a:r>
              <a:rPr lang="ru-RU" dirty="0" err="1" smtClean="0"/>
              <a:t>каміння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15 %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значним</a:t>
            </a:r>
            <a:r>
              <a:rPr lang="ru-RU" dirty="0" smtClean="0"/>
              <a:t> </a:t>
            </a:r>
            <a:r>
              <a:rPr lang="ru-RU" dirty="0" err="1" smtClean="0"/>
              <a:t>виробником</a:t>
            </a:r>
            <a:r>
              <a:rPr lang="ru-RU" dirty="0" smtClean="0"/>
              <a:t> </a:t>
            </a:r>
            <a:r>
              <a:rPr lang="ru-RU" dirty="0" err="1" smtClean="0"/>
              <a:t>конкурентоздатних</a:t>
            </a:r>
            <a:r>
              <a:rPr lang="ru-RU" dirty="0" smtClean="0"/>
              <a:t>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західною</a:t>
            </a:r>
            <a:r>
              <a:rPr lang="ru-RU" dirty="0" smtClean="0"/>
              <a:t> </a:t>
            </a:r>
            <a:r>
              <a:rPr lang="ru-RU" dirty="0" err="1" smtClean="0"/>
              <a:t>продукцією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дешевших</a:t>
            </a:r>
            <a:r>
              <a:rPr lang="ru-RU" dirty="0" smtClean="0"/>
              <a:t> </a:t>
            </a:r>
            <a:r>
              <a:rPr lang="ru-RU" dirty="0" err="1" smtClean="0"/>
              <a:t>лікарських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фармацевтичних</a:t>
            </a:r>
            <a:r>
              <a:rPr lang="ru-RU" dirty="0" smtClean="0"/>
              <a:t> </a:t>
            </a:r>
            <a:r>
              <a:rPr lang="ru-RU" dirty="0" err="1" smtClean="0"/>
              <a:t>препаратів</a:t>
            </a:r>
            <a:r>
              <a:rPr lang="ru-RU" dirty="0" smtClean="0"/>
              <a:t>.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виражену</a:t>
            </a:r>
            <a:r>
              <a:rPr lang="ru-RU" dirty="0" smtClean="0"/>
              <a:t> </a:t>
            </a:r>
            <a:r>
              <a:rPr lang="ru-RU" dirty="0" err="1" smtClean="0"/>
              <a:t>експортну</a:t>
            </a:r>
            <a:r>
              <a:rPr lang="ru-RU" dirty="0" smtClean="0"/>
              <a:t> </a:t>
            </a:r>
            <a:r>
              <a:rPr lang="ru-RU" dirty="0" err="1" smtClean="0"/>
              <a:t>спрямованість</a:t>
            </a:r>
            <a:r>
              <a:rPr lang="ru-RU" dirty="0" smtClean="0"/>
              <a:t>,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лікарських</a:t>
            </a:r>
            <a:r>
              <a:rPr lang="ru-RU" dirty="0" smtClean="0"/>
              <a:t> </a:t>
            </a:r>
            <a:r>
              <a:rPr lang="ru-RU" dirty="0" err="1" smtClean="0"/>
              <a:t>препаратів</a:t>
            </a:r>
            <a:r>
              <a:rPr lang="ru-RU" dirty="0" smtClean="0"/>
              <a:t> </a:t>
            </a:r>
            <a:r>
              <a:rPr lang="ru-RU" dirty="0" err="1" smtClean="0"/>
              <a:t>засноване</a:t>
            </a:r>
            <a:r>
              <a:rPr lang="ru-RU" dirty="0" smtClean="0"/>
              <a:t> на принципах </a:t>
            </a:r>
            <a:r>
              <a:rPr lang="ru-RU" dirty="0" err="1" smtClean="0"/>
              <a:t>традиційної</a:t>
            </a:r>
            <a:r>
              <a:rPr lang="ru-RU" dirty="0" smtClean="0"/>
              <a:t> </a:t>
            </a:r>
            <a:r>
              <a:rPr lang="ru-RU" dirty="0" err="1" smtClean="0"/>
              <a:t>медицини</a:t>
            </a:r>
            <a:r>
              <a:rPr lang="ru-RU" dirty="0" smtClean="0"/>
              <a:t>. </a:t>
            </a:r>
            <a:r>
              <a:rPr lang="ru-RU" dirty="0" err="1" smtClean="0"/>
              <a:t>Стримуючим</a:t>
            </a:r>
            <a:r>
              <a:rPr lang="ru-RU" dirty="0" smtClean="0"/>
              <a:t> фактором для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недостатня</a:t>
            </a:r>
            <a:r>
              <a:rPr lang="ru-RU" dirty="0" smtClean="0"/>
              <a:t> </a:t>
            </a:r>
            <a:r>
              <a:rPr lang="ru-RU" dirty="0" err="1" smtClean="0"/>
              <a:t>сировинна</a:t>
            </a:r>
            <a:r>
              <a:rPr lang="ru-RU" dirty="0" smtClean="0"/>
              <a:t> база.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500702"/>
            <a:ext cx="164423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Зовнішньо-економічні</a:t>
            </a:r>
            <a:r>
              <a:rPr lang="uk-UA" dirty="0" smtClean="0"/>
              <a:t> </a:t>
            </a:r>
            <a:r>
              <a:rPr lang="uk-UA" dirty="0" err="1" smtClean="0"/>
              <a:t>зв</a:t>
            </a:r>
            <a:r>
              <a:rPr lang="uk-UA" dirty="0" smtClean="0"/>
              <a:t>*</a:t>
            </a:r>
            <a:r>
              <a:rPr lang="uk-UA" dirty="0" err="1" smtClean="0"/>
              <a:t>язки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різноманітним</a:t>
            </a:r>
            <a:r>
              <a:rPr lang="ru-RU" dirty="0" smtClean="0"/>
              <a:t>. </a:t>
            </a:r>
            <a:r>
              <a:rPr lang="ru-RU" dirty="0" err="1" smtClean="0"/>
              <a:t>Індія</a:t>
            </a:r>
            <a:r>
              <a:rPr lang="ru-RU" dirty="0" smtClean="0"/>
              <a:t> –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постачальник</a:t>
            </a:r>
            <a:r>
              <a:rPr lang="ru-RU" dirty="0" smtClean="0"/>
              <a:t> на </a:t>
            </a:r>
            <a:r>
              <a:rPr lang="ru-RU" dirty="0" err="1" smtClean="0"/>
              <a:t>світовий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шкір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шкіряних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</a:t>
            </a:r>
            <a:r>
              <a:rPr lang="ru-RU" dirty="0" err="1" smtClean="0"/>
              <a:t>взуття</a:t>
            </a:r>
            <a:r>
              <a:rPr lang="ru-RU" dirty="0" smtClean="0"/>
              <a:t>, за </a:t>
            </a:r>
            <a:r>
              <a:rPr lang="ru-RU" dirty="0" err="1" smtClean="0"/>
              <a:t>експортом</a:t>
            </a:r>
            <a:r>
              <a:rPr lang="ru-RU" dirty="0" smtClean="0"/>
              <a:t> </a:t>
            </a:r>
            <a:r>
              <a:rPr lang="ru-RU" dirty="0" err="1" smtClean="0"/>
              <a:t>марганцевої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та </a:t>
            </a:r>
            <a:r>
              <a:rPr lang="ru-RU" dirty="0" err="1" smtClean="0"/>
              <a:t>слюди</a:t>
            </a:r>
            <a:r>
              <a:rPr lang="ru-RU" dirty="0" smtClean="0"/>
              <a:t> </a:t>
            </a:r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місць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експортує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нафтопереробки</a:t>
            </a:r>
            <a:r>
              <a:rPr lang="ru-RU" dirty="0" smtClean="0"/>
              <a:t>, </a:t>
            </a:r>
            <a:r>
              <a:rPr lang="ru-RU" dirty="0" err="1" smtClean="0"/>
              <a:t>хімікати</a:t>
            </a:r>
            <a:r>
              <a:rPr lang="ru-RU" dirty="0" smtClean="0"/>
              <a:t>, </a:t>
            </a:r>
            <a:r>
              <a:rPr lang="ru-RU" dirty="0" err="1" smtClean="0"/>
              <a:t>шкіряні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, рис, </a:t>
            </a:r>
            <a:r>
              <a:rPr lang="ru-RU" dirty="0" err="1" smtClean="0"/>
              <a:t>пшеницю</a:t>
            </a:r>
            <a:r>
              <a:rPr lang="ru-RU" dirty="0" smtClean="0"/>
              <a:t>,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олійних</a:t>
            </a:r>
            <a:r>
              <a:rPr lang="ru-RU" dirty="0" smtClean="0"/>
              <a:t> культур, вату, джут, чай, </a:t>
            </a:r>
            <a:r>
              <a:rPr lang="ru-RU" dirty="0" err="1" smtClean="0"/>
              <a:t>каву</a:t>
            </a:r>
            <a:r>
              <a:rPr lang="ru-RU" dirty="0" smtClean="0"/>
              <a:t>, </a:t>
            </a:r>
            <a:r>
              <a:rPr lang="ru-RU" dirty="0" err="1" smtClean="0"/>
              <a:t>прянощі</a:t>
            </a:r>
            <a:r>
              <a:rPr lang="ru-RU" dirty="0" smtClean="0"/>
              <a:t>, </a:t>
            </a:r>
            <a:r>
              <a:rPr lang="ru-RU" dirty="0" err="1" smtClean="0"/>
              <a:t>цукрову</a:t>
            </a:r>
            <a:r>
              <a:rPr lang="ru-RU" dirty="0" smtClean="0"/>
              <a:t> тростину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цукор</a:t>
            </a:r>
            <a:r>
              <a:rPr lang="ru-RU" dirty="0" smtClean="0"/>
              <a:t>, </a:t>
            </a:r>
            <a:r>
              <a:rPr lang="ru-RU" dirty="0" err="1" smtClean="0"/>
              <a:t>молочну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,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сталь, </a:t>
            </a:r>
            <a:r>
              <a:rPr lang="ru-RU" dirty="0" err="1" smtClean="0"/>
              <a:t>транспортне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, цемент, </a:t>
            </a:r>
            <a:r>
              <a:rPr lang="ru-RU" dirty="0" err="1" smtClean="0"/>
              <a:t>гірничохімічну</a:t>
            </a:r>
            <a:r>
              <a:rPr lang="ru-RU" dirty="0" smtClean="0"/>
              <a:t> </a:t>
            </a:r>
            <a:r>
              <a:rPr lang="ru-RU" dirty="0" err="1" smtClean="0"/>
              <a:t>сировину</a:t>
            </a:r>
            <a:r>
              <a:rPr lang="ru-RU" dirty="0" smtClean="0"/>
              <a:t>, </a:t>
            </a:r>
            <a:r>
              <a:rPr lang="ru-RU" dirty="0" err="1" smtClean="0"/>
              <a:t>машини</a:t>
            </a:r>
            <a:r>
              <a:rPr lang="ru-RU" dirty="0" smtClean="0"/>
              <a:t>, 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.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в </a:t>
            </a:r>
            <a:r>
              <a:rPr lang="ru-RU" dirty="0" err="1" smtClean="0"/>
              <a:t>експорті</a:t>
            </a:r>
            <a:r>
              <a:rPr lang="ru-RU" dirty="0" smtClean="0"/>
              <a:t>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традиційна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як </a:t>
            </a:r>
            <a:r>
              <a:rPr lang="ru-RU" dirty="0" err="1" smtClean="0"/>
              <a:t>ограновування</a:t>
            </a:r>
            <a:r>
              <a:rPr lang="ru-RU" dirty="0" smtClean="0"/>
              <a:t> </a:t>
            </a:r>
            <a:r>
              <a:rPr lang="ru-RU" dirty="0" err="1" smtClean="0"/>
              <a:t>діамантів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коштовних</a:t>
            </a:r>
            <a:r>
              <a:rPr lang="ru-RU" dirty="0" smtClean="0"/>
              <a:t> </a:t>
            </a:r>
            <a:r>
              <a:rPr lang="ru-RU" dirty="0" err="1" smtClean="0"/>
              <a:t>каменів</a:t>
            </a:r>
            <a:r>
              <a:rPr lang="ru-RU" dirty="0" smtClean="0"/>
              <a:t>.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партнери</a:t>
            </a:r>
            <a:r>
              <a:rPr lang="ru-RU" dirty="0" smtClean="0"/>
              <a:t> – США, Китай, ОАЕ, 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357826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86388"/>
            <a:ext cx="203594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214950"/>
            <a:ext cx="1857388" cy="150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2000264" cy="13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Зовнішньо-економічні</a:t>
            </a:r>
            <a:r>
              <a:rPr lang="uk-UA" dirty="0" smtClean="0"/>
              <a:t> </a:t>
            </a:r>
            <a:r>
              <a:rPr lang="uk-UA" dirty="0" err="1" smtClean="0"/>
              <a:t>зв</a:t>
            </a:r>
            <a:r>
              <a:rPr lang="uk-UA" dirty="0" smtClean="0"/>
              <a:t>*</a:t>
            </a:r>
            <a:r>
              <a:rPr lang="uk-UA" dirty="0" err="1" smtClean="0"/>
              <a:t>язки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Імпорт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енергоносії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сиру</a:t>
            </a:r>
            <a:r>
              <a:rPr lang="ru-RU" dirty="0" smtClean="0"/>
              <a:t> </a:t>
            </a:r>
            <a:r>
              <a:rPr lang="ru-RU" dirty="0" err="1" smtClean="0"/>
              <a:t>нафту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нафтопродукти</a:t>
            </a:r>
            <a:endParaRPr lang="ru-RU" dirty="0" smtClean="0"/>
          </a:p>
          <a:p>
            <a:r>
              <a:rPr lang="ru-RU" dirty="0" err="1" smtClean="0"/>
              <a:t>машини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err="1" smtClean="0"/>
              <a:t>добрива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золото</a:t>
            </a:r>
            <a:r>
              <a:rPr lang="ru-RU" dirty="0" smtClean="0"/>
              <a:t>, </a:t>
            </a:r>
            <a:r>
              <a:rPr lang="ru-RU" dirty="0" err="1" smtClean="0"/>
              <a:t>срібло</a:t>
            </a:r>
            <a:r>
              <a:rPr lang="ru-RU" dirty="0" smtClean="0"/>
              <a:t>, </a:t>
            </a:r>
            <a:r>
              <a:rPr lang="ru-RU" dirty="0" err="1" smtClean="0"/>
              <a:t>необроблене</a:t>
            </a:r>
            <a:r>
              <a:rPr lang="ru-RU" dirty="0" smtClean="0"/>
              <a:t> </a:t>
            </a:r>
            <a:r>
              <a:rPr lang="ru-RU" dirty="0" err="1" smtClean="0"/>
              <a:t>каміння</a:t>
            </a:r>
            <a:r>
              <a:rPr lang="ru-RU" dirty="0" smtClean="0"/>
              <a:t> (особливо </a:t>
            </a:r>
            <a:r>
              <a:rPr lang="ru-RU" dirty="0" err="1" smtClean="0"/>
              <a:t>алмази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Основні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постачальники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Китай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США,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err="1" smtClean="0"/>
              <a:t>Сінгапур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для </a:t>
            </a:r>
            <a:r>
              <a:rPr lang="ru-RU" dirty="0" err="1" smtClean="0"/>
              <a:t>текстильної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завозить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Єгипту</a:t>
            </a:r>
            <a:r>
              <a:rPr lang="ru-RU" dirty="0" smtClean="0"/>
              <a:t> та Судану (</a:t>
            </a:r>
            <a:r>
              <a:rPr lang="ru-RU" dirty="0" err="1" smtClean="0"/>
              <a:t>бавовну</a:t>
            </a:r>
            <a:r>
              <a:rPr lang="ru-RU" dirty="0" smtClean="0"/>
              <a:t>), Бангладеш (джут), </a:t>
            </a:r>
            <a:r>
              <a:rPr lang="ru-RU" dirty="0" err="1" smtClean="0"/>
              <a:t>Австралії</a:t>
            </a:r>
            <a:r>
              <a:rPr lang="ru-RU" dirty="0" smtClean="0"/>
              <a:t> (</a:t>
            </a:r>
            <a:r>
              <a:rPr lang="ru-RU" dirty="0" err="1" smtClean="0"/>
              <a:t>вовна</a:t>
            </a:r>
            <a:r>
              <a:rPr lang="ru-RU" dirty="0" smtClean="0"/>
              <a:t>).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сформувалося</a:t>
            </a:r>
            <a:r>
              <a:rPr lang="ru-RU" dirty="0" smtClean="0"/>
              <a:t> </a:t>
            </a:r>
            <a:r>
              <a:rPr lang="ru-RU" dirty="0" err="1" smtClean="0"/>
              <a:t>сім</a:t>
            </a:r>
            <a:r>
              <a:rPr lang="ru-RU" dirty="0" smtClean="0"/>
              <a:t> зон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Господарство</a:t>
            </a:r>
            <a:endParaRPr lang="ru-RU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00035" y="2571744"/>
            <a:ext cx="4214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800000"/>
                </a:solidFill>
              </a:rPr>
              <a:t>Традиційні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галузі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господарства</a:t>
            </a:r>
            <a:r>
              <a:rPr lang="ru-RU" sz="2400" dirty="0" smtClean="0">
                <a:solidFill>
                  <a:srgbClr val="800000"/>
                </a:solidFill>
              </a:rPr>
              <a:t>:</a:t>
            </a:r>
            <a:endParaRPr lang="ru-RU" sz="2400" dirty="0">
              <a:solidFill>
                <a:srgbClr val="800000"/>
              </a:solidFill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800000"/>
                </a:solidFill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</a:rPr>
              <a:t>Текстильна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</a:rPr>
              <a:t>промисловість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800000"/>
                </a:solidFill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</a:rPr>
              <a:t>Рослинництво</a:t>
            </a:r>
            <a:endParaRPr lang="ru-RU" sz="2400" dirty="0">
              <a:solidFill>
                <a:srgbClr val="800000"/>
              </a:solidFill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800000"/>
                </a:solidFill>
              </a:rPr>
              <a:t> </a:t>
            </a:r>
            <a:r>
              <a:rPr lang="ru-RU" sz="2400" dirty="0" err="1" smtClean="0">
                <a:solidFill>
                  <a:srgbClr val="800000"/>
                </a:solidFill>
              </a:rPr>
              <a:t>Тваринництво</a:t>
            </a:r>
            <a:r>
              <a:rPr lang="ru-RU" sz="2400" dirty="0" smtClean="0">
                <a:solidFill>
                  <a:srgbClr val="800000"/>
                </a:solidFill>
              </a:rPr>
              <a:t>  </a:t>
            </a:r>
            <a:endParaRPr lang="ru-RU" sz="2400" dirty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</a:rPr>
              <a:t>- </a:t>
            </a:r>
            <a:r>
              <a:rPr lang="ru-RU" sz="2400" dirty="0" err="1" smtClean="0">
                <a:solidFill>
                  <a:srgbClr val="800000"/>
                </a:solidFill>
              </a:rPr>
              <a:t>Ювелірна</a:t>
            </a:r>
            <a:r>
              <a:rPr lang="ru-RU" sz="2400" dirty="0" smtClean="0">
                <a:solidFill>
                  <a:srgbClr val="800000"/>
                </a:solidFill>
              </a:rPr>
              <a:t> справа  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214942" y="1928802"/>
            <a:ext cx="353699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галузі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господарства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металургія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>Е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нергетика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Машинобудування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Фармацевтика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Електроніка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Нафтопереробка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Кіноіндустрія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5" descr="science_p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9530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Індія</a:t>
            </a:r>
            <a:r>
              <a:rPr lang="ru-RU" sz="2800" dirty="0" smtClean="0"/>
              <a:t> </a:t>
            </a:r>
            <a:r>
              <a:rPr lang="ru-RU" sz="2800" dirty="0" err="1" smtClean="0"/>
              <a:t>досягла</a:t>
            </a:r>
            <a:r>
              <a:rPr lang="ru-RU" sz="2800" dirty="0" smtClean="0"/>
              <a:t> </a:t>
            </a:r>
            <a:r>
              <a:rPr lang="ru-RU" sz="2800" dirty="0" err="1" smtClean="0"/>
              <a:t>успіхів</a:t>
            </a:r>
            <a:r>
              <a:rPr lang="ru-RU" sz="2800" dirty="0" smtClean="0"/>
              <a:t> в </a:t>
            </a:r>
            <a:r>
              <a:rPr lang="ru-RU" sz="2800" dirty="0" err="1" smtClean="0"/>
              <a:t>ракетно-космічній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промисловості</a:t>
            </a:r>
            <a:r>
              <a:rPr lang="ru-RU" sz="2800" dirty="0" smtClean="0"/>
              <a:t>: </a:t>
            </a:r>
            <a:r>
              <a:rPr lang="ru-RU" sz="2800" dirty="0" err="1" smtClean="0"/>
              <a:t>запущений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штучний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Землі,в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технологій</a:t>
            </a:r>
            <a:r>
              <a:rPr lang="ru-RU" sz="2800" dirty="0" smtClean="0"/>
              <a:t>: </a:t>
            </a:r>
            <a:r>
              <a:rPr lang="ru-RU" sz="2800" dirty="0" err="1" smtClean="0"/>
              <a:t>створений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суперкомп'ютер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Picture 15" descr="science_p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213100"/>
            <a:ext cx="207645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6" descr="science_p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213100"/>
            <a:ext cx="24384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7" descr="science_p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3213100"/>
            <a:ext cx="207645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695828" cy="48752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 </a:t>
            </a:r>
            <a:r>
              <a:rPr lang="ru-RU" dirty="0" err="1" smtClean="0"/>
              <a:t>зайнято</a:t>
            </a:r>
            <a:r>
              <a:rPr lang="ru-RU" dirty="0" smtClean="0"/>
              <a:t> 60%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endParaRPr lang="ru-RU" dirty="0" smtClean="0"/>
          </a:p>
          <a:p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сезони</a:t>
            </a:r>
            <a:r>
              <a:rPr lang="ru-RU" dirty="0" smtClean="0"/>
              <a:t>: 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річний</a:t>
            </a:r>
            <a:r>
              <a:rPr lang="ru-RU" dirty="0" smtClean="0"/>
              <a:t> (</a:t>
            </a:r>
            <a:r>
              <a:rPr lang="ru-RU" dirty="0" err="1" smtClean="0"/>
              <a:t>Харіф</a:t>
            </a:r>
            <a:r>
              <a:rPr lang="ru-RU" dirty="0" smtClean="0"/>
              <a:t>) - рис, </a:t>
            </a:r>
            <a:r>
              <a:rPr lang="ru-RU" dirty="0" err="1" smtClean="0"/>
              <a:t>бавовна</a:t>
            </a:r>
            <a:r>
              <a:rPr lang="ru-RU" dirty="0" smtClean="0"/>
              <a:t>, джут                            </a:t>
            </a:r>
          </a:p>
          <a:p>
            <a:pPr>
              <a:buNone/>
            </a:pPr>
            <a:r>
              <a:rPr lang="ru-RU" dirty="0" smtClean="0"/>
              <a:t>- зимовий (</a:t>
            </a:r>
            <a:r>
              <a:rPr lang="ru-RU" dirty="0" err="1" smtClean="0"/>
              <a:t>раби</a:t>
            </a:r>
            <a:r>
              <a:rPr lang="ru-RU" dirty="0" smtClean="0"/>
              <a:t>) - </a:t>
            </a:r>
            <a:r>
              <a:rPr lang="ru-RU" dirty="0" err="1" smtClean="0"/>
              <a:t>пшениця</a:t>
            </a:r>
            <a:r>
              <a:rPr lang="ru-RU" dirty="0" smtClean="0"/>
              <a:t>, </a:t>
            </a:r>
            <a:r>
              <a:rPr lang="ru-RU" dirty="0" err="1" smtClean="0"/>
              <a:t>ячмінь</a:t>
            </a:r>
            <a:endParaRPr lang="ru-RU" dirty="0" smtClean="0"/>
          </a:p>
          <a:p>
            <a:r>
              <a:rPr lang="ru-RU" dirty="0" smtClean="0"/>
              <a:t>С / г </a:t>
            </a:r>
            <a:r>
              <a:rPr lang="ru-RU" dirty="0" err="1" smtClean="0"/>
              <a:t>культури</a:t>
            </a:r>
            <a:r>
              <a:rPr lang="ru-RU" dirty="0" smtClean="0"/>
              <a:t>: чай, </a:t>
            </a:r>
            <a:r>
              <a:rPr lang="ru-RU" dirty="0" err="1" smtClean="0"/>
              <a:t>банани</a:t>
            </a:r>
            <a:r>
              <a:rPr lang="ru-RU" dirty="0" smtClean="0"/>
              <a:t>, </a:t>
            </a:r>
            <a:r>
              <a:rPr lang="ru-RU" dirty="0" err="1" smtClean="0"/>
              <a:t>ананаси</a:t>
            </a:r>
            <a:r>
              <a:rPr lang="ru-RU" dirty="0" smtClean="0"/>
              <a:t>, манго, </a:t>
            </a:r>
            <a:r>
              <a:rPr lang="ru-RU" dirty="0" err="1" smtClean="0"/>
              <a:t>прянощі</a:t>
            </a:r>
            <a:r>
              <a:rPr lang="ru-RU" dirty="0" smtClean="0"/>
              <a:t>, </a:t>
            </a:r>
            <a:r>
              <a:rPr lang="ru-RU" dirty="0" err="1" smtClean="0"/>
              <a:t>спеції</a:t>
            </a:r>
            <a:r>
              <a:rPr lang="ru-RU" dirty="0" smtClean="0"/>
              <a:t>, </a:t>
            </a:r>
            <a:r>
              <a:rPr lang="ru-RU" dirty="0" err="1" smtClean="0"/>
              <a:t>бавовник</a:t>
            </a:r>
            <a:r>
              <a:rPr lang="ru-RU" dirty="0" smtClean="0"/>
              <a:t>, </a:t>
            </a:r>
            <a:r>
              <a:rPr lang="ru-RU" dirty="0" err="1" smtClean="0"/>
              <a:t>цукровий</a:t>
            </a:r>
            <a:r>
              <a:rPr lang="ru-RU" dirty="0" smtClean="0"/>
              <a:t> очерет</a:t>
            </a:r>
            <a:endParaRPr lang="ru-RU" dirty="0"/>
          </a:p>
        </p:txBody>
      </p:sp>
      <p:pic>
        <p:nvPicPr>
          <p:cNvPr id="4" name="Picture 15" descr="Посадка ри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64"/>
            <a:ext cx="4248150" cy="318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sz="4400" dirty="0" smtClean="0"/>
              <a:t>Візитна картка</a:t>
            </a:r>
          </a:p>
          <a:p>
            <a:r>
              <a:rPr lang="uk-UA" sz="4400" dirty="0" smtClean="0"/>
              <a:t>Державна символіка</a:t>
            </a:r>
          </a:p>
          <a:p>
            <a:r>
              <a:rPr lang="uk-UA" sz="4400" dirty="0" smtClean="0"/>
              <a:t>Видатні особистості</a:t>
            </a:r>
          </a:p>
          <a:p>
            <a:r>
              <a:rPr lang="uk-UA" sz="4400" dirty="0" smtClean="0"/>
              <a:t>Проблеми</a:t>
            </a:r>
          </a:p>
          <a:p>
            <a:r>
              <a:rPr lang="uk-UA" sz="4400" dirty="0" smtClean="0"/>
              <a:t>Народи</a:t>
            </a:r>
          </a:p>
          <a:p>
            <a:r>
              <a:rPr lang="uk-UA" sz="4400" dirty="0" smtClean="0"/>
              <a:t>Релігії</a:t>
            </a:r>
          </a:p>
          <a:p>
            <a:r>
              <a:rPr lang="uk-UA" sz="4400" dirty="0" smtClean="0"/>
              <a:t>Економіка</a:t>
            </a:r>
          </a:p>
          <a:p>
            <a:r>
              <a:rPr lang="uk-UA" sz="4400" dirty="0" smtClean="0"/>
              <a:t>Господарство</a:t>
            </a:r>
          </a:p>
          <a:p>
            <a:r>
              <a:rPr lang="uk-UA" sz="4400" dirty="0" smtClean="0"/>
              <a:t>Сільське </a:t>
            </a:r>
            <a:r>
              <a:rPr lang="uk-UA" sz="4400" dirty="0" smtClean="0"/>
              <a:t>господарство</a:t>
            </a:r>
          </a:p>
          <a:p>
            <a:r>
              <a:rPr lang="uk-UA" sz="4400" dirty="0" smtClean="0"/>
              <a:t>Транспорт </a:t>
            </a:r>
            <a:endParaRPr lang="uk-UA" sz="4400" dirty="0" smtClean="0"/>
          </a:p>
          <a:p>
            <a:r>
              <a:rPr lang="uk-UA" sz="4400" dirty="0" smtClean="0"/>
              <a:t>Кіноіндустрія</a:t>
            </a:r>
          </a:p>
          <a:p>
            <a:r>
              <a:rPr lang="uk-UA" sz="4400" dirty="0" smtClean="0"/>
              <a:t>Культура</a:t>
            </a:r>
          </a:p>
          <a:p>
            <a:r>
              <a:rPr lang="uk-UA" sz="4400" dirty="0" smtClean="0"/>
              <a:t>Архітектура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22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85728"/>
            <a:ext cx="2466975" cy="1847850"/>
          </a:xfrm>
          <a:prstGeom prst="rect">
            <a:avLst/>
          </a:prstGeom>
        </p:spPr>
      </p:pic>
      <p:pic>
        <p:nvPicPr>
          <p:cNvPr id="5" name="Рисунок 4" descr="india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285992"/>
            <a:ext cx="2857500" cy="43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ru-RU" dirty="0" smtClean="0"/>
              <a:t>запаси </a:t>
            </a:r>
            <a:r>
              <a:rPr lang="ru-RU" dirty="0" err="1" smtClean="0"/>
              <a:t>мангану</a:t>
            </a:r>
            <a:endParaRPr lang="ru-RU" dirty="0" smtClean="0"/>
          </a:p>
          <a:p>
            <a:r>
              <a:rPr lang="ru-RU" dirty="0" err="1" smtClean="0"/>
              <a:t>нерудна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endParaRPr lang="ru-RU" dirty="0" smtClean="0"/>
          </a:p>
          <a:p>
            <a:r>
              <a:rPr lang="uk-UA" dirty="0" smtClean="0"/>
              <a:t>Значні запаси золота</a:t>
            </a:r>
          </a:p>
          <a:p>
            <a:r>
              <a:rPr lang="ru-RU" dirty="0" err="1" smtClean="0"/>
              <a:t>близько</a:t>
            </a:r>
            <a:r>
              <a:rPr lang="ru-RU" dirty="0" smtClean="0"/>
              <a:t> 2 %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 </a:t>
            </a:r>
            <a:r>
              <a:rPr lang="ru-RU" dirty="0" err="1" smtClean="0"/>
              <a:t>паливно-енергетичних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запаси </a:t>
            </a:r>
            <a:r>
              <a:rPr lang="ru-RU" dirty="0" err="1" smtClean="0"/>
              <a:t>вугілля</a:t>
            </a:r>
            <a:endParaRPr lang="ru-RU" dirty="0" smtClean="0"/>
          </a:p>
          <a:p>
            <a:r>
              <a:rPr lang="ru-RU" dirty="0" smtClean="0"/>
              <a:t>Бамбук(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r>
              <a:rPr lang="ru-RU" dirty="0" smtClean="0"/>
              <a:t> </a:t>
            </a:r>
            <a:r>
              <a:rPr lang="ru-RU" dirty="0" smtClean="0"/>
              <a:t>– 20% </a:t>
            </a:r>
            <a:r>
              <a:rPr lang="ru-RU" dirty="0" err="1" smtClean="0"/>
              <a:t>території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Через </a:t>
            </a:r>
            <a:r>
              <a:rPr lang="ru-RU" dirty="0" err="1" smtClean="0">
                <a:solidFill>
                  <a:schemeClr val="tx1"/>
                </a:solidFill>
              </a:rPr>
              <a:t>перенаселеність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Індія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недостатньо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забезпечена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водними</a:t>
            </a:r>
            <a:r>
              <a:rPr lang="ru-RU" dirty="0" smtClean="0">
                <a:solidFill>
                  <a:schemeClr val="tx1"/>
                </a:solidFill>
              </a:rPr>
              <a:t> ресурсами.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Висновок: Індія забезпечена ресурсами країна! Використовує їх як для себе, так і для експорту.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Автобуси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90% </a:t>
            </a:r>
            <a:r>
              <a:rPr lang="ru-RU" dirty="0" err="1" smtClean="0"/>
              <a:t>громадського</a:t>
            </a:r>
            <a:r>
              <a:rPr lang="ru-RU" dirty="0" smtClean="0"/>
              <a:t> транспорту в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дешевим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зручним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пересування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2009 р. </a:t>
            </a:r>
            <a:r>
              <a:rPr lang="ru-RU" dirty="0" err="1" smtClean="0"/>
              <a:t>загальна</a:t>
            </a:r>
            <a:r>
              <a:rPr lang="ru-RU" dirty="0" smtClean="0"/>
              <a:t> мережа </a:t>
            </a:r>
            <a:r>
              <a:rPr lang="ru-RU" dirty="0" err="1" smtClean="0"/>
              <a:t>автомобільних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становить 3320410 км,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третьою</a:t>
            </a:r>
            <a:r>
              <a:rPr lang="ru-RU" dirty="0" smtClean="0"/>
              <a:t> за </a:t>
            </a:r>
            <a:r>
              <a:rPr lang="ru-RU" dirty="0" err="1" smtClean="0"/>
              <a:t>протяжністю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Мережа </a:t>
            </a:r>
            <a:r>
              <a:rPr lang="ru-RU" dirty="0" err="1" smtClean="0"/>
              <a:t>федеральних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(</a:t>
            </a:r>
            <a:r>
              <a:rPr lang="en-US" dirty="0" smtClean="0"/>
              <a:t>National Highways) </a:t>
            </a:r>
            <a:r>
              <a:rPr lang="ru-RU" dirty="0" err="1" smtClean="0"/>
              <a:t>пов'язує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Індії</a:t>
            </a:r>
            <a:r>
              <a:rPr lang="ru-RU" dirty="0" smtClean="0"/>
              <a:t> широко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велосипеди</a:t>
            </a:r>
            <a:r>
              <a:rPr lang="ru-RU" dirty="0" smtClean="0"/>
              <a:t> та </a:t>
            </a:r>
            <a:r>
              <a:rPr lang="ru-RU" dirty="0" err="1" smtClean="0"/>
              <a:t>моторизований</a:t>
            </a:r>
            <a:r>
              <a:rPr lang="ru-RU" dirty="0" smtClean="0"/>
              <a:t> транспорт: </a:t>
            </a:r>
            <a:r>
              <a:rPr lang="ru-RU" dirty="0" err="1" smtClean="0"/>
              <a:t>мотоцикли</a:t>
            </a:r>
            <a:r>
              <a:rPr lang="ru-RU" dirty="0" smtClean="0"/>
              <a:t> та </a:t>
            </a:r>
            <a:r>
              <a:rPr lang="ru-RU" dirty="0" err="1" smtClean="0"/>
              <a:t>моторолери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транспорту </a:t>
            </a:r>
            <a:r>
              <a:rPr lang="ru-RU" dirty="0" err="1" smtClean="0"/>
              <a:t>доступні</a:t>
            </a:r>
            <a:r>
              <a:rPr lang="ru-RU" dirty="0" smtClean="0"/>
              <a:t> широким </a:t>
            </a:r>
            <a:r>
              <a:rPr lang="ru-RU" dirty="0" err="1" smtClean="0"/>
              <a:t>верствам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та </a:t>
            </a:r>
            <a:r>
              <a:rPr lang="ru-RU" dirty="0" err="1" smtClean="0"/>
              <a:t>зручні</a:t>
            </a:r>
            <a:r>
              <a:rPr lang="ru-RU" dirty="0" smtClean="0"/>
              <a:t> у </a:t>
            </a:r>
            <a:r>
              <a:rPr lang="ru-RU" dirty="0" err="1" smtClean="0"/>
              <a:t>використанні</a:t>
            </a:r>
            <a:r>
              <a:rPr lang="ru-RU" dirty="0" smtClean="0"/>
              <a:t> на </a:t>
            </a:r>
            <a:r>
              <a:rPr lang="ru-RU" dirty="0" err="1" smtClean="0"/>
              <a:t>завантажених</a:t>
            </a:r>
            <a:r>
              <a:rPr lang="ru-RU" dirty="0" smtClean="0"/>
              <a:t> </a:t>
            </a: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 smtClean="0"/>
              <a:t>вулицях</a:t>
            </a:r>
            <a:endParaRPr lang="ru-RU" dirty="0" smtClean="0"/>
          </a:p>
        </p:txBody>
      </p:sp>
      <p:pic>
        <p:nvPicPr>
          <p:cNvPr id="4" name="Рисунок 3" descr="CROWDED BUS _Udaipur, Rajast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3185" y="0"/>
            <a:ext cx="2490815" cy="14526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0"/>
            <a:ext cx="1811298" cy="136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трубопроводів</a:t>
            </a:r>
            <a:r>
              <a:rPr lang="ru-RU" dirty="0" smtClean="0"/>
              <a:t> для </a:t>
            </a:r>
            <a:r>
              <a:rPr lang="ru-RU" dirty="0" err="1" smtClean="0"/>
              <a:t>сирої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соствляет</a:t>
            </a:r>
            <a:r>
              <a:rPr lang="ru-RU" dirty="0" smtClean="0"/>
              <a:t> 20 000 км, для </a:t>
            </a:r>
            <a:r>
              <a:rPr lang="ru-RU" dirty="0" err="1" smtClean="0"/>
              <a:t>нафтопродуктів</a:t>
            </a:r>
            <a:r>
              <a:rPr lang="ru-RU" dirty="0" smtClean="0"/>
              <a:t> - 268 км, </a:t>
            </a:r>
            <a:r>
              <a:rPr lang="ru-RU" dirty="0" err="1" smtClean="0"/>
              <a:t>газопроводи</a:t>
            </a:r>
            <a:r>
              <a:rPr lang="ru-RU" dirty="0" smtClean="0"/>
              <a:t> - 1700 км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uk-UA" dirty="0" smtClean="0"/>
              <a:t>Важливе значення авіаційного транспорту!!!</a:t>
            </a:r>
            <a:endParaRPr lang="ru-RU" dirty="0" smtClean="0"/>
          </a:p>
          <a:p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авіакомпанія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- </a:t>
            </a:r>
            <a:r>
              <a:rPr lang="en-US" dirty="0" smtClean="0"/>
              <a:t>Air India,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авіаперевезень</a:t>
            </a:r>
            <a:r>
              <a:rPr lang="ru-RU" dirty="0" smtClean="0"/>
              <a:t>. </a:t>
            </a:r>
            <a:r>
              <a:rPr lang="ru-RU" dirty="0" err="1" smtClean="0"/>
              <a:t>Найбільшими</a:t>
            </a:r>
            <a:r>
              <a:rPr lang="ru-RU" dirty="0" smtClean="0"/>
              <a:t> </a:t>
            </a:r>
            <a:r>
              <a:rPr lang="ru-RU" dirty="0" err="1" smtClean="0"/>
              <a:t>внутрішніми</a:t>
            </a:r>
            <a:r>
              <a:rPr lang="ru-RU" dirty="0" smtClean="0"/>
              <a:t> </a:t>
            </a:r>
            <a:r>
              <a:rPr lang="ru-RU" dirty="0" err="1" smtClean="0"/>
              <a:t>авіаперевізниками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en-US" dirty="0" smtClean="0"/>
              <a:t>Kingfisher Airlines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Jet Airways,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з'єднують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80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рейси</a:t>
            </a:r>
            <a:r>
              <a:rPr lang="ru-RU" dirty="0" smtClean="0"/>
              <a:t>. </a:t>
            </a:r>
            <a:r>
              <a:rPr lang="ru-RU" dirty="0" err="1" smtClean="0"/>
              <a:t>Повітряний</a:t>
            </a:r>
            <a:r>
              <a:rPr lang="ru-RU" dirty="0" smtClean="0"/>
              <a:t> коридор </a:t>
            </a:r>
            <a:r>
              <a:rPr lang="ru-RU" dirty="0" err="1" smtClean="0"/>
              <a:t>Мумбаї</a:t>
            </a:r>
            <a:r>
              <a:rPr lang="ru-RU" dirty="0" smtClean="0"/>
              <a:t> - </a:t>
            </a:r>
            <a:r>
              <a:rPr lang="ru-RU" dirty="0" err="1" smtClean="0"/>
              <a:t>Делі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завантажених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355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аеропортів</a:t>
            </a:r>
            <a:r>
              <a:rPr lang="ru-RU" dirty="0" smtClean="0"/>
              <a:t>, 250 </a:t>
            </a:r>
            <a:r>
              <a:rPr lang="ru-RU" dirty="0" err="1" smtClean="0"/>
              <a:t>з</a:t>
            </a:r>
            <a:r>
              <a:rPr lang="ru-RU" dirty="0" smtClean="0"/>
              <a:t> них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покриттям</a:t>
            </a:r>
            <a:r>
              <a:rPr lang="ru-RU" dirty="0" smtClean="0"/>
              <a:t>. </a:t>
            </a:r>
            <a:r>
              <a:rPr lang="ru-RU" dirty="0" err="1" smtClean="0"/>
              <a:t>Аеропорти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</a:t>
            </a:r>
            <a:r>
              <a:rPr lang="ru-RU" dirty="0" err="1" smtClean="0"/>
              <a:t>Індіри</a:t>
            </a:r>
            <a:r>
              <a:rPr lang="ru-RU" dirty="0" smtClean="0"/>
              <a:t> </a:t>
            </a:r>
            <a:r>
              <a:rPr lang="ru-RU" dirty="0" err="1" smtClean="0"/>
              <a:t>Ганді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. </a:t>
            </a:r>
            <a:r>
              <a:rPr lang="ru-RU" dirty="0" err="1" smtClean="0"/>
              <a:t>Чатрапаті</a:t>
            </a:r>
            <a:r>
              <a:rPr lang="ru-RU" dirty="0" smtClean="0"/>
              <a:t> </a:t>
            </a:r>
            <a:r>
              <a:rPr lang="ru-RU" dirty="0" err="1" smtClean="0"/>
              <a:t>Шиваджі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399" y="0"/>
            <a:ext cx="2045601" cy="153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Залізниці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1853г, </a:t>
            </a:r>
            <a:r>
              <a:rPr lang="ru-RU" dirty="0" err="1" smtClean="0"/>
              <a:t>управляються</a:t>
            </a:r>
            <a:r>
              <a:rPr lang="ru-RU" dirty="0" smtClean="0"/>
              <a:t> державною </a:t>
            </a:r>
            <a:r>
              <a:rPr lang="ru-RU" dirty="0" err="1" smtClean="0"/>
              <a:t>компанією</a:t>
            </a:r>
            <a:r>
              <a:rPr lang="ru-RU" dirty="0" smtClean="0"/>
              <a:t> </a:t>
            </a:r>
            <a:r>
              <a:rPr lang="en-US" dirty="0" smtClean="0"/>
              <a:t>Indian Railways.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64015 км,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четверте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залізниці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перевозять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6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пасажирів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350 </a:t>
            </a:r>
            <a:r>
              <a:rPr lang="ru-RU" dirty="0" err="1" smtClean="0"/>
              <a:t>мільйонів</a:t>
            </a:r>
            <a:r>
              <a:rPr lang="ru-RU" dirty="0" smtClean="0"/>
              <a:t> тонн </a:t>
            </a:r>
            <a:r>
              <a:rPr lang="ru-RU" dirty="0" err="1" smtClean="0"/>
              <a:t>вантажів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506730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кіноіндустрія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1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по </a:t>
            </a:r>
            <a:r>
              <a:rPr lang="ru-RU" dirty="0" err="1" smtClean="0"/>
              <a:t>виробництву</a:t>
            </a:r>
            <a:r>
              <a:rPr lang="ru-RU" dirty="0" smtClean="0"/>
              <a:t> </a:t>
            </a:r>
            <a:r>
              <a:rPr lang="ru-RU" dirty="0" err="1" smtClean="0"/>
              <a:t>кінопродукції</a:t>
            </a:r>
            <a:r>
              <a:rPr lang="ru-RU" dirty="0" smtClean="0"/>
              <a:t>- </a:t>
            </a:r>
            <a:r>
              <a:rPr lang="ru-RU" dirty="0" err="1" smtClean="0"/>
              <a:t>Більше</a:t>
            </a:r>
            <a:r>
              <a:rPr lang="ru-RU" dirty="0" smtClean="0"/>
              <a:t> 900 </a:t>
            </a:r>
            <a:r>
              <a:rPr lang="ru-RU" dirty="0" err="1" smtClean="0"/>
              <a:t>фільмів</a:t>
            </a:r>
            <a:r>
              <a:rPr lang="ru-RU" dirty="0" smtClean="0"/>
              <a:t> на </a:t>
            </a:r>
            <a:r>
              <a:rPr lang="ru-RU" dirty="0" err="1" smtClean="0"/>
              <a:t>рікЦентром</a:t>
            </a:r>
            <a:r>
              <a:rPr lang="ru-RU" dirty="0" smtClean="0"/>
              <a:t> </a:t>
            </a:r>
            <a:r>
              <a:rPr lang="ru-RU" dirty="0" err="1" smtClean="0"/>
              <a:t>кіноіндустрії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Боллівуд</a:t>
            </a:r>
            <a:r>
              <a:rPr lang="ru-RU" dirty="0" smtClean="0"/>
              <a:t> (</a:t>
            </a:r>
            <a:r>
              <a:rPr lang="ru-RU" dirty="0" err="1" smtClean="0"/>
              <a:t>передмістя</a:t>
            </a:r>
            <a:r>
              <a:rPr lang="ru-RU" dirty="0" smtClean="0"/>
              <a:t> Бомбея)</a:t>
            </a:r>
            <a:endParaRPr lang="ru-RU" dirty="0"/>
          </a:p>
        </p:txBody>
      </p:sp>
      <p:pic>
        <p:nvPicPr>
          <p:cNvPr id="4" name="Picture 22" descr="kinoindia"/>
          <p:cNvPicPr>
            <a:picLocks noChangeAspect="1" noChangeArrowheads="1"/>
          </p:cNvPicPr>
          <p:nvPr/>
        </p:nvPicPr>
        <p:blipFill>
          <a:blip r:embed="rId2" cstate="print"/>
          <a:srcRect b="10509"/>
          <a:stretch>
            <a:fillRect/>
          </a:stretch>
        </p:blipFill>
        <p:spPr bwMode="auto">
          <a:xfrm>
            <a:off x="428596" y="3571876"/>
            <a:ext cx="4608512" cy="30956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" name="Picture 23" descr="kino1"/>
          <p:cNvPicPr>
            <a:picLocks noChangeAspect="1" noChangeArrowheads="1"/>
          </p:cNvPicPr>
          <p:nvPr/>
        </p:nvPicPr>
        <p:blipFill>
          <a:blip r:embed="rId3" cstate="print"/>
          <a:srcRect b="7825"/>
          <a:stretch>
            <a:fillRect/>
          </a:stretch>
        </p:blipFill>
        <p:spPr bwMode="auto">
          <a:xfrm>
            <a:off x="5715008" y="3214686"/>
            <a:ext cx="2452688" cy="33845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кільтура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Індія також славиться народними танцями.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643182"/>
            <a:ext cx="5000660" cy="3751078"/>
          </a:xfrm>
          <a:prstGeom prst="rect">
            <a:avLst/>
          </a:prstGeom>
          <a:noFill/>
        </p:spPr>
      </p:pic>
      <p:pic>
        <p:nvPicPr>
          <p:cNvPr id="5" name="Рисунок 4" descr="india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643182"/>
            <a:ext cx="2428860" cy="3699964"/>
          </a:xfrm>
          <a:prstGeom prst="rect">
            <a:avLst/>
          </a:prstGeom>
        </p:spPr>
      </p:pic>
      <p:pic>
        <p:nvPicPr>
          <p:cNvPr id="6" name="Рисунок 5" descr="supercoolpics_15_150820122323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42852"/>
            <a:ext cx="2045374" cy="1324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Розпис хною</a:t>
            </a:r>
            <a:endParaRPr lang="ru-RU" dirty="0"/>
          </a:p>
        </p:txBody>
      </p:sp>
      <p:pic>
        <p:nvPicPr>
          <p:cNvPr id="4" name="Содержимое 3" descr="1305627212_india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15370" cy="5476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Розпис хною</a:t>
            </a:r>
            <a:endParaRPr lang="ru-RU" dirty="0"/>
          </a:p>
        </p:txBody>
      </p:sp>
      <p:pic>
        <p:nvPicPr>
          <p:cNvPr id="4" name="Содержимое 3" descr="mendi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8001056" cy="5330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r>
              <a:rPr lang="uk-UA" dirty="0" smtClean="0"/>
              <a:t>Священна корова</a:t>
            </a:r>
            <a:endParaRPr lang="ru-RU" dirty="0"/>
          </a:p>
        </p:txBody>
      </p:sp>
      <p:pic>
        <p:nvPicPr>
          <p:cNvPr id="5" name="Содержимое 4" descr="инд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714356"/>
            <a:ext cx="6793189" cy="4525962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890838"/>
            <a:ext cx="4357686" cy="296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 індії</a:t>
            </a:r>
            <a:endParaRPr lang="ru-RU" dirty="0"/>
          </a:p>
        </p:txBody>
      </p:sp>
      <p:pic>
        <p:nvPicPr>
          <p:cNvPr id="4" name="Содержимое 3" descr="0507_india_Uttar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357298"/>
            <a:ext cx="3024364" cy="2268273"/>
          </a:xfrm>
        </p:spPr>
      </p:pic>
      <p:pic>
        <p:nvPicPr>
          <p:cNvPr id="5" name="Рисунок 4" descr="57966677_india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85728"/>
            <a:ext cx="1943383" cy="2928958"/>
          </a:xfrm>
          <a:prstGeom prst="rect">
            <a:avLst/>
          </a:prstGeom>
        </p:spPr>
      </p:pic>
      <p:pic>
        <p:nvPicPr>
          <p:cNvPr id="6" name="Рисунок 5" descr="1333359877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643314"/>
            <a:ext cx="3929090" cy="2950092"/>
          </a:xfrm>
          <a:prstGeom prst="rect">
            <a:avLst/>
          </a:prstGeom>
        </p:spPr>
      </p:pic>
      <p:pic>
        <p:nvPicPr>
          <p:cNvPr id="7" name="Рисунок 6" descr="вуцвуцв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214422"/>
            <a:ext cx="3286116" cy="2461416"/>
          </a:xfrm>
          <a:prstGeom prst="rect">
            <a:avLst/>
          </a:prstGeom>
        </p:spPr>
      </p:pic>
      <p:pic>
        <p:nvPicPr>
          <p:cNvPr id="8" name="Рисунок 7" descr="отель Umaid Bhawan Palace, Инд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929066"/>
            <a:ext cx="4071966" cy="265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556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ndia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Візитна картка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Площа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 – 3,3 млн.кв.км</a:t>
            </a:r>
          </a:p>
          <a:p>
            <a:r>
              <a:rPr lang="ru-RU" b="1" dirty="0" err="1" smtClean="0"/>
              <a:t>Населення</a:t>
            </a:r>
            <a:r>
              <a:rPr lang="ru-RU" b="1" dirty="0" smtClean="0"/>
              <a:t> – 1095 </a:t>
            </a:r>
            <a:r>
              <a:rPr lang="ru-RU" b="1" dirty="0" err="1" smtClean="0"/>
              <a:t>млн.чол</a:t>
            </a:r>
            <a:r>
              <a:rPr lang="ru-RU" b="1" dirty="0" smtClean="0"/>
              <a:t> (2006)</a:t>
            </a:r>
          </a:p>
          <a:p>
            <a:r>
              <a:rPr lang="ru-RU" b="1" dirty="0" err="1" smtClean="0"/>
              <a:t>Федеративна</a:t>
            </a:r>
            <a:r>
              <a:rPr lang="ru-RU" b="1" dirty="0" smtClean="0"/>
              <a:t> держава</a:t>
            </a:r>
          </a:p>
          <a:p>
            <a:r>
              <a:rPr lang="ru-RU" b="1" dirty="0" smtClean="0"/>
              <a:t>( 26 </a:t>
            </a:r>
            <a:r>
              <a:rPr lang="ru-RU" b="1" dirty="0" err="1" smtClean="0"/>
              <a:t>штатів</a:t>
            </a:r>
            <a:r>
              <a:rPr lang="ru-RU" b="1" dirty="0" smtClean="0"/>
              <a:t> і 7 </a:t>
            </a:r>
            <a:r>
              <a:rPr lang="ru-RU" b="1" dirty="0" err="1" smtClean="0"/>
              <a:t>союзних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територій</a:t>
            </a:r>
            <a:r>
              <a:rPr lang="ru-RU" b="1" dirty="0" smtClean="0"/>
              <a:t>)</a:t>
            </a:r>
          </a:p>
          <a:p>
            <a:r>
              <a:rPr lang="ru-RU" b="1" dirty="0" err="1" smtClean="0"/>
              <a:t>Столиця</a:t>
            </a:r>
            <a:r>
              <a:rPr lang="ru-RU" b="1" dirty="0" smtClean="0"/>
              <a:t> – </a:t>
            </a:r>
            <a:r>
              <a:rPr lang="ru-RU" b="1" dirty="0" err="1" smtClean="0"/>
              <a:t>Делі</a:t>
            </a:r>
            <a:endParaRPr lang="ru-RU" b="1" dirty="0" smtClean="0"/>
          </a:p>
          <a:p>
            <a:r>
              <a:rPr lang="ru-RU" b="1" dirty="0" smtClean="0"/>
              <a:t>Прем*</a:t>
            </a:r>
            <a:r>
              <a:rPr lang="ru-RU" b="1" dirty="0" err="1" smtClean="0"/>
              <a:t>єр-міністр</a:t>
            </a:r>
            <a:r>
              <a:rPr lang="ru-RU" b="1" dirty="0" smtClean="0"/>
              <a:t> - </a:t>
            </a:r>
            <a:r>
              <a:rPr lang="ru-RU" b="1" dirty="0" err="1" smtClean="0"/>
              <a:t>Манмохан</a:t>
            </a:r>
            <a:r>
              <a:rPr lang="ru-RU" b="1" dirty="0" smtClean="0"/>
              <a:t> </a:t>
            </a:r>
            <a:r>
              <a:rPr lang="ru-RU" b="1" dirty="0" err="1" smtClean="0"/>
              <a:t>Сінгх</a:t>
            </a: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</a:t>
            </a:r>
            <a:r>
              <a:rPr lang="ru-RU" b="1" dirty="0" err="1" smtClean="0">
                <a:solidFill>
                  <a:srgbClr val="FF0000"/>
                </a:solidFill>
              </a:rPr>
              <a:t>Індія</a:t>
            </a:r>
            <a:r>
              <a:rPr lang="ru-RU" b="1" dirty="0" smtClean="0">
                <a:solidFill>
                  <a:srgbClr val="FF0000"/>
                </a:solidFill>
              </a:rPr>
              <a:t> - одна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найдавніших</a:t>
            </a:r>
            <a:r>
              <a:rPr lang="ru-RU" b="1" dirty="0" smtClean="0">
                <a:solidFill>
                  <a:srgbClr val="FF0000"/>
                </a:solidFill>
              </a:rPr>
              <a:t> держав </a:t>
            </a:r>
            <a:r>
              <a:rPr lang="ru-RU" b="1" dirty="0" err="1" smtClean="0">
                <a:solidFill>
                  <a:srgbClr val="FF0000"/>
                </a:solidFill>
              </a:rPr>
              <a:t>світу</a:t>
            </a:r>
            <a:r>
              <a:rPr lang="ru-RU" b="1" dirty="0" smtClean="0">
                <a:solidFill>
                  <a:srgbClr val="FF0000"/>
                </a:solidFill>
              </a:rPr>
              <a:t>. В </a:t>
            </a:r>
            <a:r>
              <a:rPr lang="ru-RU" b="1" dirty="0" err="1" smtClean="0">
                <a:solidFill>
                  <a:srgbClr val="FF0000"/>
                </a:solidFill>
              </a:rPr>
              <a:t>минулому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була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колонією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Великобританії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після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Другої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світової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війни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отримала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незалежність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0" descr="india-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2" y="0"/>
            <a:ext cx="24463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nd_ge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000240"/>
            <a:ext cx="1309687" cy="1828800"/>
          </a:xfrm>
          <a:prstGeom prst="rect">
            <a:avLst/>
          </a:prstGeom>
          <a:noFill/>
        </p:spPr>
      </p:pic>
      <p:pic>
        <p:nvPicPr>
          <p:cNvPr id="6" name="Picture 2" descr="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1071570" cy="986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Державна символіка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857892"/>
            <a:ext cx="8686800" cy="73183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Державний прапор                         Герб</a:t>
            </a:r>
            <a:endParaRPr lang="ru-RU" dirty="0"/>
          </a:p>
        </p:txBody>
      </p:sp>
      <p:pic>
        <p:nvPicPr>
          <p:cNvPr id="4" name="Picture 4" descr="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2571744"/>
            <a:ext cx="4537075" cy="302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In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43570" y="1214422"/>
            <a:ext cx="295275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Видатні особистості</a:t>
            </a:r>
            <a:endParaRPr lang="ru-RU" dirty="0"/>
          </a:p>
        </p:txBody>
      </p:sp>
      <p:sp>
        <p:nvSpPr>
          <p:cNvPr id="4" name="Text Box 15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4303455"/>
            <a:ext cx="3428992" cy="255454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800000"/>
                </a:solidFill>
              </a:rPr>
              <a:t>Махатма </a:t>
            </a:r>
            <a:r>
              <a:rPr lang="ru-RU" b="1" i="1" dirty="0" err="1" smtClean="0">
                <a:solidFill>
                  <a:srgbClr val="800000"/>
                </a:solidFill>
              </a:rPr>
              <a:t>Ганді</a:t>
            </a:r>
            <a:r>
              <a:rPr lang="ru-RU" dirty="0" smtClean="0"/>
              <a:t> – 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 smtClean="0"/>
              <a:t>національно-визвольного</a:t>
            </a:r>
            <a:r>
              <a:rPr lang="ru-RU" dirty="0" smtClean="0"/>
              <a:t> </a:t>
            </a:r>
            <a:r>
              <a:rPr lang="uk-UA" dirty="0" smtClean="0"/>
              <a:t>руху Індії</a:t>
            </a:r>
            <a:endParaRPr lang="ru-RU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428992" y="4357694"/>
            <a:ext cx="2794013" cy="224676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800000"/>
                </a:solidFill>
              </a:rPr>
              <a:t>Джавахарлал</a:t>
            </a:r>
            <a:endParaRPr lang="ru-RU" sz="2800" b="1" i="1" dirty="0">
              <a:solidFill>
                <a:srgbClr val="800000"/>
              </a:solidFill>
            </a:endParaRPr>
          </a:p>
          <a:p>
            <a:pPr algn="ctr"/>
            <a:r>
              <a:rPr lang="ru-RU" sz="2800" b="1" i="1" dirty="0">
                <a:solidFill>
                  <a:srgbClr val="800000"/>
                </a:solidFill>
              </a:rPr>
              <a:t>Неру</a:t>
            </a:r>
            <a:endParaRPr lang="ru-RU" sz="2800" dirty="0"/>
          </a:p>
          <a:p>
            <a:pPr algn="ctr"/>
            <a:r>
              <a:rPr lang="ru-RU" sz="2800" dirty="0"/>
              <a:t>– </a:t>
            </a:r>
            <a:r>
              <a:rPr lang="ru-RU" sz="2800" dirty="0" smtClean="0"/>
              <a:t>перший прем*</a:t>
            </a:r>
            <a:r>
              <a:rPr lang="ru-RU" sz="2800" dirty="0" err="1" smtClean="0"/>
              <a:t>єр-міністр</a:t>
            </a:r>
            <a:endParaRPr lang="ru-RU" sz="2800" dirty="0"/>
          </a:p>
          <a:p>
            <a:pPr algn="ctr"/>
            <a:r>
              <a:rPr lang="ru-RU" sz="2800" dirty="0"/>
              <a:t> </a:t>
            </a:r>
            <a:r>
              <a:rPr lang="ru-RU" sz="2800" dirty="0" err="1" smtClean="0"/>
              <a:t>Індії</a:t>
            </a:r>
            <a:endParaRPr lang="ru-RU" sz="2800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156325" y="4357694"/>
            <a:ext cx="2987675" cy="224676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800000"/>
                </a:solidFill>
              </a:rPr>
              <a:t>Індіра</a:t>
            </a:r>
            <a:r>
              <a:rPr lang="ru-RU" sz="2800" b="1" i="1" dirty="0" smtClean="0">
                <a:solidFill>
                  <a:srgbClr val="800000"/>
                </a:solidFill>
              </a:rPr>
              <a:t> </a:t>
            </a:r>
            <a:r>
              <a:rPr lang="ru-RU" sz="2800" b="1" i="1" dirty="0" err="1" smtClean="0">
                <a:solidFill>
                  <a:srgbClr val="800000"/>
                </a:solidFill>
              </a:rPr>
              <a:t>Ганді</a:t>
            </a:r>
            <a:r>
              <a:rPr lang="ru-RU" sz="2800" dirty="0" smtClean="0"/>
              <a:t> </a:t>
            </a:r>
            <a:endParaRPr lang="ru-RU" sz="2800" dirty="0"/>
          </a:p>
          <a:p>
            <a:pPr algn="ctr"/>
            <a:r>
              <a:rPr lang="ru-RU" sz="2800" dirty="0"/>
              <a:t>– </a:t>
            </a:r>
            <a:r>
              <a:rPr lang="ru-RU" sz="2800" dirty="0" smtClean="0"/>
              <a:t>прем*</a:t>
            </a:r>
            <a:r>
              <a:rPr lang="ru-RU" sz="2800" dirty="0" err="1" smtClean="0"/>
              <a:t>єр-міністр</a:t>
            </a:r>
            <a:endParaRPr lang="ru-RU" sz="2800" dirty="0"/>
          </a:p>
          <a:p>
            <a:pPr algn="ctr"/>
            <a:r>
              <a:rPr lang="ru-RU" sz="2800" dirty="0"/>
              <a:t> </a:t>
            </a:r>
            <a:r>
              <a:rPr lang="ru-RU" sz="2800" dirty="0" err="1" smtClean="0"/>
              <a:t>Індії</a:t>
            </a:r>
            <a:r>
              <a:rPr lang="ru-RU" sz="2800" dirty="0" smtClean="0"/>
              <a:t> </a:t>
            </a:r>
            <a:endParaRPr lang="ru-RU" sz="2800" dirty="0"/>
          </a:p>
          <a:p>
            <a:pPr algn="ctr"/>
            <a:r>
              <a:rPr lang="ru-RU" sz="2800" dirty="0"/>
              <a:t>в 1966-77 </a:t>
            </a:r>
            <a:r>
              <a:rPr lang="ru-RU" sz="2800" dirty="0" err="1" smtClean="0"/>
              <a:t>рр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Picture 14" descr="ga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3527425" cy="2646362"/>
          </a:xfrm>
          <a:prstGeom prst="rect">
            <a:avLst/>
          </a:prstGeom>
          <a:noFill/>
        </p:spPr>
      </p:pic>
      <p:pic>
        <p:nvPicPr>
          <p:cNvPr id="8" name="Picture 17" descr="не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14422"/>
            <a:ext cx="2230438" cy="3097212"/>
          </a:xfrm>
          <a:prstGeom prst="rect">
            <a:avLst/>
          </a:prstGeom>
          <a:noFill/>
        </p:spPr>
      </p:pic>
      <p:pic>
        <p:nvPicPr>
          <p:cNvPr id="9" name="Picture 13" descr="Индира Ганди"/>
          <p:cNvPicPr>
            <a:picLocks noChangeAspect="1" noChangeArrowheads="1"/>
          </p:cNvPicPr>
          <p:nvPr/>
        </p:nvPicPr>
        <p:blipFill>
          <a:blip r:embed="rId4" cstate="print"/>
          <a:srcRect r="16981"/>
          <a:stretch>
            <a:fillRect/>
          </a:stretch>
        </p:blipFill>
        <p:spPr bwMode="auto">
          <a:xfrm>
            <a:off x="5857884" y="1500174"/>
            <a:ext cx="3143272" cy="265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 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Релігійні </a:t>
            </a:r>
            <a:r>
              <a:rPr lang="uk-UA" dirty="0" err="1" smtClean="0"/>
              <a:t>противоріччя</a:t>
            </a:r>
            <a:endParaRPr lang="uk-UA" dirty="0" smtClean="0"/>
          </a:p>
          <a:p>
            <a:r>
              <a:rPr lang="uk-UA" dirty="0" smtClean="0"/>
              <a:t>Бідність</a:t>
            </a:r>
          </a:p>
          <a:p>
            <a:r>
              <a:rPr lang="uk-UA" dirty="0" smtClean="0"/>
              <a:t>Націоналізм</a:t>
            </a:r>
          </a:p>
          <a:p>
            <a:endParaRPr lang="ru-RU" dirty="0"/>
          </a:p>
        </p:txBody>
      </p:sp>
      <p:pic>
        <p:nvPicPr>
          <p:cNvPr id="4" name="Picture 30" descr="big2534"/>
          <p:cNvPicPr>
            <a:picLocks noChangeAspect="1" noChangeArrowheads="1"/>
          </p:cNvPicPr>
          <p:nvPr/>
        </p:nvPicPr>
        <p:blipFill>
          <a:blip r:embed="rId2" cstate="print"/>
          <a:srcRect l="2127" t="1472" r="23978" b="8667"/>
          <a:stretch>
            <a:fillRect/>
          </a:stretch>
        </p:blipFill>
        <p:spPr bwMode="auto">
          <a:xfrm>
            <a:off x="7143768" y="1357298"/>
            <a:ext cx="1752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8" descr="02ind"/>
          <p:cNvPicPr>
            <a:picLocks noChangeAspect="1" noChangeArrowheads="1"/>
          </p:cNvPicPr>
          <p:nvPr/>
        </p:nvPicPr>
        <p:blipFill>
          <a:blip r:embed="rId3" cstate="print"/>
          <a:srcRect l="15477" r="27380" b="16769"/>
          <a:stretch>
            <a:fillRect/>
          </a:stretch>
        </p:blipFill>
        <p:spPr bwMode="auto">
          <a:xfrm>
            <a:off x="1857356" y="3857628"/>
            <a:ext cx="2209800" cy="207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Народи індії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2981316" cy="4525963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i="1" dirty="0" err="1" smtClean="0"/>
              <a:t>Хіндустанці</a:t>
            </a:r>
            <a:endParaRPr lang="ru-RU" b="1" i="1" dirty="0" smtClean="0"/>
          </a:p>
          <a:p>
            <a:pPr algn="ctr"/>
            <a:r>
              <a:rPr lang="ru-RU" b="1" i="1" dirty="0" smtClean="0"/>
              <a:t>Маратхи</a:t>
            </a:r>
          </a:p>
          <a:p>
            <a:pPr algn="ctr"/>
            <a:r>
              <a:rPr lang="ru-RU" b="1" i="1" dirty="0" err="1" smtClean="0"/>
              <a:t>Бенгальці</a:t>
            </a:r>
            <a:endParaRPr lang="ru-RU" b="1" i="1" dirty="0" smtClean="0"/>
          </a:p>
          <a:p>
            <a:pPr algn="ctr"/>
            <a:r>
              <a:rPr lang="ru-RU" b="1" i="1" dirty="0" err="1" smtClean="0"/>
              <a:t>Біхарці</a:t>
            </a:r>
            <a:endParaRPr lang="ru-RU" b="1" i="1" dirty="0" smtClean="0"/>
          </a:p>
          <a:p>
            <a:pPr algn="ctr"/>
            <a:r>
              <a:rPr lang="ru-RU" b="1" i="1" dirty="0" err="1" smtClean="0"/>
              <a:t>Орія</a:t>
            </a:r>
            <a:endParaRPr lang="ru-RU" b="1" i="1" dirty="0" smtClean="0"/>
          </a:p>
          <a:p>
            <a:pPr algn="ctr"/>
            <a:r>
              <a:rPr lang="ru-RU" b="1" i="1" dirty="0" err="1" smtClean="0"/>
              <a:t>Пенджабці</a:t>
            </a:r>
            <a:endParaRPr lang="ru-RU" b="1" i="1" dirty="0" smtClean="0"/>
          </a:p>
          <a:p>
            <a:pPr algn="ctr"/>
            <a:r>
              <a:rPr lang="ru-RU" b="1" i="1" dirty="0" err="1" smtClean="0"/>
              <a:t>Гуджаратці</a:t>
            </a:r>
            <a:endParaRPr lang="ru-RU" b="1" i="1" dirty="0" smtClean="0"/>
          </a:p>
          <a:p>
            <a:pPr algn="ctr"/>
            <a:r>
              <a:rPr lang="ru-RU" b="1" i="1" dirty="0" err="1" smtClean="0"/>
              <a:t>Телугу</a:t>
            </a:r>
            <a:endParaRPr lang="ru-RU" b="1" i="1" dirty="0" smtClean="0"/>
          </a:p>
          <a:p>
            <a:endParaRPr lang="ru-RU" dirty="0"/>
          </a:p>
        </p:txBody>
      </p:sp>
      <p:pic>
        <p:nvPicPr>
          <p:cNvPr id="4" name="Picture 11" descr="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0467" t="6439" r="1414"/>
          <a:stretch>
            <a:fillRect/>
          </a:stretch>
        </p:blipFill>
        <p:spPr bwMode="auto">
          <a:xfrm>
            <a:off x="4357654" y="0"/>
            <a:ext cx="4786346" cy="689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релігії</a:t>
            </a:r>
            <a:endParaRPr lang="ru-RU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14348" y="1500173"/>
          <a:ext cx="7572428" cy="505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13" descr="small3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50812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86380" y="214290"/>
            <a:ext cx="145269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872</Words>
  <Application>Microsoft Office PowerPoint</Application>
  <PresentationFormat>Экран (4:3)</PresentationFormat>
  <Paragraphs>155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     Індія</vt:lpstr>
      <vt:lpstr>Зміст</vt:lpstr>
      <vt:lpstr>Слайд 3</vt:lpstr>
      <vt:lpstr>Візитна картка</vt:lpstr>
      <vt:lpstr>Державна символіка</vt:lpstr>
      <vt:lpstr>Видатні особистості</vt:lpstr>
      <vt:lpstr>Проблеми країни</vt:lpstr>
      <vt:lpstr>Народи індії</vt:lpstr>
      <vt:lpstr>релігії</vt:lpstr>
      <vt:lpstr>Індуїзм</vt:lpstr>
      <vt:lpstr>Іслам                                         буддизм</vt:lpstr>
      <vt:lpstr>економіка</vt:lpstr>
      <vt:lpstr>Структура економіки</vt:lpstr>
      <vt:lpstr>Зовнішньо-економічні зв*язки</vt:lpstr>
      <vt:lpstr>Зовнішньо-економічні зв*язки</vt:lpstr>
      <vt:lpstr>Зовнішньо-економічні зв*язки </vt:lpstr>
      <vt:lpstr>Господарство</vt:lpstr>
      <vt:lpstr>Слайд 18</vt:lpstr>
      <vt:lpstr>Сільське господарство</vt:lpstr>
      <vt:lpstr>ресурси</vt:lpstr>
      <vt:lpstr>транспорт</vt:lpstr>
      <vt:lpstr>Транспорт</vt:lpstr>
      <vt:lpstr>транспорт</vt:lpstr>
      <vt:lpstr>кіноіндустрія</vt:lpstr>
      <vt:lpstr>кільтура</vt:lpstr>
      <vt:lpstr>Розпис хною</vt:lpstr>
      <vt:lpstr>Розпис хною</vt:lpstr>
      <vt:lpstr>Священна корова</vt:lpstr>
      <vt:lpstr>Архітектура індії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Індія</dc:title>
  <dc:creator>Master</dc:creator>
  <cp:lastModifiedBy>Master</cp:lastModifiedBy>
  <cp:revision>15</cp:revision>
  <dcterms:created xsi:type="dcterms:W3CDTF">2013-03-21T15:11:20Z</dcterms:created>
  <dcterms:modified xsi:type="dcterms:W3CDTF">2013-03-21T19:30:16Z</dcterms:modified>
</cp:coreProperties>
</file>