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277" r:id="rId9"/>
    <p:sldId id="258" r:id="rId10"/>
    <p:sldId id="257" r:id="rId11"/>
    <p:sldId id="259" r:id="rId12"/>
    <p:sldId id="261" r:id="rId13"/>
    <p:sldId id="270" r:id="rId14"/>
    <p:sldId id="262" r:id="rId15"/>
    <p:sldId id="278" r:id="rId16"/>
    <p:sldId id="266" r:id="rId17"/>
    <p:sldId id="287" r:id="rId18"/>
    <p:sldId id="289" r:id="rId19"/>
    <p:sldId id="260" r:id="rId20"/>
    <p:sldId id="292" r:id="rId21"/>
    <p:sldId id="271" r:id="rId22"/>
    <p:sldId id="273" r:id="rId23"/>
    <p:sldId id="276" r:id="rId24"/>
    <p:sldId id="279" r:id="rId25"/>
    <p:sldId id="281" r:id="rId26"/>
    <p:sldId id="285" r:id="rId27"/>
    <p:sldId id="288" r:id="rId28"/>
    <p:sldId id="286" r:id="rId29"/>
    <p:sldId id="312" r:id="rId30"/>
    <p:sldId id="283" r:id="rId31"/>
    <p:sldId id="310" r:id="rId32"/>
    <p:sldId id="291" r:id="rId33"/>
    <p:sldId id="290" r:id="rId34"/>
    <p:sldId id="293" r:id="rId35"/>
    <p:sldId id="294" r:id="rId36"/>
    <p:sldId id="295" r:id="rId37"/>
    <p:sldId id="296" r:id="rId38"/>
    <p:sldId id="303" r:id="rId39"/>
    <p:sldId id="297" r:id="rId40"/>
    <p:sldId id="298" r:id="rId41"/>
    <p:sldId id="299" r:id="rId42"/>
    <p:sldId id="300" r:id="rId43"/>
    <p:sldId id="301" r:id="rId44"/>
    <p:sldId id="305" r:id="rId45"/>
    <p:sldId id="302" r:id="rId46"/>
    <p:sldId id="31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99"/>
    <a:srgbClr val="0B0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>
        <p:scale>
          <a:sx n="110" d="100"/>
          <a:sy n="110" d="100"/>
        </p:scale>
        <p:origin x="-23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DBD0-149E-4C03-9A41-C1DBB7A44365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D9896-F00A-49F3-B236-E0732822D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DBD0-149E-4C03-9A41-C1DBB7A44365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96-F00A-49F3-B236-E0732822D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DBD0-149E-4C03-9A41-C1DBB7A44365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96-F00A-49F3-B236-E0732822D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25DBD0-149E-4C03-9A41-C1DBB7A44365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A4D9896-F00A-49F3-B236-E0732822D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DBD0-149E-4C03-9A41-C1DBB7A44365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96-F00A-49F3-B236-E0732822D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DBD0-149E-4C03-9A41-C1DBB7A44365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96-F00A-49F3-B236-E0732822D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96-F00A-49F3-B236-E0732822D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DBD0-149E-4C03-9A41-C1DBB7A44365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DBD0-149E-4C03-9A41-C1DBB7A44365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96-F00A-49F3-B236-E0732822D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DBD0-149E-4C03-9A41-C1DBB7A44365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96-F00A-49F3-B236-E0732822D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25DBD0-149E-4C03-9A41-C1DBB7A44365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4D9896-F00A-49F3-B236-E0732822D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DBD0-149E-4C03-9A41-C1DBB7A44365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D9896-F00A-49F3-B236-E0732822D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25DBD0-149E-4C03-9A41-C1DBB7A44365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A4D9896-F00A-49F3-B236-E0732822D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lph-spb.ru/main/image/_ID-32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</a:t>
            </a:r>
            <a:endParaRPr lang="ru-RU" dirty="0"/>
          </a:p>
        </p:txBody>
      </p:sp>
      <p:pic>
        <p:nvPicPr>
          <p:cNvPr id="5" name="Picture 5" descr="инд ок побер ЮАР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31363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0910923">
            <a:off x="332423" y="2517194"/>
            <a:ext cx="82933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Індійській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океан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15416"/>
            <a:ext cx="10081120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boat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1800200" cy="5763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 err="1" smtClean="0">
                <a:latin typeface="Times New Roman" pitchFamily="18" charset="0"/>
              </a:rPr>
              <a:t>Індійський</a:t>
            </a:r>
            <a:r>
              <a:rPr lang="ru-RU" dirty="0" smtClean="0">
                <a:latin typeface="Times New Roman" pitchFamily="18" charset="0"/>
              </a:rPr>
              <a:t> океан  </a:t>
            </a:r>
            <a:r>
              <a:rPr lang="ru-RU" dirty="0" err="1" smtClean="0">
                <a:latin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</a:rPr>
              <a:t> першим океаном</a:t>
            </a:r>
            <a:r>
              <a:rPr lang="ru-RU" b="1" dirty="0">
                <a:latin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</a:rPr>
              <a:t>якого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відклили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першодослідники</a:t>
            </a:r>
            <a:r>
              <a:rPr lang="ru-RU" b="1" dirty="0" smtClean="0">
                <a:latin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None/>
            </a:pPr>
            <a:endParaRPr lang="ru-RU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err="1" smtClean="0">
                <a:latin typeface="Times New Roman" pitchFamily="18" charset="0"/>
              </a:rPr>
              <a:t>Раніше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називався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Західний</a:t>
            </a:r>
            <a:r>
              <a:rPr lang="ru-RU" b="1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ru-RU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</a:rPr>
              <a:t>В </a:t>
            </a:r>
            <a:r>
              <a:rPr lang="ru-RU" b="1" dirty="0" err="1" smtClean="0">
                <a:latin typeface="Times New Roman" pitchFamily="18" charset="0"/>
              </a:rPr>
              <a:t>його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назві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відобразилося</a:t>
            </a:r>
            <a:r>
              <a:rPr lang="ru-RU" b="1" dirty="0" smtClean="0">
                <a:latin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</a:rPr>
              <a:t>завзяття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європейців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найти </a:t>
            </a:r>
            <a:r>
              <a:rPr lang="ru-RU" b="1" dirty="0" err="1" smtClean="0">
                <a:latin typeface="Times New Roman" pitchFamily="18" charset="0"/>
              </a:rPr>
              <a:t>водний</a:t>
            </a:r>
            <a:r>
              <a:rPr lang="ru-RU" b="1" dirty="0" smtClean="0">
                <a:latin typeface="Times New Roman" pitchFamily="18" charset="0"/>
              </a:rPr>
              <a:t> шлях  </a:t>
            </a:r>
            <a:r>
              <a:rPr lang="ru-RU" b="1" dirty="0">
                <a:latin typeface="Times New Roman" pitchFamily="18" charset="0"/>
              </a:rPr>
              <a:t>в </a:t>
            </a:r>
            <a:r>
              <a:rPr lang="ru-RU" b="1" dirty="0" err="1" smtClean="0">
                <a:latin typeface="Times New Roman" pitchFamily="18" charset="0"/>
              </a:rPr>
              <a:t>казково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багату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дивовижну</a:t>
            </a:r>
            <a:r>
              <a:rPr lang="ru-RU" b="1" dirty="0" smtClean="0">
                <a:latin typeface="Times New Roman" pitchFamily="18" charset="0"/>
              </a:rPr>
              <a:t>, по </a:t>
            </a:r>
            <a:r>
              <a:rPr lang="ru-RU" b="1" dirty="0" err="1" smtClean="0">
                <a:latin typeface="Times New Roman" pitchFamily="18" charset="0"/>
              </a:rPr>
              <a:t>уявленню</a:t>
            </a:r>
            <a:r>
              <a:rPr lang="ru-RU" b="1" dirty="0" smtClean="0">
                <a:latin typeface="Times New Roman" pitchFamily="18" charset="0"/>
              </a:rPr>
              <a:t> тих </a:t>
            </a:r>
            <a:r>
              <a:rPr lang="ru-RU" b="1" dirty="0" err="1" smtClean="0">
                <a:latin typeface="Times New Roman" pitchFamily="18" charset="0"/>
              </a:rPr>
              <a:t>часів</a:t>
            </a:r>
            <a:r>
              <a:rPr lang="ru-RU" b="1" dirty="0" smtClean="0">
                <a:latin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</a:rPr>
              <a:t>країну</a:t>
            </a:r>
            <a:r>
              <a:rPr lang="ru-RU" b="1" dirty="0" smtClean="0">
                <a:latin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</a:rPr>
              <a:t>Індію</a:t>
            </a:r>
            <a:r>
              <a:rPr lang="ru-RU" b="1" dirty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b="1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Історія океану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Рельєф дна океану</a:t>
            </a:r>
            <a:endParaRPr lang="ru-RU" dirty="0"/>
          </a:p>
        </p:txBody>
      </p:sp>
      <p:pic>
        <p:nvPicPr>
          <p:cNvPr id="4" name="Picture 8" descr="Рельеф дна Индийского океан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916832"/>
            <a:ext cx="7221538" cy="48148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14" descr="cl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715000" cy="5000625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95350"/>
          </a:xfrm>
        </p:spPr>
        <p:txBody>
          <a:bodyPr/>
          <a:lstStyle/>
          <a:p>
            <a:r>
              <a:rPr lang="ru-RU" dirty="0"/>
              <a:t>Рельеф дна океана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239000" y="3352800"/>
            <a:ext cx="1905000" cy="92333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 smtClean="0">
                <a:latin typeface="Arial" pitchFamily="34" charset="0"/>
              </a:rPr>
              <a:t>Західно</a:t>
            </a:r>
            <a:r>
              <a:rPr lang="ru-RU" b="1" dirty="0" smtClean="0">
                <a:latin typeface="Arial" pitchFamily="34" charset="0"/>
              </a:rPr>
              <a:t> Австралійска </a:t>
            </a:r>
            <a:r>
              <a:rPr lang="ru-RU" b="1" dirty="0">
                <a:latin typeface="Arial" pitchFamily="34" charset="0"/>
              </a:rPr>
              <a:t>котловина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5410200" y="3733800"/>
            <a:ext cx="1752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5562600"/>
            <a:ext cx="2209800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Arial" pitchFamily="34" charset="0"/>
              </a:rPr>
              <a:t>Котловина Крозе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2743200" y="53340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752600" y="2057400"/>
            <a:ext cx="2667000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 smtClean="0">
                <a:latin typeface="Arial" pitchFamily="34" charset="0"/>
              </a:rPr>
              <a:t>Аравійсько-Індійський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</a:rPr>
              <a:t>хребет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3810000" y="26670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 инд. океан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12" y="-27384"/>
            <a:ext cx="9144000" cy="6885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2543164" cy="871526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Рельеф</a:t>
            </a:r>
            <a:endParaRPr lang="ru-RU" sz="5400" dirty="0"/>
          </a:p>
        </p:txBody>
      </p:sp>
      <p:pic>
        <p:nvPicPr>
          <p:cNvPr id="3" name="Рисунок 2" descr="indian-ocea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5786478" cy="5214974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214414" y="1643050"/>
            <a:ext cx="1785950" cy="16430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43174" y="2357430"/>
            <a:ext cx="1785950" cy="300039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28662" y="3357562"/>
            <a:ext cx="1714512" cy="264320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43636" y="1357298"/>
            <a:ext cx="27860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Рельеф </a:t>
            </a:r>
            <a:r>
              <a:rPr lang="ru-RU" sz="2000" dirty="0" err="1" smtClean="0">
                <a:latin typeface="Bookman Old Style" pitchFamily="18" charset="0"/>
              </a:rPr>
              <a:t>складний</a:t>
            </a:r>
            <a:endParaRPr lang="ru-RU" sz="2000" dirty="0" smtClean="0">
              <a:latin typeface="Bookman Old Style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latin typeface="Bookman Old Style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latin typeface="Bookman Old Style" pitchFamily="18" charset="0"/>
              </a:rPr>
              <a:t>Серединні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хребти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ділять</a:t>
            </a:r>
            <a:r>
              <a:rPr lang="ru-RU" sz="2000" dirty="0" smtClean="0">
                <a:latin typeface="Bookman Old Style" pitchFamily="18" charset="0"/>
              </a:rPr>
              <a:t> ложе на три </a:t>
            </a:r>
            <a:r>
              <a:rPr lang="ru-RU" sz="2000" dirty="0" err="1" smtClean="0">
                <a:latin typeface="Bookman Old Style" pitchFamily="18" charset="0"/>
              </a:rPr>
              <a:t>частини</a:t>
            </a:r>
            <a:endParaRPr lang="ru-RU" sz="2000" dirty="0" smtClean="0">
              <a:latin typeface="Bookman Old Style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latin typeface="Bookman Old Style" pitchFamily="18" charset="0"/>
            </a:endParaRPr>
          </a:p>
          <a:p>
            <a:pPr marL="342900" indent="-342900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3. </a:t>
            </a:r>
            <a:r>
              <a:rPr lang="ru-RU" sz="2000" dirty="0" err="1" smtClean="0">
                <a:latin typeface="Bookman Old Style" pitchFamily="18" charset="0"/>
              </a:rPr>
              <a:t>Характерні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глибокі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розломи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 err="1" smtClean="0">
                <a:latin typeface="Bookman Old Style" pitchFamily="18" charset="0"/>
              </a:rPr>
              <a:t>землетруси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і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вулканізм</a:t>
            </a:r>
            <a:r>
              <a:rPr lang="ru-RU" sz="2000" dirty="0" smtClean="0">
                <a:latin typeface="Bookman Old Style" pitchFamily="18" charset="0"/>
              </a:rPr>
              <a:t>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ndoc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66713"/>
            <a:ext cx="4924425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435600" y="2852738"/>
            <a:ext cx="3240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latin typeface="Times New Roman" pitchFamily="18" charset="0"/>
              </a:rPr>
              <a:t>Найглибше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місце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в </a:t>
            </a:r>
            <a:r>
              <a:rPr lang="ru-RU" sz="2400" b="1" dirty="0" err="1" smtClean="0">
                <a:latin typeface="Times New Roman" pitchFamily="18" charset="0"/>
              </a:rPr>
              <a:t>Індійському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океані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– </a:t>
            </a:r>
            <a:r>
              <a:rPr lang="ru-RU" sz="2400" b="1" dirty="0" err="1" smtClean="0">
                <a:latin typeface="Times New Roman" pitchFamily="18" charset="0"/>
              </a:rPr>
              <a:t>Зондський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жолоб</a:t>
            </a:r>
            <a:r>
              <a:rPr lang="ru-RU" sz="2400" b="1" dirty="0" smtClean="0">
                <a:latin typeface="Times New Roman" pitchFamily="18" charset="0"/>
              </a:rPr>
              <a:t> (7729 </a:t>
            </a:r>
            <a:r>
              <a:rPr lang="ru-RU" sz="2400" b="1" dirty="0">
                <a:latin typeface="Times New Roman" pitchFamily="18" charset="0"/>
              </a:rPr>
              <a:t>м)</a:t>
            </a: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 flipH="1" flipV="1">
            <a:off x="4643438" y="3213100"/>
            <a:ext cx="1008062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l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uk-UA" dirty="0" smtClean="0"/>
              <a:t>                       Клімат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2543164" cy="871526"/>
          </a:xfrm>
        </p:spPr>
        <p:txBody>
          <a:bodyPr>
            <a:normAutofit fontScale="90000"/>
          </a:bodyPr>
          <a:lstStyle/>
          <a:p>
            <a:r>
              <a:rPr lang="ru-RU" sz="5400" dirty="0" err="1" smtClean="0"/>
              <a:t>Клімат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30592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370638"/>
            <a:ext cx="472598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Течения Индийского океа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858000" cy="4572000"/>
          </a:xfr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Течії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у океа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lt1.jpg"/>
          <p:cNvPicPr>
            <a:picLocks noChangeAspect="1"/>
          </p:cNvPicPr>
          <p:nvPr/>
        </p:nvPicPr>
        <p:blipFill>
          <a:blip r:embed="rId2" cstate="print"/>
          <a:srcRect l="8635" t="29431" r="57789" b="5421"/>
          <a:stretch>
            <a:fillRect/>
          </a:stretch>
        </p:blipFill>
        <p:spPr>
          <a:xfrm>
            <a:off x="1043608" y="332656"/>
            <a:ext cx="4968552" cy="6641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FFFF"/>
                </a:solidFill>
                <a:latin typeface="Times New Roman"/>
                <a:cs typeface="Times New Roman"/>
                <a:hlinkClick r:id="rId3" action="ppaction://hlinksldjump"/>
              </a:rPr>
              <a:t>☻</a:t>
            </a:r>
            <a:endParaRPr lang="ru-RU" sz="3200" dirty="0"/>
          </a:p>
        </p:txBody>
      </p:sp>
      <p:pic>
        <p:nvPicPr>
          <p:cNvPr id="5" name="Рисунок 4" descr="salt1.jpg"/>
          <p:cNvPicPr>
            <a:picLocks noChangeAspect="1"/>
          </p:cNvPicPr>
          <p:nvPr/>
        </p:nvPicPr>
        <p:blipFill>
          <a:blip r:embed="rId2" cstate="print"/>
          <a:srcRect l="45168" t="82096"/>
          <a:stretch>
            <a:fillRect/>
          </a:stretch>
        </p:blipFill>
        <p:spPr>
          <a:xfrm>
            <a:off x="4860032" y="260648"/>
            <a:ext cx="4091526" cy="150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64896" cy="3168352"/>
          </a:xfrm>
        </p:spPr>
        <p:txBody>
          <a:bodyPr/>
          <a:lstStyle/>
          <a:p>
            <a:r>
              <a:rPr lang="ru-RU" dirty="0" smtClean="0"/>
              <a:t> Д</a:t>
            </a:r>
            <a:r>
              <a:rPr lang="uk-UA" dirty="0" err="1" smtClean="0"/>
              <a:t>ослідники</a:t>
            </a:r>
            <a:r>
              <a:rPr lang="uk-UA" dirty="0" smtClean="0"/>
              <a:t> Індійського океану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Плавания египтян и араб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858000" cy="4572000"/>
          </a:xfrm>
          <a:noFill/>
          <a:ln/>
        </p:spPr>
      </p:pic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Плаванння</a:t>
            </a:r>
            <a:r>
              <a:rPr lang="ru-RU" dirty="0" smtClean="0"/>
              <a:t> </a:t>
            </a:r>
            <a:r>
              <a:rPr lang="ru-RU" dirty="0" err="1" smtClean="0"/>
              <a:t>єгиптян</a:t>
            </a:r>
            <a:r>
              <a:rPr lang="ru-RU" dirty="0" smtClean="0"/>
              <a:t>, </a:t>
            </a:r>
            <a:r>
              <a:rPr lang="ru-RU" dirty="0" err="1" smtClean="0"/>
              <a:t>арабів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1" name="Picture 9" descr="васко да гам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556792"/>
            <a:ext cx="7488237" cy="4979987"/>
          </a:xfrm>
          <a:noFill/>
          <a:ln/>
        </p:spPr>
      </p:pic>
      <p:sp>
        <p:nvSpPr>
          <p:cNvPr id="74759" name="Rectangle 7"/>
          <p:cNvSpPr>
            <a:spLocks noGrp="1" noChangeArrowheads="1"/>
          </p:cNvSpPr>
          <p:nvPr>
            <p:ph type="title"/>
          </p:nvPr>
        </p:nvSpPr>
        <p:spPr>
          <a:xfrm>
            <a:off x="-757238" y="274638"/>
            <a:ext cx="7705726" cy="1143000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dirty="0" err="1" smtClean="0"/>
              <a:t>Васко</a:t>
            </a:r>
            <a:r>
              <a:rPr lang="ru-RU" dirty="0" smtClean="0"/>
              <a:t> </a:t>
            </a:r>
            <a:r>
              <a:rPr lang="ru-RU" dirty="0"/>
              <a:t>да Гама.</a:t>
            </a:r>
          </a:p>
        </p:txBody>
      </p:sp>
      <p:pic>
        <p:nvPicPr>
          <p:cNvPr id="74762" name="Picture 10" descr="vasko_da_g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0"/>
            <a:ext cx="2187575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l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548680"/>
            <a:ext cx="8167985" cy="6167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Плавання Джеймса </a:t>
            </a:r>
            <a:r>
              <a:rPr lang="uk-UA" dirty="0" err="1" smtClean="0"/>
              <a:t>Кука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171" name="Picture 8" descr="Экспедиция Челлендже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8001"/>
            <a:ext cx="5148064" cy="6619999"/>
          </a:xfrm>
        </p:spPr>
      </p:pic>
      <p:pic>
        <p:nvPicPr>
          <p:cNvPr id="8" name="Picture 5" descr="cl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80728"/>
            <a:ext cx="4495800" cy="5877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180528" y="260648"/>
            <a:ext cx="98262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Дослідження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стали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дуже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відомими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ыболовство в Индийском океан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858000" cy="4572000"/>
          </a:xfr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Рибальство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l1-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267200" cy="3124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2" descr="cl10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17032"/>
            <a:ext cx="3810000" cy="2857500"/>
          </a:xfrm>
          <a:prstGeom prst="rect">
            <a:avLst/>
          </a:prstGeom>
          <a:noFill/>
        </p:spPr>
      </p:pic>
      <p:pic>
        <p:nvPicPr>
          <p:cNvPr id="6" name="Picture 11" descr="cl10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4664"/>
            <a:ext cx="3400425" cy="261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78400" cy="1143000"/>
          </a:xfrm>
        </p:spPr>
        <p:txBody>
          <a:bodyPr/>
          <a:lstStyle/>
          <a:p>
            <a:endParaRPr lang="ru-RU" sz="4000" dirty="0"/>
          </a:p>
        </p:txBody>
      </p:sp>
      <p:pic>
        <p:nvPicPr>
          <p:cNvPr id="80903" name="Picture 7" descr="тунец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772816"/>
            <a:ext cx="3181350" cy="4286250"/>
          </a:xfrm>
          <a:noFill/>
          <a:ln/>
        </p:spPr>
      </p:pic>
      <p:pic>
        <p:nvPicPr>
          <p:cNvPr id="80904" name="Picture 8" descr="krevetk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88640"/>
            <a:ext cx="3810000" cy="2857500"/>
          </a:xfrm>
          <a:noFill/>
          <a:ln/>
        </p:spPr>
      </p:pic>
      <p:pic>
        <p:nvPicPr>
          <p:cNvPr id="80905" name="Picture 9" descr="жемчу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61048"/>
            <a:ext cx="3200400" cy="2411413"/>
          </a:xfrm>
          <a:prstGeom prst="rect">
            <a:avLst/>
          </a:prstGeom>
          <a:noFill/>
        </p:spPr>
      </p:pic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1166813" y="5897563"/>
            <a:ext cx="905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 smtClean="0"/>
              <a:t>тунець</a:t>
            </a:r>
            <a:endParaRPr lang="ru-RU" dirty="0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6876256" y="6491288"/>
            <a:ext cx="1410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жемчужина</a:t>
            </a:r>
            <a:endParaRPr lang="ru-RU" dirty="0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6856413" y="3448050"/>
            <a:ext cx="1201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креветки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20346" y="2996952"/>
            <a:ext cx="136447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креветки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ig_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40062">
            <a:off x="344488" y="1071563"/>
            <a:ext cx="4144962" cy="307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5076825" cy="43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Острови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1402908">
            <a:off x="250825" y="1355209"/>
            <a:ext cx="3451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 dirty="0">
              <a:latin typeface="Times New Roman" pitchFamily="18" charset="0"/>
            </a:endParaRPr>
          </a:p>
        </p:txBody>
      </p:sp>
      <p:pic>
        <p:nvPicPr>
          <p:cNvPr id="22533" name="Picture 5" descr="Сахарница индийского оке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300" y="1052513"/>
            <a:ext cx="4330700" cy="322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968875" y="1125538"/>
            <a:ext cx="417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B2A"/>
                </a:solidFill>
                <a:latin typeface="Times New Roman" pitchFamily="18" charset="0"/>
              </a:rPr>
              <a:t>–</a:t>
            </a:r>
            <a:r>
              <a:rPr lang="ru-RU" b="1" dirty="0" err="1" smtClean="0">
                <a:solidFill>
                  <a:srgbClr val="002B2A"/>
                </a:solidFill>
                <a:latin typeface="Times New Roman" pitchFamily="18" charset="0"/>
              </a:rPr>
              <a:t>острів</a:t>
            </a:r>
            <a:r>
              <a:rPr lang="ru-RU" b="1" dirty="0" smtClean="0">
                <a:solidFill>
                  <a:srgbClr val="002B2A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B2A"/>
                </a:solidFill>
                <a:latin typeface="Times New Roman" pitchFamily="18" charset="0"/>
              </a:rPr>
              <a:t>Маврикій</a:t>
            </a:r>
            <a:endParaRPr lang="ru-RU" b="1" dirty="0">
              <a:solidFill>
                <a:srgbClr val="002B2A"/>
              </a:solidFill>
              <a:latin typeface="Times New Roman" pitchFamily="18" charset="0"/>
            </a:endParaRPr>
          </a:p>
        </p:txBody>
      </p:sp>
      <p:pic>
        <p:nvPicPr>
          <p:cNvPr id="22535" name="Picture 8" descr="мальдивы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6700"/>
            <a:ext cx="403225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6" name="Picture 10" descr="мальдивы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860800"/>
            <a:ext cx="46085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0" y="6491288"/>
            <a:ext cx="1272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 err="1" smtClean="0">
                <a:solidFill>
                  <a:srgbClr val="002B2A"/>
                </a:solidFill>
              </a:rPr>
              <a:t>Маль</a:t>
            </a:r>
            <a:r>
              <a:rPr lang="uk-UA" sz="1800" b="1" dirty="0" smtClean="0">
                <a:solidFill>
                  <a:srgbClr val="002B2A"/>
                </a:solidFill>
              </a:rPr>
              <a:t>діви</a:t>
            </a:r>
            <a:endParaRPr lang="ru-RU" sz="1800" b="1" dirty="0">
              <a:solidFill>
                <a:srgbClr val="002B2A"/>
              </a:solidFill>
            </a:endParaRP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7092950" y="6092825"/>
            <a:ext cx="166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2B2A"/>
                </a:solidFill>
              </a:rPr>
              <a:t> Мадагаскар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прибой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TN_md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628800"/>
            <a:ext cx="3133725" cy="4191000"/>
          </a:xfrm>
          <a:noFill/>
          <a:ln/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             </a:t>
            </a:r>
            <a:r>
              <a:rPr lang="ru-RU" dirty="0" err="1" smtClean="0">
                <a:solidFill>
                  <a:schemeClr val="accent2"/>
                </a:solidFill>
              </a:rPr>
              <a:t>Острів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Мадагаскар</a:t>
            </a:r>
          </a:p>
        </p:txBody>
      </p:sp>
      <p:pic>
        <p:nvPicPr>
          <p:cNvPr id="70660" name="Picture 4" descr="1212153461_24038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6"/>
            <a:ext cx="2130425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0661" name="Picture 5" descr="Trachelophorus_giraf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56184" cy="1660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0662" name="Picture 6" descr="сероголов нераз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844824"/>
            <a:ext cx="1709737" cy="2044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663" name="Picture 7" descr="38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5373216"/>
            <a:ext cx="1828800" cy="1243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4" name="Picture 8" descr="r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373216"/>
            <a:ext cx="1584325" cy="1189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665" name="Picture 9" descr="19672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933056"/>
            <a:ext cx="2090738" cy="1392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0666" name="Picture 10" descr="DSC0108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5373216"/>
            <a:ext cx="1728787" cy="12969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0667" name="Picture 11" descr="pardalis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589240"/>
            <a:ext cx="1403350" cy="869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0668" name="Picture 12" descr="xl_d967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04063" y="0"/>
            <a:ext cx="2039937" cy="153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mad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2808287" cy="2163762"/>
          </a:xfrm>
          <a:prstGeom prst="rect">
            <a:avLst/>
          </a:prstGeom>
          <a:noFill/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5240338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Кра</a:t>
            </a:r>
            <a:r>
              <a:rPr lang="uk-UA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ї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на"</a:t>
            </a:r>
            <a:r>
              <a:rPr lang="ru-RU" sz="3600" kern="1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Лемурія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"</a:t>
            </a:r>
          </a:p>
        </p:txBody>
      </p:sp>
      <p:pic>
        <p:nvPicPr>
          <p:cNvPr id="30730" name="Picture 10" descr="Рыжий пушистый лемур (фото с сайта www.duke/edu/web/primat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700213"/>
            <a:ext cx="2663825" cy="2160587"/>
          </a:xfrm>
          <a:prstGeom prst="rect">
            <a:avLst/>
          </a:prstGeom>
          <a:noFill/>
        </p:spPr>
      </p:pic>
      <p:pic>
        <p:nvPicPr>
          <p:cNvPr id="30732" name="Picture 12" descr="Черно-белый пушистый лемур (фото с сайта www.duke/edu/web/primate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700213"/>
            <a:ext cx="2886075" cy="2159000"/>
          </a:xfrm>
          <a:prstGeom prst="rect">
            <a:avLst/>
          </a:prstGeom>
          <a:noFill/>
        </p:spPr>
      </p:pic>
      <p:pic>
        <p:nvPicPr>
          <p:cNvPr id="30734" name="Picture 14" descr="Обычный чёрный лемур - самец ((фото с сайта www.duke/edu/web/primate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76700"/>
            <a:ext cx="1798638" cy="2560638"/>
          </a:xfrm>
          <a:prstGeom prst="rect">
            <a:avLst/>
          </a:prstGeom>
          <a:noFill/>
        </p:spPr>
      </p:pic>
      <p:pic>
        <p:nvPicPr>
          <p:cNvPr id="30736" name="Picture 16" descr="Обычный чёрный лемур - самка (фото с сайта www.duke/edu/web/primate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4076700"/>
            <a:ext cx="1847850" cy="2603500"/>
          </a:xfrm>
          <a:prstGeom prst="rect">
            <a:avLst/>
          </a:prstGeom>
          <a:noFill/>
        </p:spPr>
      </p:pic>
      <p:pic>
        <p:nvPicPr>
          <p:cNvPr id="30738" name="Picture 18" descr="Краснобрюхий лемур (фото Connie Bransilver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076700"/>
            <a:ext cx="1844675" cy="2565400"/>
          </a:xfrm>
          <a:prstGeom prst="rect">
            <a:avLst/>
          </a:prstGeom>
          <a:noFill/>
        </p:spPr>
      </p:pic>
      <p:pic>
        <p:nvPicPr>
          <p:cNvPr id="30740" name="Picture 20" descr="Хотя цвет шерсти этих лемуров сильно различается, генетика у них, в общем-то, одинаковая; по крайней мере, это точно представители одного вида (фото L. R. Godfrey)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4076700"/>
            <a:ext cx="2146300" cy="250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948292" cy="424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 rot="20358271">
            <a:off x="3073820" y="1102578"/>
            <a:ext cx="775206" cy="180733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072206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  <a:hlinkClick r:id="rId3" action="ppaction://hlinksldjump"/>
              </a:rPr>
              <a:t>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4857760"/>
            <a:ext cx="7358114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FF00"/>
                </a:solidFill>
                <a:latin typeface="Bookman Old Style" pitchFamily="18" charset="0"/>
              </a:rPr>
              <a:t>Рай для драйвер</a:t>
            </a:r>
            <a:r>
              <a:rPr lang="uk-UA" sz="2400" dirty="0" smtClean="0">
                <a:solidFill>
                  <a:srgbClr val="00FF00"/>
                </a:solidFill>
                <a:latin typeface="Bookman Old Style" pitchFamily="18" charset="0"/>
              </a:rPr>
              <a:t>і</a:t>
            </a:r>
            <a:r>
              <a:rPr lang="ru-RU" sz="2400" dirty="0" smtClean="0">
                <a:solidFill>
                  <a:srgbClr val="00FF00"/>
                </a:solidFill>
                <a:latin typeface="Bookman Old Style" pitchFamily="18" charset="0"/>
              </a:rPr>
              <a:t>в - </a:t>
            </a:r>
            <a:r>
              <a:rPr lang="ru-RU" sz="2400" dirty="0" err="1" smtClean="0">
                <a:solidFill>
                  <a:srgbClr val="00FF00"/>
                </a:solidFill>
                <a:latin typeface="Bookman Old Style" pitchFamily="18" charset="0"/>
              </a:rPr>
              <a:t>частина</a:t>
            </a:r>
            <a:r>
              <a:rPr lang="ru-RU" sz="2400" dirty="0" smtClean="0">
                <a:solidFill>
                  <a:srgbClr val="00FF00"/>
                </a:solidFill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  <a:latin typeface="Bookman Old Style" pitchFamily="18" charset="0"/>
              </a:rPr>
              <a:t>Індійського</a:t>
            </a:r>
            <a:r>
              <a:rPr lang="ru-RU" sz="2400" dirty="0" smtClean="0">
                <a:solidFill>
                  <a:srgbClr val="00FF00"/>
                </a:solidFill>
                <a:latin typeface="Bookman Old Style" pitchFamily="18" charset="0"/>
              </a:rPr>
              <a:t> океану в </a:t>
            </a:r>
            <a:r>
              <a:rPr lang="ru-RU" sz="2400" dirty="0" err="1" smtClean="0">
                <a:solidFill>
                  <a:srgbClr val="00FF00"/>
                </a:solidFill>
                <a:latin typeface="Bookman Old Style" pitchFamily="18" charset="0"/>
              </a:rPr>
              <a:t>якому</a:t>
            </a:r>
            <a:r>
              <a:rPr lang="ru-RU" sz="2400" dirty="0" smtClean="0">
                <a:solidFill>
                  <a:srgbClr val="00FF00"/>
                </a:solidFill>
                <a:latin typeface="Bookman Old Style" pitchFamily="18" charset="0"/>
              </a:rPr>
              <a:t> не </a:t>
            </a:r>
            <a:r>
              <a:rPr lang="ru-RU" sz="2400" dirty="0" err="1" smtClean="0">
                <a:solidFill>
                  <a:srgbClr val="00FF00"/>
                </a:solidFill>
                <a:latin typeface="Bookman Old Style" pitchFamily="18" charset="0"/>
              </a:rPr>
              <a:t>водяться</a:t>
            </a:r>
            <a:r>
              <a:rPr lang="ru-RU" sz="2400" dirty="0" smtClean="0">
                <a:solidFill>
                  <a:srgbClr val="00FF00"/>
                </a:solidFill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  <a:latin typeface="Bookman Old Style" pitchFamily="18" charset="0"/>
              </a:rPr>
              <a:t>акули</a:t>
            </a:r>
            <a:r>
              <a:rPr lang="ru-RU" sz="2400" dirty="0" smtClean="0">
                <a:solidFill>
                  <a:srgbClr val="00FF00"/>
                </a:solidFill>
                <a:latin typeface="Bookman Old Style" pitchFamily="18" charset="0"/>
              </a:rPr>
              <a:t>, </a:t>
            </a:r>
            <a:r>
              <a:rPr lang="ru-RU" sz="2400" dirty="0" err="1" smtClean="0">
                <a:solidFill>
                  <a:srgbClr val="00FF00"/>
                </a:solidFill>
                <a:latin typeface="Bookman Old Style" pitchFamily="18" charset="0"/>
              </a:rPr>
              <a:t>із</a:t>
            </a:r>
            <a:r>
              <a:rPr lang="ru-RU" sz="2400" dirty="0" smtClean="0">
                <a:solidFill>
                  <a:srgbClr val="00FF00"/>
                </a:solidFill>
                <a:latin typeface="Bookman Old Style" pitchFamily="18" charset="0"/>
              </a:rPr>
              <a:t> за </a:t>
            </a:r>
            <a:r>
              <a:rPr lang="ru-RU" sz="2400" dirty="0" err="1" smtClean="0">
                <a:solidFill>
                  <a:srgbClr val="00FF00"/>
                </a:solidFill>
                <a:latin typeface="Bookman Old Style" pitchFamily="18" charset="0"/>
              </a:rPr>
              <a:t>солоної</a:t>
            </a:r>
            <a:r>
              <a:rPr lang="ru-RU" sz="2400" dirty="0" smtClean="0">
                <a:solidFill>
                  <a:srgbClr val="00FF00"/>
                </a:solidFill>
                <a:latin typeface="Bookman Old Style" pitchFamily="18" charset="0"/>
              </a:rPr>
              <a:t> води.</a:t>
            </a:r>
            <a:endParaRPr lang="ru-RU" sz="2400" dirty="0">
              <a:solidFill>
                <a:srgbClr val="00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YAN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21111">
            <a:off x="868069" y="2285677"/>
            <a:ext cx="3254529" cy="3644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51443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Органічний світ Індійського океану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8" descr="cl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7722">
            <a:off x="4900670" y="2418863"/>
            <a:ext cx="3513584" cy="3730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91623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475015" cy="483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5577753" cy="420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69" y="0"/>
            <a:ext cx="8821531" cy="6604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Китовая акул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908720"/>
            <a:ext cx="7888932" cy="525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ackerel_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692696"/>
            <a:ext cx="5602734" cy="522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остр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als2-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7157277" cy="4759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78954-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656115" cy="5097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Скат - обитатель глуб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948" y="188640"/>
            <a:ext cx="8969052" cy="597936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Морская красавиц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476672"/>
            <a:ext cx="8653128" cy="57687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7" descr="Морская звезд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620688"/>
            <a:ext cx="8212968" cy="5475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 descr="Рыба-попуга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264345_oce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47209" cy="306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nnet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5076056" cy="3789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tonn_28_fig_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0"/>
            <a:ext cx="407193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20004772">
            <a:off x="2932404" y="2528297"/>
            <a:ext cx="3594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Кінець</a:t>
            </a:r>
            <a:endParaRPr lang="ru-RU" sz="5400" b="1" cap="none" spc="0" dirty="0">
              <a:ln w="11430"/>
              <a:solidFill>
                <a:srgbClr val="00FF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инд о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прибо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6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oce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пия world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37" b="937"/>
          <a:stretch>
            <a:fillRect/>
          </a:stretch>
        </p:blipFill>
        <p:spPr>
          <a:xfrm>
            <a:off x="1619672" y="521231"/>
            <a:ext cx="6336704" cy="63367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Межі океану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3672185" y="3680743"/>
            <a:ext cx="285752" cy="21431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3960217" y="3392711"/>
            <a:ext cx="285752" cy="21431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3491880" y="2708920"/>
            <a:ext cx="571504" cy="57207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563888" y="2636912"/>
            <a:ext cx="720080" cy="7200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83968" y="2708920"/>
            <a:ext cx="1224136" cy="21602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473525" y="3247555"/>
            <a:ext cx="427834" cy="7064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24128" y="3429000"/>
            <a:ext cx="936104" cy="36004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6660802" y="3932486"/>
            <a:ext cx="285752" cy="14287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228184" y="4221088"/>
            <a:ext cx="573214" cy="21602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228184" y="4509120"/>
            <a:ext cx="216024" cy="50405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516216" y="5013176"/>
            <a:ext cx="1008112" cy="14401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7417171" y="5408365"/>
            <a:ext cx="285752" cy="7143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020272" y="5661248"/>
            <a:ext cx="573214" cy="43204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156176" y="6021288"/>
            <a:ext cx="79208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5364088" y="6021288"/>
            <a:ext cx="716090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4355976" y="6093296"/>
            <a:ext cx="932114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347864" y="6093296"/>
            <a:ext cx="864096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3131840" y="5589240"/>
            <a:ext cx="143446" cy="42976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3131840" y="5013176"/>
            <a:ext cx="0" cy="50120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3347864" y="4365104"/>
            <a:ext cx="360040" cy="57264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 flipH="1" flipV="1">
            <a:off x="3602111" y="4110857"/>
            <a:ext cx="357190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ндийский океан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61456"/>
            <a:ext cx="3456384" cy="489654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27984" y="1844824"/>
            <a:ext cx="4330700" cy="4824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Третій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по </a:t>
            </a:r>
            <a:r>
              <a:rPr kumimoji="0" lang="uk-UA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величині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Площа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– 76,2 кв.км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Максимальна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глибина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7729м(</a:t>
            </a:r>
            <a:r>
              <a:rPr lang="ru-RU" sz="2000" b="1" dirty="0" smtClean="0">
                <a:latin typeface="Times New Roman" pitchFamily="18" charset="0"/>
              </a:rPr>
              <a:t>З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ондський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жолоб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uk-UA" sz="2000" b="1" dirty="0" smtClean="0">
                <a:latin typeface="Times New Roman" pitchFamily="18" charset="0"/>
              </a:rPr>
              <a:t>Кількість морів 11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Найбільші моря Аравійське,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Червоне.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uk-UA" sz="2000" b="1" dirty="0" smtClean="0">
                <a:latin typeface="Times New Roman" pitchFamily="18" charset="0"/>
              </a:rPr>
              <a:t>Найбільша затока – Бенгальська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uk-UA" sz="2000" b="1" dirty="0" smtClean="0">
                <a:latin typeface="Times New Roman" pitchFamily="18" charset="0"/>
              </a:rPr>
              <a:t>Найбільші острови і групи </a:t>
            </a:r>
            <a:r>
              <a:rPr lang="uk-UA" sz="2000" b="1" dirty="0" err="1" smtClean="0">
                <a:latin typeface="Times New Roman" pitchFamily="18" charset="0"/>
              </a:rPr>
              <a:t>островівМагадаскар</a:t>
            </a:r>
            <a:r>
              <a:rPr lang="uk-UA" sz="2000" b="1" dirty="0" smtClean="0">
                <a:latin typeface="Times New Roman" pitchFamily="18" charset="0"/>
              </a:rPr>
              <a:t>,Шрі-Ланка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uk-UA" sz="2000" b="1" dirty="0" smtClean="0">
                <a:latin typeface="Times New Roman" pitchFamily="18" charset="0"/>
              </a:rPr>
              <a:t>Найпотужніші течії – Південна пасатна, Мусонна(теплі) ; Західних вітрів, Сомалійська(холодні)</a:t>
            </a:r>
            <a:endParaRPr kumimoji="0" lang="uk-UA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232</TotalTime>
  <Words>215</Words>
  <Application>Microsoft Office PowerPoint</Application>
  <PresentationFormat>Экран (4:3)</PresentationFormat>
  <Paragraphs>54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Бумажная</vt:lpstr>
      <vt:lpstr>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Межі океану</vt:lpstr>
      <vt:lpstr>Географічне положення</vt:lpstr>
      <vt:lpstr>Презентация PowerPoint</vt:lpstr>
      <vt:lpstr>                 Історія океану</vt:lpstr>
      <vt:lpstr>Рельєф дна океану</vt:lpstr>
      <vt:lpstr>Рельеф дна океана</vt:lpstr>
      <vt:lpstr>Презентация PowerPoint</vt:lpstr>
      <vt:lpstr>Рельеф</vt:lpstr>
      <vt:lpstr>Презентация PowerPoint</vt:lpstr>
      <vt:lpstr>                       Клімат </vt:lpstr>
      <vt:lpstr>Клімат </vt:lpstr>
      <vt:lpstr>                        Течії</vt:lpstr>
      <vt:lpstr>Презентация PowerPoint</vt:lpstr>
      <vt:lpstr> Дослідники Індійського океану</vt:lpstr>
      <vt:lpstr>Плаванння єгиптян, арабів</vt:lpstr>
      <vt:lpstr>          Васко да Гама.</vt:lpstr>
      <vt:lpstr>      Плавання Джеймса Кука</vt:lpstr>
      <vt:lpstr>Презентация PowerPoint</vt:lpstr>
      <vt:lpstr>                 Рибальство</vt:lpstr>
      <vt:lpstr>Презентация PowerPoint</vt:lpstr>
      <vt:lpstr>Презентация PowerPoint</vt:lpstr>
      <vt:lpstr>Презентация PowerPoint</vt:lpstr>
      <vt:lpstr>             Острів Мадагаскар</vt:lpstr>
      <vt:lpstr>Презентация PowerPoint</vt:lpstr>
      <vt:lpstr>Презентация PowerPoint</vt:lpstr>
      <vt:lpstr>Органічний світ Індійського океану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</dc:title>
  <dc:creator>User</dc:creator>
  <cp:lastModifiedBy>user</cp:lastModifiedBy>
  <cp:revision>31</cp:revision>
  <dcterms:created xsi:type="dcterms:W3CDTF">2013-10-05T10:10:31Z</dcterms:created>
  <dcterms:modified xsi:type="dcterms:W3CDTF">2013-11-23T14:40:14Z</dcterms:modified>
</cp:coreProperties>
</file>