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5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A022AF-C5D5-4502-90E5-A30B5F65611D}" type="datetimeFigureOut">
              <a:rPr lang="ru-RU" smtClean="0"/>
              <a:pPr/>
              <a:t>13.05.2013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DAE6A7-D8AE-42DB-8094-F6481B1B636A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7%D0%B8%D0%BC%D0%BD%D0%B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4/47/Volyn_coat_of_arms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//upload.wikimedia.org/wikipedia/commons/5/52/Volyn_flag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5/53/Map_of_Ukraine_political_simple_Oblast_Wolhynien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ard.blog.net.ua/files/2011/06/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5117" y="0"/>
            <a:ext cx="458888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images.photoukraine.com/photos/120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4828"/>
            <a:ext cx="5214942" cy="3433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images.photoukraine.com/photos/1203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5214942" cy="3398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4287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Волинська область</a:t>
            </a:r>
            <a:endParaRPr lang="uk-UA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Економіка 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00174"/>
            <a:ext cx="4357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Мінерально-сировинна база області представлена такими корисними копалинами, як кам'яне вугілля, природний газ, фосфорити, мідь, камінь будівельний, крейда будівельна, гелій. Крім того, добуваються торф, цегельно-черепична сировина, пісок будівельний та скляний, цементна сировина.</a:t>
            </a:r>
            <a:endParaRPr lang="uk-UA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2530" name="Picture 2" descr="http://upbc.com.ua/images/sedimentary/sedimentary3_co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1936" y="714357"/>
            <a:ext cx="4607749" cy="3071833"/>
          </a:xfrm>
          <a:prstGeom prst="rect">
            <a:avLst/>
          </a:prstGeom>
          <a:noFill/>
        </p:spPr>
      </p:pic>
      <p:pic>
        <p:nvPicPr>
          <p:cNvPr id="3074" name="Picture 2" descr="http://images3.wikia.nocookie.net/__cb20101003000626/39clues/images/a/a3/Copper_Bea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3643338" cy="3184279"/>
          </a:xfrm>
          <a:prstGeom prst="rect">
            <a:avLst/>
          </a:prstGeom>
          <a:noFill/>
        </p:spPr>
      </p:pic>
      <p:pic>
        <p:nvPicPr>
          <p:cNvPr id="3078" name="Picture 6" descr="http://ua.all.biz/img/ua/catalog/79835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857628"/>
            <a:ext cx="3900480" cy="2906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glasswoolinchina.ru/2-rubber-insulation/5-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85794"/>
            <a:ext cx="3881432" cy="29150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Імпорт та інвестиції</a:t>
            </a:r>
            <a:endParaRPr lang="uk-U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357298"/>
            <a:ext cx="371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Найбільшу частку в переліку виробів, реалізованих за кордоном, займають мінеральне паливо, машини й устаткування, нафта та продукти її переробки, продукція тваринництва. </a:t>
            </a:r>
          </a:p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У структурі імпорту провідне місце належить паливно-мастильним матеріалам, пластмасам і каучуку, транспортним засобам, машинам, устаткуванню та електротехнічному обладнанню.</a:t>
            </a:r>
            <a:endParaRPr lang="uk-UA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http://novynar.img.com.ua/img/forall/a/291/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3286148" cy="2676016"/>
          </a:xfrm>
          <a:prstGeom prst="rect">
            <a:avLst/>
          </a:prstGeom>
          <a:noFill/>
        </p:spPr>
      </p:pic>
      <p:pic>
        <p:nvPicPr>
          <p:cNvPr id="1028" name="Picture 4" descr="http://greenbuzzz.net/wp-content/uploads/2011/09/plastic_bottles-www.mohawkflooring.com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99790"/>
            <a:ext cx="5357810" cy="3634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portguide.kiev.ua/_imgs/contentImgs/Tur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2285984" cy="857232"/>
          </a:xfrm>
        </p:spPr>
        <p:txBody>
          <a:bodyPr>
            <a:normAutofit/>
          </a:bodyPr>
          <a:lstStyle/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Туризм</a:t>
            </a:r>
            <a:endParaRPr lang="uk-U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0"/>
            <a:ext cx="707233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/>
              <a:t>В області на державний облік узято 495 пам'яток архітектури та містобудування, 149 археології, 1282 історії, 35 монументального мистецтва. До Списку історичних включено 20 поселень: Берестечко, Володимир-Волинський, </a:t>
            </a:r>
            <a:r>
              <a:rPr lang="uk-UA" sz="1600" dirty="0" err="1" smtClean="0"/>
              <a:t>Голоби</a:t>
            </a:r>
            <a:r>
              <a:rPr lang="uk-UA" sz="1600" dirty="0" smtClean="0"/>
              <a:t>, Головно, Горохів, </a:t>
            </a:r>
            <a:r>
              <a:rPr lang="uk-UA" sz="1600" dirty="0" err="1" smtClean="0"/>
              <a:t>Іваничі</a:t>
            </a:r>
            <a:r>
              <a:rPr lang="uk-UA" sz="1600" dirty="0" smtClean="0"/>
              <a:t>, </a:t>
            </a:r>
            <a:r>
              <a:rPr lang="uk-UA" sz="1600" dirty="0" err="1" smtClean="0"/>
              <a:t>Камінь-Каширський</a:t>
            </a:r>
            <a:r>
              <a:rPr lang="uk-UA" sz="1600" dirty="0" smtClean="0"/>
              <a:t>, Ковель, Луків, Луцьк, Любешів, Любомль, </a:t>
            </a:r>
            <a:r>
              <a:rPr lang="uk-UA" sz="1600" dirty="0" err="1" smtClean="0"/>
              <a:t>Олика</a:t>
            </a:r>
            <a:r>
              <a:rPr lang="uk-UA" sz="1600" dirty="0" smtClean="0"/>
              <a:t>, Ратне, </a:t>
            </a:r>
            <a:r>
              <a:rPr lang="uk-UA" sz="1600" dirty="0" err="1" smtClean="0"/>
              <a:t>Рожище</a:t>
            </a:r>
            <a:r>
              <a:rPr lang="uk-UA" sz="1600" dirty="0" smtClean="0"/>
              <a:t>, Стара </a:t>
            </a:r>
            <a:r>
              <a:rPr lang="uk-UA" sz="1600" dirty="0" err="1" smtClean="0"/>
              <a:t>Вижівка</a:t>
            </a:r>
            <a:r>
              <a:rPr lang="uk-UA" sz="1600" dirty="0" smtClean="0"/>
              <a:t>, </a:t>
            </a:r>
            <a:r>
              <a:rPr lang="uk-UA" sz="1600" dirty="0" err="1" smtClean="0"/>
              <a:t>Турійськ</a:t>
            </a:r>
            <a:r>
              <a:rPr lang="uk-UA" sz="1600" dirty="0" smtClean="0"/>
              <a:t>, </a:t>
            </a:r>
            <a:r>
              <a:rPr lang="uk-UA" sz="1600" dirty="0" err="1" smtClean="0"/>
              <a:t>Устилуг</a:t>
            </a:r>
            <a:r>
              <a:rPr lang="uk-UA" sz="1600" dirty="0" smtClean="0"/>
              <a:t>, </a:t>
            </a:r>
            <a:r>
              <a:rPr lang="uk-UA" sz="1600" dirty="0" err="1" smtClean="0"/>
              <a:t>Цумань</a:t>
            </a:r>
            <a:r>
              <a:rPr lang="uk-UA" sz="1600" dirty="0" smtClean="0"/>
              <a:t>, Шацьк. </a:t>
            </a:r>
            <a:endParaRPr lang="uk-UA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1143000"/>
          </a:xfrm>
        </p:spPr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Визначні пам'ятки </a:t>
            </a:r>
            <a:endParaRPr lang="uk-UA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229600" cy="4389120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Костел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Розіслання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 Апостолів (1718–1755), Володимир-Волинський</a:t>
            </a:r>
          </a:p>
          <a:p>
            <a:pPr lvl="0"/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Зимненський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Святогорський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 Успенський монастир (Х-ХІ ст.), Зимне, Володимир-Волинський 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район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Успенський собор (з чудотворним образом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Зимненської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 Божої Матері) (1495), 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  <a:hlinkClick r:id="rId2" tooltip="Зимне"/>
              </a:rPr>
              <a:t>Зимне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Володимир-Волинський 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район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Свято-Миколаївська церква (1601),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Лудин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Володимир-Волинський район</a:t>
            </a:r>
          </a:p>
          <a:p>
            <a:endParaRPr lang="uk-UA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orthodox.vinnica.ua/content/mambo/Volod_Vol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037" y="714357"/>
            <a:ext cx="7722489" cy="5148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6000768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Успенський собор (1157–1160), Володимир-Волинський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s1.i.ua/3/1/3114202_4eef8c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3"/>
            <a:ext cx="6786610" cy="50899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614364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Васильківська церква (XIII–XIV ст.), Володимир-Волинський</a:t>
            </a: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l-ukraine.com.ua/cache/kostel_vlad_vol.jpg.dbc03f2f287ff34d3a09bbc16a63af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785794"/>
            <a:ext cx="6721019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628652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Костел </a:t>
            </a:r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</a:rPr>
              <a:t>Йоакима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і Анни (1752), Володимир-Волинський</a:t>
            </a: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kraina.turmir.com/admin/lib/spaw/uploads/images/Ukr/Lutsk/%D1%82%D0%B5%D1%80.%20%D0%9D%D0%B8%D0%BA%D0%BE%D0%BB.%20%D1%86%D0%B5%D1%80%D0%BA%D0%BE%D0%B2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7"/>
            <a:ext cx="5929354" cy="45952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607220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Миколаївська церква (1780), Володимир-Волинський</a:t>
            </a: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3214710" cy="85724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Положення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Файл:Volyn coat of arms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42852"/>
            <a:ext cx="2857488" cy="3353347"/>
          </a:xfrm>
          <a:prstGeom prst="rect">
            <a:avLst/>
          </a:prstGeom>
          <a:noFill/>
        </p:spPr>
      </p:pic>
      <p:pic>
        <p:nvPicPr>
          <p:cNvPr id="15364" name="Picture 4" descr="Файл:Volyn flag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6180" y="3714752"/>
            <a:ext cx="4717819" cy="3143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1857364"/>
            <a:ext cx="3714776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 err="1" smtClean="0">
                <a:solidFill>
                  <a:schemeClr val="bg2">
                    <a:lumMod val="10000"/>
                  </a:schemeClr>
                </a:solidFill>
              </a:rPr>
              <a:t>Воли́нська</a:t>
            </a:r>
            <a:r>
              <a:rPr lang="uk-UA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1600" b="1" dirty="0" err="1" smtClean="0">
                <a:solidFill>
                  <a:schemeClr val="bg2">
                    <a:lumMod val="10000"/>
                  </a:schemeClr>
                </a:solidFill>
              </a:rPr>
              <a:t>о́бласть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 — область на північному заході України в межах Поліської низовини та Волинської височини. Межує на заході з Люблінським воєводством Республіки Польща, на півночі — з Брестською областю Республіки Білорусь, на сході — з Рівненською, на півдні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— з Львівською областями України. Всього в межах області пролягає 395 кілометрів державного кордону. На кордоні розташовано 9 пунктів переходу: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Устилуг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Ягодин,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Ізов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Доманове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Дольськ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Піща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Пулемець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Заболоття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айл:Map of Ukraine political simple Oblast Wolhynien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72253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upload.wikimedia.org/wikipedia/uk/thumb/e/e4/%D0%9B%D1%83%D0%B3%D0%B0_%D0%B1%D1%96%D0%BB%D1%8F_%D0%97%D0%B0%D1%80%D1%96%D1%87%D1%87%D1%8F.jpg/600px-%D0%9B%D1%83%D0%B3%D0%B0_%D0%B1%D1%96%D0%BB%D1%8F_%D0%97%D0%B0%D1%80%D1%96%D1%87%D1%87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29029"/>
            <a:ext cx="3786214" cy="3028971"/>
          </a:xfrm>
          <a:prstGeom prst="rect">
            <a:avLst/>
          </a:prstGeom>
          <a:noFill/>
        </p:spPr>
      </p:pic>
      <p:pic>
        <p:nvPicPr>
          <p:cNvPr id="1028" name="Picture 4" descr="http://lh3.ggpht.com/-rlRdfNVkFUI/TSuBmDH7J7I/AAAAAAAAFwU/ylGyf2xYfls/IMG_1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3790285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Водоймища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ukraine.ui.ua/content/images/interesting/attractions/590/InterestingAttractions_7335130410120342T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785794"/>
            <a:ext cx="4786314" cy="3244959"/>
          </a:xfrm>
          <a:prstGeom prst="rect">
            <a:avLst/>
          </a:prstGeom>
          <a:noFill/>
        </p:spPr>
      </p:pic>
      <p:pic>
        <p:nvPicPr>
          <p:cNvPr id="1030" name="Picture 6" descr="http://www.viche.lutsk.ua/media/pages/6/66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268264"/>
            <a:ext cx="4786314" cy="3589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Клімат</a:t>
            </a:r>
            <a:endParaRPr lang="uk-U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10" name="Picture 2" descr="http://ucfamilymagazine.com/wp-content/uploads/2011/08/2.%D0%9F%D1%80%D0%B8%D1%81%D1%96%D0%BB%D0%BE%D0%BA-%E2%80%9C%D0%91%D0%B0%D1%87%D1%83%D0%BB%D0%B5%D1%86%D1%8C%E2%80%9D-%D0%B2%D0%B7%D0%B8%D0%BC%D0%BA%D1%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3548"/>
            <a:ext cx="4357686" cy="317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volin.ukrgold.net/frmtext/%D0%9B%D1%83%D1%86%D0%BA(1)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72406"/>
            <a:ext cx="4786314" cy="318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1714488"/>
            <a:ext cx="814393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Клімат помірно континентальний. Середня температура січня −4 °C, липня +17 °C. Рекордні температури повітря: найвища +38,0 °C (Володимир-Волинський, 11 серпня 1946 р.), найнижча −38,9 °C (Володимир-Волинський, 11 лютого 1929 р.). У середньому за рік випадає 560–620 мм опадів.</a:t>
            </a: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Населення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00562" y="3000372"/>
          <a:ext cx="3857652" cy="3112770"/>
        </p:xfrm>
        <a:graphic>
          <a:graphicData uri="http://schemas.openxmlformats.org/drawingml/2006/table">
            <a:tbl>
              <a:tblPr/>
              <a:tblGrid>
                <a:gridCol w="571504"/>
                <a:gridCol w="1143008"/>
                <a:gridCol w="1071570"/>
                <a:gridCol w="1071570"/>
              </a:tblGrid>
              <a:tr h="0">
                <a:tc>
                  <a:txBody>
                    <a:bodyPr/>
                    <a:lstStyle/>
                    <a:p>
                      <a:pPr marR="34226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R="342265"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Національність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R="342265"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осіб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marR="342265"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Відсоток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загальної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кількості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Українці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1 024 955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96,95 %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Росіяни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25 132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2,38 %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Білоруси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3 217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0,30 %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Поляки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0,07 %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Вірмени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0,03 %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Молдавани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0,03 %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Грузини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0,03 %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Німці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0,02 %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Татари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0,02 %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u="none" strike="noStrik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Євреї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0,02 %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Інші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0,15 %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1 057 214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26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100 %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2428868"/>
            <a:ext cx="250033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Населення області 1 </a:t>
            </a:r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</a:rPr>
              <a:t>млн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64 тис. ос., що становить 2,2 % від населення України. у тому числі: міське населення 50,4 %, сільське 49,6 %.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1428736"/>
            <a:ext cx="35004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Національний склад населення Волинської області станом на 2001 рік: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389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Адміністративно-територіальний поділ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43570" y="1428736"/>
          <a:ext cx="3286148" cy="3138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143008"/>
                <a:gridCol w="642942"/>
                <a:gridCol w="928694"/>
                <a:gridCol w="571504"/>
              </a:tblGrid>
              <a:tr h="23199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Міські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населені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пункти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48964" marR="48964" marT="24482" marB="24482" anchor="ctr"/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 marL="48964" marR="48964" marT="24482" marB="24482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uk-UA" sz="1000"/>
                    </a:p>
                  </a:txBody>
                  <a:tcPr marL="48964" marR="48964" marT="24482" marB="24482"/>
                </a:tc>
                <a:tc hMerge="1">
                  <a:txBody>
                    <a:bodyPr/>
                    <a:lstStyle/>
                    <a:p>
                      <a:endParaRPr lang="uk-UA" sz="1000" dirty="0"/>
                    </a:p>
                  </a:txBody>
                  <a:tcPr marL="48964" marR="48964" marT="24482" marB="24482"/>
                </a:tc>
              </a:tr>
              <a:tr h="195855">
                <a:tc>
                  <a:txBody>
                    <a:bodyPr/>
                    <a:lstStyle/>
                    <a:p>
                      <a:endParaRPr lang="uk-UA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48964" marR="48964" marT="24482" marB="24482" anchor="ctr"/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48964" marR="48964" marT="24482" marB="24482"/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48964" marR="48964" marT="24482" marB="24482"/>
                </a:tc>
                <a:tc>
                  <a:txBody>
                    <a:bodyPr/>
                    <a:lstStyle/>
                    <a:p>
                      <a:endParaRPr lang="uk-UA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48964" marR="48964" marT="24482" marB="24482"/>
                </a:tc>
              </a:tr>
              <a:tr h="29378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Луцьк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▲214,6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Горохів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▼9,1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4689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Ковель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▲68,9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Іваничі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▲8,4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9378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Нововолинськ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▲53,2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Цумань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▲6,3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9378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Володимир-Волинський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▲38,8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Турійськ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▲5,7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4689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Ківерці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▼14,7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Любешів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▲5,7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4689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Рожище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▼13,4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Шацьк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▬5,4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9378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Маневичі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▲11,6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Стара </a:t>
                      </a:r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Вижівка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▲5,2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406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Камінь-Каширський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▲11,1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Жовтневе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▼4,8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4689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Любомль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▲10,2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Торчин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▲4,5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146892"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Ратне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▲9,6</a:t>
                      </a:r>
                      <a:endParaRPr lang="ru-RU" sz="12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Люблинець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▼4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1357298"/>
            <a:ext cx="457203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Область поділяється на 16 районів і 4 міста обласного значення. </a:t>
            </a:r>
          </a:p>
          <a:p>
            <a:r>
              <a:rPr lang="uk-UA" sz="1600" u="sng" dirty="0" smtClean="0">
                <a:solidFill>
                  <a:schemeClr val="bg2">
                    <a:lumMod val="10000"/>
                  </a:schemeClr>
                </a:solidFill>
              </a:rPr>
              <a:t>Райони: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 Володимир-Волинський,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Горохівський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Іваничівський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 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Камінь-Каширський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Ківерцівський, Ковельський,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Локачинський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Луцький,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Любешівський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Любомльський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Маневицький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Ратнівський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Рожищенський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Старовижівський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Турійський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Шацький.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5000636"/>
            <a:ext cx="328614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u="sng" dirty="0" smtClean="0">
                <a:solidFill>
                  <a:schemeClr val="bg2">
                    <a:lumMod val="10000"/>
                  </a:schemeClr>
                </a:solidFill>
              </a:rPr>
              <a:t>Міста обласного значення:</a:t>
            </a:r>
            <a:endParaRPr lang="ru-RU" sz="1600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Луцьк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Володимир-Волинський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Ковель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Нововолинськ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458" name="Picture 2" descr="http://upload.wikimedia.org/wikipedia/uk/thumb/1/1f/Volyn_regions.svg/300px-Volyn_region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24274"/>
            <a:ext cx="2857500" cy="313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Економіка</a:t>
            </a: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uk-UA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4071966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Провідною галуззю економіки Волинської області є промисловий та аграрний сектори. Сільське господарство спеціалізується на тваринництві м'ясо-молочного напрямку, а також на виробництві зерна, цукрових буряків, овочів, картоплі. На недержавній основі зараз виробляється майже вся сільськогосподарська продукція.</a:t>
            </a:r>
            <a:endParaRPr lang="uk-UA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8674" name="Picture 2" descr="http://druzhba-nova.com/sites/default/files/styles/w1000px/public/jivotn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71876"/>
            <a:ext cx="4688013" cy="3136884"/>
          </a:xfrm>
          <a:prstGeom prst="rect">
            <a:avLst/>
          </a:prstGeom>
          <a:noFill/>
        </p:spPr>
      </p:pic>
      <p:pic>
        <p:nvPicPr>
          <p:cNvPr id="28676" name="Picture 4" descr="http://agrex.gov.ua/wp-content/uploads/2011/10/arti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85794"/>
            <a:ext cx="4000527" cy="2656745"/>
          </a:xfrm>
          <a:prstGeom prst="rect">
            <a:avLst/>
          </a:prstGeom>
          <a:noFill/>
        </p:spPr>
      </p:pic>
      <p:pic>
        <p:nvPicPr>
          <p:cNvPr id="28678" name="Picture 6" descr="http://t2.gstatic.com/images?q=tbn:ANd9GcQi0XEc4Y2pFZMKiHDXJgGnoF9PsIGYAF96rAYQlV6sfy3nIvMX8fKY9qC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00570"/>
            <a:ext cx="2895603" cy="2168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Економіка</a:t>
            </a:r>
            <a:r>
              <a:rPr lang="uk-UA" b="1" dirty="0" smtClean="0"/>
              <a:t>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4786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Виробництвом промислової продукції займаються більше 200 підприємств. Провідні галузі — харчова, машинобудування, паливна, хімічна та промисловість будівельних матеріалів. На підприємствах області виробляються автомобілі, автобуси, підшипники,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водолічильники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машини для тваринництва і </a:t>
            </a:r>
            <a:r>
              <a:rPr lang="uk-UA" sz="1600" dirty="0" err="1" smtClean="0">
                <a:solidFill>
                  <a:schemeClr val="bg2">
                    <a:lumMod val="10000"/>
                  </a:schemeClr>
                </a:solidFill>
              </a:rPr>
              <a:t>кормовиробництва</a:t>
            </a:r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, вироби із пластмас, тканини, лінолеум, руберойд, цегла будівельна, меблі, кондитерські, макаронні, ковбасні </a:t>
            </a:r>
          </a:p>
          <a:p>
            <a:r>
              <a:rPr lang="uk-UA" sz="1600" dirty="0" smtClean="0">
                <a:solidFill>
                  <a:schemeClr val="bg2">
                    <a:lumMod val="10000"/>
                  </a:schemeClr>
                </a:solidFill>
              </a:rPr>
              <a:t>та горілчані вироби, консерви.</a:t>
            </a:r>
            <a:endParaRPr lang="uk-UA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558" name="Picture 6" descr="http://agronews.ua/sites/default/files/images/1500_6.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6944" y="3714752"/>
            <a:ext cx="4747981" cy="3019420"/>
          </a:xfrm>
          <a:prstGeom prst="rect">
            <a:avLst/>
          </a:prstGeom>
          <a:noFill/>
        </p:spPr>
      </p:pic>
      <p:pic>
        <p:nvPicPr>
          <p:cNvPr id="23560" name="Picture 8" descr="http://p-p.com.ua/-/uploads/articles/023/111/original-df01e2ce60ef03ca86f6802903dbcc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3262"/>
            <a:ext cx="3929090" cy="2455681"/>
          </a:xfrm>
          <a:prstGeom prst="rect">
            <a:avLst/>
          </a:prstGeom>
          <a:noFill/>
        </p:spPr>
      </p:pic>
      <p:pic>
        <p:nvPicPr>
          <p:cNvPr id="23562" name="Picture 10" descr="http://files.ub.ua/board/board/3/324442_662852_13512389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6186" y="928670"/>
            <a:ext cx="4164940" cy="2667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7">
      <a:dk1>
        <a:srgbClr val="F0AD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728</TotalTime>
  <Words>505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Волинська область</vt:lpstr>
      <vt:lpstr>Положення</vt:lpstr>
      <vt:lpstr>Слайд 3</vt:lpstr>
      <vt:lpstr>Водоймища</vt:lpstr>
      <vt:lpstr>Клімат</vt:lpstr>
      <vt:lpstr>Населення</vt:lpstr>
      <vt:lpstr>Адміністративно-територіальний поділ</vt:lpstr>
      <vt:lpstr>Економіка </vt:lpstr>
      <vt:lpstr>Економіка </vt:lpstr>
      <vt:lpstr>Економіка </vt:lpstr>
      <vt:lpstr>Імпорт та інвестиції</vt:lpstr>
      <vt:lpstr>Туризм</vt:lpstr>
      <vt:lpstr>Визначні пам'ятки 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Волинська область</dc:title>
  <dc:creator>Admin</dc:creator>
  <cp:lastModifiedBy>Admin</cp:lastModifiedBy>
  <cp:revision>72</cp:revision>
  <dcterms:created xsi:type="dcterms:W3CDTF">2013-05-10T20:46:29Z</dcterms:created>
  <dcterms:modified xsi:type="dcterms:W3CDTF">2013-05-13T19:39:48Z</dcterms:modified>
</cp:coreProperties>
</file>