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4" r:id="rId6"/>
    <p:sldId id="265" r:id="rId7"/>
    <p:sldId id="266" r:id="rId8"/>
    <p:sldId id="267" r:id="rId9"/>
    <p:sldId id="268" r:id="rId10"/>
    <p:sldId id="269" r:id="rId11"/>
    <p:sldId id="260" r:id="rId12"/>
    <p:sldId id="270" r:id="rId13"/>
    <p:sldId id="271" r:id="rId14"/>
    <p:sldId id="272" r:id="rId15"/>
    <p:sldId id="273"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90EEC798-BCED-4B81-BDFB-60278023C5BD}" type="datetimeFigureOut">
              <a:rPr lang="uk-UA" smtClean="0"/>
              <a:t>28.01.2015</a:t>
            </a:fld>
            <a:endParaRPr lang="uk-UA"/>
          </a:p>
        </p:txBody>
      </p:sp>
      <p:sp>
        <p:nvSpPr>
          <p:cNvPr id="17" name="Нижний колонтитул 16"/>
          <p:cNvSpPr>
            <a:spLocks noGrp="1"/>
          </p:cNvSpPr>
          <p:nvPr>
            <p:ph type="ftr" sz="quarter" idx="11"/>
          </p:nvPr>
        </p:nvSpPr>
        <p:spPr/>
        <p:txBody>
          <a:bodyPr/>
          <a:lstStyle>
            <a:extLst/>
          </a:lstStyle>
          <a:p>
            <a:endParaRPr lang="uk-UA"/>
          </a:p>
        </p:txBody>
      </p:sp>
      <p:sp>
        <p:nvSpPr>
          <p:cNvPr id="29" name="Номер слайда 28"/>
          <p:cNvSpPr>
            <a:spLocks noGrp="1"/>
          </p:cNvSpPr>
          <p:nvPr>
            <p:ph type="sldNum" sz="quarter" idx="12"/>
          </p:nvPr>
        </p:nvSpPr>
        <p:spPr/>
        <p:txBody>
          <a:bodyPr/>
          <a:lstStyle>
            <a:extLst/>
          </a:lstStyle>
          <a:p>
            <a:fld id="{01AED7B4-A60D-422D-99AF-E3B6BE9F5172}" type="slidenum">
              <a:rPr lang="uk-UA" smtClean="0"/>
              <a:t>‹#›</a:t>
            </a:fld>
            <a:endParaRPr lang="uk-UA"/>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0EEC798-BCED-4B81-BDFB-60278023C5BD}" type="datetimeFigureOut">
              <a:rPr lang="uk-UA" smtClean="0"/>
              <a:t>28.01.2015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01AED7B4-A60D-422D-99AF-E3B6BE9F5172}"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0EEC798-BCED-4B81-BDFB-60278023C5BD}" type="datetimeFigureOut">
              <a:rPr lang="uk-UA" smtClean="0"/>
              <a:t>28.01.2015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01AED7B4-A60D-422D-99AF-E3B6BE9F5172}"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0EEC798-BCED-4B81-BDFB-60278023C5BD}" type="datetimeFigureOut">
              <a:rPr lang="uk-UA" smtClean="0"/>
              <a:t>28.01.2015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01AED7B4-A60D-422D-99AF-E3B6BE9F5172}"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0EEC798-BCED-4B81-BDFB-60278023C5BD}" type="datetimeFigureOut">
              <a:rPr lang="uk-UA" smtClean="0"/>
              <a:t>28.01.2015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01AED7B4-A60D-422D-99AF-E3B6BE9F5172}" type="slidenum">
              <a:rPr lang="uk-UA" smtClean="0"/>
              <a:t>‹#›</a:t>
            </a:fld>
            <a:endParaRPr lang="uk-UA"/>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0EEC798-BCED-4B81-BDFB-60278023C5BD}" type="datetimeFigureOut">
              <a:rPr lang="uk-UA" smtClean="0"/>
              <a:t>28.01.2015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01AED7B4-A60D-422D-99AF-E3B6BE9F5172}"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0EEC798-BCED-4B81-BDFB-60278023C5BD}" type="datetimeFigureOut">
              <a:rPr lang="uk-UA" smtClean="0"/>
              <a:t>28.01.2015</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01AED7B4-A60D-422D-99AF-E3B6BE9F5172}" type="slidenum">
              <a:rPr lang="uk-UA" smtClean="0"/>
              <a:t>‹#›</a:t>
            </a:fld>
            <a:endParaRPr lang="uk-UA"/>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0EEC798-BCED-4B81-BDFB-60278023C5BD}" type="datetimeFigureOut">
              <a:rPr lang="uk-UA" smtClean="0"/>
              <a:t>28.01.2015</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01AED7B4-A60D-422D-99AF-E3B6BE9F5172}"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0EEC798-BCED-4B81-BDFB-60278023C5BD}" type="datetimeFigureOut">
              <a:rPr lang="uk-UA" smtClean="0"/>
              <a:t>28.01.2015</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01AED7B4-A60D-422D-99AF-E3B6BE9F5172}"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0EEC798-BCED-4B81-BDFB-60278023C5BD}" type="datetimeFigureOut">
              <a:rPr lang="uk-UA" smtClean="0"/>
              <a:t>28.01.2015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01AED7B4-A60D-422D-99AF-E3B6BE9F5172}"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90EEC798-BCED-4B81-BDFB-60278023C5BD}" type="datetimeFigureOut">
              <a:rPr lang="uk-UA" smtClean="0"/>
              <a:t>28.01.2015</a:t>
            </a:fld>
            <a:endParaRPr lang="uk-UA"/>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uk-UA"/>
          </a:p>
        </p:txBody>
      </p:sp>
      <p:sp>
        <p:nvSpPr>
          <p:cNvPr id="7" name="Номер слайда 6"/>
          <p:cNvSpPr>
            <a:spLocks noGrp="1"/>
          </p:cNvSpPr>
          <p:nvPr>
            <p:ph type="sldNum" sz="quarter" idx="12"/>
          </p:nvPr>
        </p:nvSpPr>
        <p:spPr>
          <a:xfrm>
            <a:off x="8610600" y="55499"/>
            <a:ext cx="457200" cy="365125"/>
          </a:xfrm>
        </p:spPr>
        <p:txBody>
          <a:bodyPr/>
          <a:lstStyle>
            <a:extLst/>
          </a:lstStyle>
          <a:p>
            <a:fld id="{01AED7B4-A60D-422D-99AF-E3B6BE9F5172}"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0EEC798-BCED-4B81-BDFB-60278023C5BD}" type="datetimeFigureOut">
              <a:rPr lang="uk-UA" smtClean="0"/>
              <a:t>28.01.2015</a:t>
            </a:fld>
            <a:endParaRPr lang="uk-UA"/>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uk-UA"/>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1AED7B4-A60D-422D-99AF-E3B6BE9F5172}"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484784"/>
            <a:ext cx="7759824" cy="2152650"/>
          </a:xfrm>
        </p:spPr>
        <p:txBody>
          <a:bodyPr/>
          <a:lstStyle/>
          <a:p>
            <a:r>
              <a:rPr lang="uk-UA" sz="6600" dirty="0" smtClean="0"/>
              <a:t>Природні парки великої </a:t>
            </a:r>
            <a:r>
              <a:rPr lang="uk-UA" sz="6600" dirty="0" err="1" smtClean="0"/>
              <a:t>британії</a:t>
            </a:r>
            <a:endParaRPr lang="uk-UA" sz="6600" dirty="0"/>
          </a:p>
        </p:txBody>
      </p:sp>
      <p:sp>
        <p:nvSpPr>
          <p:cNvPr id="3" name="Подзаголовок 2"/>
          <p:cNvSpPr>
            <a:spLocks noGrp="1"/>
          </p:cNvSpPr>
          <p:nvPr>
            <p:ph type="subTitle" idx="1"/>
          </p:nvPr>
        </p:nvSpPr>
        <p:spPr>
          <a:xfrm>
            <a:off x="4644008" y="4869160"/>
            <a:ext cx="4299992" cy="1621904"/>
          </a:xfrm>
        </p:spPr>
        <p:txBody>
          <a:bodyPr/>
          <a:lstStyle/>
          <a:p>
            <a:r>
              <a:rPr lang="uk-UA" dirty="0" smtClean="0"/>
              <a:t>Підготувала</a:t>
            </a:r>
          </a:p>
          <a:p>
            <a:r>
              <a:rPr lang="uk-UA" dirty="0" smtClean="0"/>
              <a:t>Учениця 11 класу</a:t>
            </a:r>
          </a:p>
          <a:p>
            <a:r>
              <a:rPr lang="uk-UA" dirty="0" smtClean="0"/>
              <a:t>Хустського НВК №1</a:t>
            </a:r>
          </a:p>
          <a:p>
            <a:r>
              <a:rPr lang="uk-UA" dirty="0" err="1" smtClean="0"/>
              <a:t>Вакарова</a:t>
            </a:r>
            <a:r>
              <a:rPr lang="uk-UA" dirty="0" smtClean="0"/>
              <a:t> Валентина</a:t>
            </a:r>
            <a:endParaRPr lang="uk-UA" dirty="0"/>
          </a:p>
        </p:txBody>
      </p:sp>
    </p:spTree>
    <p:extLst>
      <p:ext uri="{BB962C8B-B14F-4D97-AF65-F5344CB8AC3E}">
        <p14:creationId xmlns:p14="http://schemas.microsoft.com/office/powerpoint/2010/main" val="22659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dirty="0" err="1"/>
              <a:t>Дартмур</a:t>
            </a:r>
            <a:r>
              <a:rPr lang="uk-UA" sz="3200" dirty="0"/>
              <a:t> відомий своїми торами - пагорбами, які увінчані виходами корінних порід, це зазвичай гранітні валуни округлої форми. Більше 160 пагорбів </a:t>
            </a:r>
            <a:r>
              <a:rPr lang="uk-UA" sz="3200" dirty="0" err="1"/>
              <a:t>Дартмура</a:t>
            </a:r>
            <a:r>
              <a:rPr lang="uk-UA" sz="3200" dirty="0"/>
              <a:t> мають </a:t>
            </a:r>
            <a:r>
              <a:rPr lang="uk-UA" sz="3200" dirty="0" err="1"/>
              <a:t>слово</a:t>
            </a:r>
            <a:r>
              <a:rPr lang="uk-UA" sz="3200" dirty="0"/>
              <a:t> </a:t>
            </a:r>
            <a:r>
              <a:rPr lang="uk-UA" sz="3200" i="1" dirty="0"/>
              <a:t>Тор</a:t>
            </a:r>
            <a:r>
              <a:rPr lang="uk-UA" sz="3200" dirty="0"/>
              <a:t> в своїх назвах</a:t>
            </a:r>
            <a:r>
              <a:rPr lang="uk-UA" sz="2000" dirty="0"/>
              <a:t>.</a:t>
            </a:r>
            <a:endParaRPr lang="uk-UA"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4437112"/>
            <a:ext cx="8201466" cy="1486515"/>
          </a:xfrm>
        </p:spPr>
      </p:pic>
    </p:spTree>
    <p:extLst>
      <p:ext uri="{BB962C8B-B14F-4D97-AF65-F5344CB8AC3E}">
        <p14:creationId xmlns:p14="http://schemas.microsoft.com/office/powerpoint/2010/main" val="403327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a:t>Флора </a:t>
            </a:r>
            <a:r>
              <a:rPr lang="uk-UA" sz="2000" dirty="0" err="1"/>
              <a:t>Дартмура</a:t>
            </a:r>
            <a:r>
              <a:rPr lang="uk-UA" sz="2000" dirty="0"/>
              <a:t> багата папоротями,</a:t>
            </a:r>
            <a:r>
              <a:rPr lang="uk-UA" sz="2000" dirty="0" err="1"/>
              <a:t> хвощами і </a:t>
            </a:r>
            <a:r>
              <a:rPr lang="uk-UA" sz="2000" dirty="0"/>
              <a:t>плавунами. У Середньовіччі весь район боліт </a:t>
            </a:r>
            <a:r>
              <a:rPr lang="uk-UA" sz="2000" dirty="0" err="1"/>
              <a:t>Дартмур</a:t>
            </a:r>
            <a:r>
              <a:rPr lang="uk-UA" sz="2000" dirty="0"/>
              <a:t> був оголошений королівськими мисливськими угіддями. До нашого часу на пустищах </a:t>
            </a:r>
            <a:r>
              <a:rPr lang="uk-UA" sz="2000" dirty="0" err="1"/>
              <a:t>Дартмура</a:t>
            </a:r>
            <a:r>
              <a:rPr lang="uk-UA" sz="2000" dirty="0"/>
              <a:t> </a:t>
            </a:r>
            <a:r>
              <a:rPr lang="uk-UA" sz="2000" dirty="0" err="1"/>
              <a:t>збереглися </a:t>
            </a:r>
            <a:r>
              <a:rPr lang="uk-UA" sz="2000" dirty="0" err="1" smtClean="0"/>
              <a:t>Дартмурські</a:t>
            </a:r>
            <a:r>
              <a:rPr lang="uk-UA" sz="2000" dirty="0" smtClean="0"/>
              <a:t> </a:t>
            </a:r>
            <a:r>
              <a:rPr lang="uk-UA" sz="2000" dirty="0"/>
              <a:t>поні (</a:t>
            </a:r>
            <a:r>
              <a:rPr lang="uk-UA" sz="2000" dirty="0" err="1"/>
              <a:t>найдавніші поні Вел</a:t>
            </a:r>
            <a:r>
              <a:rPr lang="uk-UA" sz="2000" dirty="0"/>
              <a:t>икобританії), які пасуться в напівдикому стані.</a:t>
            </a:r>
            <a:endParaRPr lang="uk-UA"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2852936"/>
            <a:ext cx="4032448" cy="270174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631" y="3429000"/>
            <a:ext cx="4304605" cy="2997202"/>
          </a:xfrm>
          <a:prstGeom prst="rect">
            <a:avLst/>
          </a:prstGeom>
        </p:spPr>
      </p:pic>
    </p:spTree>
    <p:extLst>
      <p:ext uri="{BB962C8B-B14F-4D97-AF65-F5344CB8AC3E}">
        <p14:creationId xmlns:p14="http://schemas.microsoft.com/office/powerpoint/2010/main" val="40030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772400" cy="914400"/>
          </a:xfrm>
        </p:spPr>
        <p:txBody>
          <a:bodyPr/>
          <a:lstStyle/>
          <a:p>
            <a:pPr algn="ctr"/>
            <a:r>
              <a:rPr lang="uk-UA" sz="3600" dirty="0" smtClean="0"/>
              <a:t>Національний парк Озерний край або </a:t>
            </a:r>
            <a:r>
              <a:rPr lang="uk-UA" sz="3600" dirty="0" err="1" smtClean="0"/>
              <a:t>Лейк-Дистрикт</a:t>
            </a:r>
            <a:r>
              <a:rPr lang="uk-UA" sz="3600" dirty="0" smtClean="0"/>
              <a:t> (</a:t>
            </a:r>
            <a:r>
              <a:rPr lang="en-US" sz="3600" dirty="0" smtClean="0"/>
              <a:t>Lake</a:t>
            </a:r>
            <a:r>
              <a:rPr lang="uk-UA" sz="3600" dirty="0" smtClean="0"/>
              <a:t> </a:t>
            </a:r>
            <a:r>
              <a:rPr lang="en-US" sz="3600" dirty="0" smtClean="0"/>
              <a:t>District)</a:t>
            </a:r>
            <a:r>
              <a:rPr lang="uk-UA" sz="3600" dirty="0" smtClean="0"/>
              <a:t/>
            </a:r>
            <a:br>
              <a:rPr lang="uk-UA" sz="3600" dirty="0" smtClean="0"/>
            </a:br>
            <a:r>
              <a:rPr lang="en-US" sz="3600" dirty="0" smtClean="0"/>
              <a:t> </a:t>
            </a:r>
            <a:r>
              <a:rPr lang="en-US" sz="2000" dirty="0" smtClean="0"/>
              <a:t>- </a:t>
            </a:r>
            <a:r>
              <a:rPr lang="uk-UA" sz="2000" dirty="0"/>
              <a:t>заповідник в Північно-Західній Англії, в графстві </a:t>
            </a:r>
            <a:r>
              <a:rPr lang="uk-UA" sz="2000" dirty="0" err="1"/>
              <a:t>Камбрія</a:t>
            </a:r>
            <a:r>
              <a:rPr lang="uk-UA" sz="2000" dirty="0"/>
              <a:t>. Територія парку практично збігається з </a:t>
            </a:r>
            <a:r>
              <a:rPr lang="uk-UA" sz="2000" dirty="0" err="1"/>
              <a:t>Камберлендськими</a:t>
            </a:r>
            <a:r>
              <a:rPr lang="uk-UA" sz="2000" dirty="0"/>
              <a:t> горами. Заснований в 1951 році.</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3284984"/>
            <a:ext cx="4560507" cy="3420380"/>
          </a:xfrm>
        </p:spPr>
      </p:pic>
    </p:spTree>
    <p:extLst>
      <p:ext uri="{BB962C8B-B14F-4D97-AF65-F5344CB8AC3E}">
        <p14:creationId xmlns:p14="http://schemas.microsoft.com/office/powerpoint/2010/main" val="425304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2361456" cy="5149184"/>
          </a:xfrm>
        </p:spPr>
        <p:txBody>
          <a:bodyPr/>
          <a:lstStyle/>
          <a:p>
            <a:r>
              <a:rPr lang="uk-UA" sz="2000" dirty="0" smtClean="0"/>
              <a:t>Названий так через велику </a:t>
            </a:r>
            <a:r>
              <a:rPr lang="uk-UA" sz="2000" dirty="0" err="1" smtClean="0"/>
              <a:t>кількость</a:t>
            </a:r>
            <a:r>
              <a:rPr lang="uk-UA" sz="2000" dirty="0" smtClean="0"/>
              <a:t> </a:t>
            </a:r>
            <a:r>
              <a:rPr lang="uk-UA" sz="2000" dirty="0"/>
              <a:t>озер, які включають чотири найбільших в Англії - </a:t>
            </a:r>
            <a:r>
              <a:rPr lang="uk-UA" sz="2000" dirty="0" err="1"/>
              <a:t>Віндермір</a:t>
            </a:r>
            <a:r>
              <a:rPr lang="uk-UA" sz="2000" dirty="0"/>
              <a:t>, </a:t>
            </a:r>
            <a:r>
              <a:rPr lang="uk-UA" sz="2000" dirty="0" err="1"/>
              <a:t>Алсуотер</a:t>
            </a:r>
            <a:r>
              <a:rPr lang="uk-UA" sz="2000" dirty="0"/>
              <a:t>, </a:t>
            </a:r>
            <a:r>
              <a:rPr lang="uk-UA" sz="2000" dirty="0" err="1"/>
              <a:t>Бассентуейт</a:t>
            </a:r>
            <a:r>
              <a:rPr lang="uk-UA" sz="2000" dirty="0"/>
              <a:t>, </a:t>
            </a:r>
            <a:r>
              <a:rPr lang="uk-UA" sz="2000" dirty="0" err="1"/>
              <a:t>Деруент-Вотер</a:t>
            </a:r>
            <a:r>
              <a:rPr lang="uk-UA" sz="2000" dirty="0"/>
              <a:t>. Також на території заповідника знаходиться гора </a:t>
            </a:r>
            <a:r>
              <a:rPr lang="uk-UA" sz="2000" dirty="0" err="1"/>
              <a:t>Скофел-Пайк</a:t>
            </a:r>
            <a:r>
              <a:rPr lang="uk-UA" sz="2000" dirty="0"/>
              <a:t>, яка є найвищою точкою Англії.</a:t>
            </a:r>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02562" y="627484"/>
            <a:ext cx="3202582" cy="2401937"/>
          </a:xfr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980728"/>
            <a:ext cx="2540000" cy="1695450"/>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501008"/>
            <a:ext cx="4286250" cy="2838450"/>
          </a:xfrm>
          <a:prstGeom prst="rect">
            <a:avLst/>
          </a:prstGeom>
        </p:spPr>
      </p:pic>
    </p:spTree>
    <p:extLst>
      <p:ext uri="{BB962C8B-B14F-4D97-AF65-F5344CB8AC3E}">
        <p14:creationId xmlns:p14="http://schemas.microsoft.com/office/powerpoint/2010/main" val="413782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dirty="0" err="1" smtClean="0"/>
              <a:t>Ексмур</a:t>
            </a:r>
            <a:r>
              <a:rPr lang="uk-UA" sz="3600" dirty="0" smtClean="0"/>
              <a:t> (</a:t>
            </a:r>
            <a:r>
              <a:rPr lang="en-US" sz="3600" i="1" dirty="0" err="1"/>
              <a:t>Exmoor</a:t>
            </a:r>
            <a:r>
              <a:rPr lang="en-US" sz="3600" dirty="0" smtClean="0"/>
              <a:t>)</a:t>
            </a:r>
            <a:r>
              <a:rPr lang="uk-UA" sz="3600" dirty="0"/>
              <a:t/>
            </a:r>
            <a:br>
              <a:rPr lang="uk-UA" sz="3600" dirty="0"/>
            </a:br>
            <a:r>
              <a:rPr lang="uk-UA" sz="2000" dirty="0"/>
              <a:t>національний парк площею 692.8 км ² в який, крім </a:t>
            </a:r>
            <a:r>
              <a:rPr lang="uk-UA" sz="2000" dirty="0" err="1"/>
              <a:t>Ексмура</a:t>
            </a:r>
            <a:r>
              <a:rPr lang="uk-UA" sz="2000" dirty="0"/>
              <a:t>, увійшли </a:t>
            </a:r>
            <a:r>
              <a:rPr lang="uk-UA" sz="2000" dirty="0" err="1"/>
              <a:t>Брендонські</a:t>
            </a:r>
            <a:r>
              <a:rPr lang="uk-UA" sz="2000" dirty="0"/>
              <a:t> пагорби, </a:t>
            </a:r>
            <a:r>
              <a:rPr lang="uk-UA" sz="2000" dirty="0" err="1"/>
              <a:t>Іст-Лінська</a:t>
            </a:r>
            <a:r>
              <a:rPr lang="uk-UA" sz="2000" dirty="0"/>
              <a:t> річкова долина, </a:t>
            </a:r>
            <a:r>
              <a:rPr lang="uk-UA" sz="2000" dirty="0" err="1"/>
              <a:t>Порлокська</a:t>
            </a:r>
            <a:r>
              <a:rPr lang="uk-UA" sz="2000" dirty="0"/>
              <a:t> долина і 55 км узбережжя Брістольської затоки.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492896"/>
            <a:ext cx="5247216" cy="3935412"/>
          </a:xfrm>
        </p:spPr>
      </p:pic>
    </p:spTree>
    <p:extLst>
      <p:ext uri="{BB962C8B-B14F-4D97-AF65-F5344CB8AC3E}">
        <p14:creationId xmlns:p14="http://schemas.microsoft.com/office/powerpoint/2010/main" val="153740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a:t>Раніше </a:t>
            </a:r>
            <a:r>
              <a:rPr lang="uk-UA" sz="2000" dirty="0" err="1"/>
              <a:t>Ексмур</a:t>
            </a:r>
            <a:r>
              <a:rPr lang="uk-UA" sz="2000" dirty="0"/>
              <a:t> був королівським лісом і мисливським угіддями, але в 1818 році останні були розпродані. Кілька районів </a:t>
            </a:r>
            <a:r>
              <a:rPr lang="uk-UA" sz="2000" dirty="0" err="1"/>
              <a:t>Ексмура</a:t>
            </a:r>
            <a:r>
              <a:rPr lang="uk-UA" sz="2000" dirty="0"/>
              <a:t> стали ділянками особливого наукового значення завдяки своїй флорі і фауні. У 1993 році _ територія </a:t>
            </a:r>
            <a:r>
              <a:rPr lang="uk-UA" sz="2000" dirty="0" err="1"/>
              <a:t>Ексмура</a:t>
            </a:r>
            <a:r>
              <a:rPr lang="uk-UA" sz="2000" dirty="0"/>
              <a:t> була названа  екологічно вразливою зоною</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996952"/>
            <a:ext cx="4315558" cy="2977401"/>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996952"/>
            <a:ext cx="4356992" cy="2972003"/>
          </a:xfrm>
          <a:prstGeom prst="rect">
            <a:avLst/>
          </a:prstGeom>
        </p:spPr>
      </p:pic>
    </p:spTree>
    <p:extLst>
      <p:ext uri="{BB962C8B-B14F-4D97-AF65-F5344CB8AC3E}">
        <p14:creationId xmlns:p14="http://schemas.microsoft.com/office/powerpoint/2010/main" val="2052879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906072" cy="2556896"/>
          </a:xfrm>
        </p:spPr>
        <p:txBody>
          <a:bodyPr/>
          <a:lstStyle/>
          <a:p>
            <a:r>
              <a:rPr lang="uk-UA" sz="2000" dirty="0"/>
              <a:t>Перші </a:t>
            </a:r>
            <a:r>
              <a:rPr lang="uk-UA" sz="2000" b="1" dirty="0"/>
              <a:t>пейзажні парки</a:t>
            </a:r>
            <a:r>
              <a:rPr lang="uk-UA" sz="2000" dirty="0"/>
              <a:t> були створені в Англії. Незважаючи на те, що парки цього типу були відомі вКитаї вже давно, більш точні відомості цього стали відомі у Європі лише на початку Х</a:t>
            </a:r>
            <a:r>
              <a:rPr lang="en-US" sz="2000" dirty="0"/>
              <a:t>VIII c</a:t>
            </a:r>
            <a:r>
              <a:rPr lang="uk-UA" sz="2000" dirty="0"/>
              <a:t>т. В садах та парках Європи з’являлись китайські і японські елементи садово-паркового мистецтва: павільйони, “горбаті” мостики, пейзажі настрою. Вплив східних пейзажних садів в більшій мірі йшов по лінії форми ніж змісту. В перший період розвитку пейзажні парки мали назву </a:t>
            </a:r>
            <a:r>
              <a:rPr lang="uk-UA" sz="2000" b="1" dirty="0"/>
              <a:t>англо-китайських садів</a:t>
            </a:r>
            <a:r>
              <a:rPr lang="uk-UA" sz="2000" dirty="0"/>
              <a:t>, але з часом в зв’язку з тим, що європейські пейзажні парки були мало пов’язані з справжнім мистецтвом Китаю, їх почали називати англійськими.</a:t>
            </a:r>
            <a:endParaRPr lang="uk-UA"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4046862"/>
            <a:ext cx="3672408" cy="2799564"/>
          </a:xfrm>
        </p:spPr>
      </p:pic>
    </p:spTree>
    <p:extLst>
      <p:ext uri="{BB962C8B-B14F-4D97-AF65-F5344CB8AC3E}">
        <p14:creationId xmlns:p14="http://schemas.microsoft.com/office/powerpoint/2010/main" val="194373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690048" cy="2556896"/>
          </a:xfrm>
        </p:spPr>
        <p:txBody>
          <a:bodyPr/>
          <a:lstStyle/>
          <a:p>
            <a:pPr fontAlgn="base"/>
            <a:r>
              <a:rPr lang="uk-UA" sz="2000" dirty="0"/>
              <a:t>Найбільш відомий пейзажний парк Англії Х</a:t>
            </a:r>
            <a:r>
              <a:rPr lang="en-US" sz="2000" dirty="0"/>
              <a:t>VIII </a:t>
            </a:r>
            <a:r>
              <a:rPr lang="uk-UA" sz="2000" dirty="0"/>
              <a:t>ст. </a:t>
            </a:r>
            <a:r>
              <a:rPr lang="uk-UA" sz="2000" b="1" dirty="0" err="1"/>
              <a:t>Стоу</a:t>
            </a:r>
            <a:r>
              <a:rPr lang="uk-UA" sz="2000" dirty="0" err="1"/>
              <a:t> </a:t>
            </a:r>
            <a:r>
              <a:rPr lang="uk-UA" sz="2000" dirty="0"/>
              <a:t>і </a:t>
            </a:r>
            <a:r>
              <a:rPr lang="uk-UA" sz="2000" b="1" dirty="0"/>
              <a:t>сад </a:t>
            </a:r>
            <a:r>
              <a:rPr lang="uk-UA" sz="2000" b="1" dirty="0" err="1"/>
              <a:t>Кью</a:t>
            </a:r>
            <a:r>
              <a:rPr lang="uk-UA" sz="2000" dirty="0"/>
              <a:t>, тепер один з найкращих ботанічних садів Європи.</a:t>
            </a:r>
            <a:br>
              <a:rPr lang="uk-UA" sz="2000" dirty="0"/>
            </a:br>
            <a:r>
              <a:rPr lang="uk-UA" sz="2000" dirty="0"/>
              <a:t>З Англії пейзажне паркове мистецтво розповсюдилося по всій Європі. Його принципи вдало були використані при улаштуванні лісопарків.</a:t>
            </a:r>
            <a:br>
              <a:rPr lang="uk-UA" sz="2000" dirty="0"/>
            </a:br>
            <a:endParaRPr lang="uk-UA"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2348880"/>
            <a:ext cx="5058139" cy="3793604"/>
          </a:xfrm>
        </p:spPr>
      </p:pic>
    </p:spTree>
    <p:extLst>
      <p:ext uri="{BB962C8B-B14F-4D97-AF65-F5344CB8AC3E}">
        <p14:creationId xmlns:p14="http://schemas.microsoft.com/office/powerpoint/2010/main" val="1125073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u="sng" dirty="0" err="1" smtClean="0"/>
              <a:t>Нью-Форест</a:t>
            </a:r>
            <a:r>
              <a:rPr lang="uk-UA" sz="3600" u="sng" dirty="0" smtClean="0"/>
              <a:t> (</a:t>
            </a:r>
            <a:r>
              <a:rPr lang="en-US" sz="3600" dirty="0"/>
              <a:t>New </a:t>
            </a:r>
            <a:r>
              <a:rPr lang="en-US" sz="3600" dirty="0" smtClean="0"/>
              <a:t>Forest</a:t>
            </a:r>
            <a:r>
              <a:rPr lang="uk-UA" sz="3600" dirty="0" smtClean="0"/>
              <a:t>)</a:t>
            </a:r>
            <a:r>
              <a:rPr lang="ru-RU" sz="1800" dirty="0" smtClean="0"/>
              <a:t/>
            </a:r>
            <a:br>
              <a:rPr lang="ru-RU" sz="1800" dirty="0" smtClean="0"/>
            </a:br>
            <a:r>
              <a:rPr lang="ru-RU" sz="1800" dirty="0" err="1" smtClean="0"/>
              <a:t>Національний</a:t>
            </a:r>
            <a:r>
              <a:rPr lang="ru-RU" sz="1800" dirty="0" smtClean="0"/>
              <a:t> </a:t>
            </a:r>
            <a:r>
              <a:rPr lang="ru-RU" sz="1800" dirty="0"/>
              <a:t>парк Нью-</a:t>
            </a:r>
            <a:r>
              <a:rPr lang="ru-RU" sz="1800" dirty="0" err="1"/>
              <a:t>Форест</a:t>
            </a:r>
            <a:r>
              <a:rPr lang="ru-RU" sz="1800" dirty="0"/>
              <a:t> </a:t>
            </a:r>
            <a:r>
              <a:rPr lang="ru-RU" sz="1800" dirty="0" err="1"/>
              <a:t>знаходиться</a:t>
            </a:r>
            <a:r>
              <a:rPr lang="ru-RU" sz="1800" dirty="0"/>
              <a:t> на </a:t>
            </a:r>
            <a:r>
              <a:rPr lang="ru-RU" sz="1800" dirty="0" err="1"/>
              <a:t>півдні</a:t>
            </a:r>
            <a:r>
              <a:rPr lang="ru-RU" sz="1800" dirty="0"/>
              <a:t> </a:t>
            </a:r>
            <a:r>
              <a:rPr lang="ru-RU" sz="1800" dirty="0" err="1"/>
              <a:t>Англії</a:t>
            </a:r>
            <a:r>
              <a:rPr lang="ru-RU" sz="1800" dirty="0"/>
              <a:t>. </a:t>
            </a:r>
            <a:r>
              <a:rPr lang="ru-RU" sz="1800" dirty="0" err="1"/>
              <a:t>Більша</a:t>
            </a:r>
            <a:r>
              <a:rPr lang="ru-RU" sz="1800" dirty="0"/>
              <a:t> </a:t>
            </a:r>
            <a:r>
              <a:rPr lang="ru-RU" sz="1800" dirty="0" err="1"/>
              <a:t>його</a:t>
            </a:r>
            <a:r>
              <a:rPr lang="ru-RU" sz="1800" dirty="0"/>
              <a:t> </a:t>
            </a:r>
            <a:r>
              <a:rPr lang="ru-RU" sz="1800" dirty="0" err="1"/>
              <a:t>частина</a:t>
            </a:r>
            <a:r>
              <a:rPr lang="ru-RU" sz="1800" dirty="0"/>
              <a:t> </a:t>
            </a:r>
            <a:r>
              <a:rPr lang="ru-RU" sz="1800" dirty="0" err="1"/>
              <a:t>розташована</a:t>
            </a:r>
            <a:r>
              <a:rPr lang="ru-RU" sz="1800" dirty="0"/>
              <a:t> у </a:t>
            </a:r>
            <a:r>
              <a:rPr lang="ru-RU" sz="1800" dirty="0" err="1"/>
              <a:t>графствіГемпшир</a:t>
            </a:r>
            <a:r>
              <a:rPr lang="ru-RU" sz="1800" dirty="0"/>
              <a:t>, невелика — у </a:t>
            </a:r>
            <a:r>
              <a:rPr lang="ru-RU" sz="1800" dirty="0" err="1"/>
              <a:t>Вілтширі</a:t>
            </a:r>
            <a:r>
              <a:rPr lang="ru-RU" sz="1800" dirty="0"/>
              <a:t>. </a:t>
            </a:r>
            <a:r>
              <a:rPr lang="ru-RU" sz="1800" dirty="0" err="1"/>
              <a:t>Первинно</a:t>
            </a:r>
            <a:r>
              <a:rPr lang="ru-RU" sz="1800" dirty="0"/>
              <a:t> всю </a:t>
            </a:r>
            <a:r>
              <a:rPr lang="ru-RU" sz="1800" dirty="0" err="1"/>
              <a:t>територію</a:t>
            </a:r>
            <a:r>
              <a:rPr lang="ru-RU" sz="1800" dirty="0"/>
              <a:t> </a:t>
            </a:r>
            <a:r>
              <a:rPr lang="ru-RU" sz="1800" dirty="0" err="1"/>
              <a:t>нинішнього</a:t>
            </a:r>
            <a:r>
              <a:rPr lang="ru-RU" sz="1800" dirty="0"/>
              <a:t> Нью-</a:t>
            </a:r>
            <a:r>
              <a:rPr lang="ru-RU" sz="1800" dirty="0" err="1"/>
              <a:t>Форесту</a:t>
            </a:r>
            <a:r>
              <a:rPr lang="ru-RU" sz="1800" dirty="0"/>
              <a:t> </a:t>
            </a:r>
            <a:r>
              <a:rPr lang="ru-RU" sz="1800" dirty="0" err="1"/>
              <a:t>вкривали</a:t>
            </a:r>
            <a:r>
              <a:rPr lang="ru-RU" sz="1800" dirty="0"/>
              <a:t> </a:t>
            </a:r>
            <a:r>
              <a:rPr lang="ru-RU" sz="1800" dirty="0" err="1"/>
              <a:t>ліси</a:t>
            </a:r>
            <a:r>
              <a:rPr lang="ru-RU" sz="1800" dirty="0"/>
              <a:t>, </a:t>
            </a:r>
            <a:r>
              <a:rPr lang="ru-RU" sz="1800" dirty="0" err="1"/>
              <a:t>однак</a:t>
            </a:r>
            <a:r>
              <a:rPr lang="ru-RU" sz="1800" dirty="0"/>
              <a:t> </a:t>
            </a:r>
            <a:r>
              <a:rPr lang="ru-RU" sz="1800" dirty="0" err="1"/>
              <a:t>їх</a:t>
            </a:r>
            <a:r>
              <a:rPr lang="ru-RU" sz="1800" dirty="0"/>
              <a:t> </a:t>
            </a:r>
            <a:r>
              <a:rPr lang="ru-RU" sz="1800" dirty="0" err="1"/>
              <a:t>значною</a:t>
            </a:r>
            <a:r>
              <a:rPr lang="ru-RU" sz="1800" dirty="0"/>
              <a:t> </a:t>
            </a:r>
            <a:r>
              <a:rPr lang="ru-RU" sz="1800" dirty="0" err="1"/>
              <a:t>мірою</a:t>
            </a:r>
            <a:r>
              <a:rPr lang="ru-RU" sz="1800" dirty="0"/>
              <a:t> до </a:t>
            </a:r>
            <a:r>
              <a:rPr lang="ru-RU" sz="1800" dirty="0" err="1"/>
              <a:t>епохи</a:t>
            </a:r>
            <a:r>
              <a:rPr lang="ru-RU" sz="1800" dirty="0"/>
              <a:t> бронзового </a:t>
            </a:r>
            <a:r>
              <a:rPr lang="ru-RU" sz="1800" dirty="0" err="1"/>
              <a:t>віку</a:t>
            </a:r>
            <a:r>
              <a:rPr lang="ru-RU" sz="1800" dirty="0"/>
              <a:t> </a:t>
            </a:r>
            <a:r>
              <a:rPr lang="ru-RU" sz="1800" dirty="0" err="1"/>
              <a:t>було</a:t>
            </a:r>
            <a:r>
              <a:rPr lang="ru-RU" sz="1800" dirty="0"/>
              <a:t> </a:t>
            </a:r>
            <a:r>
              <a:rPr lang="ru-RU" sz="1800" dirty="0" err="1"/>
              <a:t>вирублено</a:t>
            </a:r>
            <a:r>
              <a:rPr lang="ru-RU" sz="1800" dirty="0"/>
              <a:t>. </a:t>
            </a:r>
            <a:r>
              <a:rPr lang="ru-RU" sz="1800" dirty="0" err="1"/>
              <a:t>Однак</a:t>
            </a:r>
            <a:r>
              <a:rPr lang="ru-RU" sz="1800" dirty="0"/>
              <a:t> </a:t>
            </a:r>
            <a:r>
              <a:rPr lang="ru-RU" sz="1800" dirty="0" err="1"/>
              <a:t>землі</a:t>
            </a:r>
            <a:r>
              <a:rPr lang="ru-RU" sz="1800" dirty="0"/>
              <a:t> тут </a:t>
            </a:r>
            <a:r>
              <a:rPr lang="ru-RU" sz="1800" dirty="0" err="1"/>
              <a:t>виявились</a:t>
            </a:r>
            <a:r>
              <a:rPr lang="ru-RU" sz="1800" dirty="0"/>
              <a:t> не </a:t>
            </a:r>
            <a:r>
              <a:rPr lang="ru-RU" sz="1800" dirty="0" err="1"/>
              <a:t>надто</a:t>
            </a:r>
            <a:r>
              <a:rPr lang="ru-RU" sz="1800" dirty="0"/>
              <a:t> </a:t>
            </a:r>
            <a:r>
              <a:rPr lang="ru-RU" sz="1800" dirty="0" err="1"/>
              <a:t>родючими</a:t>
            </a:r>
            <a:r>
              <a:rPr lang="ru-RU" sz="1800" dirty="0"/>
              <a:t>, і район Нью-</a:t>
            </a:r>
            <a:r>
              <a:rPr lang="ru-RU" sz="1800" dirty="0" err="1"/>
              <a:t>Форесту</a:t>
            </a:r>
            <a:r>
              <a:rPr lang="ru-RU" sz="1800" dirty="0"/>
              <a:t> </a:t>
            </a:r>
            <a:r>
              <a:rPr lang="ru-RU" sz="1800" dirty="0" err="1"/>
              <a:t>поступово</a:t>
            </a:r>
            <a:r>
              <a:rPr lang="ru-RU" sz="1800" dirty="0"/>
              <a:t> </a:t>
            </a:r>
            <a:r>
              <a:rPr lang="ru-RU" sz="1800" dirty="0" err="1"/>
              <a:t>перетворився</a:t>
            </a:r>
            <a:r>
              <a:rPr lang="ru-RU" sz="1800" dirty="0"/>
              <a:t> на район </a:t>
            </a:r>
            <a:r>
              <a:rPr lang="ru-RU" sz="1800" dirty="0" err="1"/>
              <a:t>лісів</a:t>
            </a:r>
            <a:r>
              <a:rPr lang="ru-RU" sz="1800" dirty="0"/>
              <a:t>, </a:t>
            </a:r>
            <a:r>
              <a:rPr lang="ru-RU" sz="1800" dirty="0" err="1"/>
              <a:t>луків</a:t>
            </a:r>
            <a:r>
              <a:rPr lang="ru-RU" sz="1800" dirty="0"/>
              <a:t> й </a:t>
            </a:r>
            <a:r>
              <a:rPr lang="ru-RU" sz="1800" dirty="0" err="1"/>
              <a:t>пустирів</a:t>
            </a:r>
            <a:r>
              <a:rPr lang="ru-RU" sz="1800" dirty="0"/>
              <a:t>.</a:t>
            </a:r>
            <a:endParaRPr lang="uk-UA"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2780928"/>
            <a:ext cx="4608512" cy="345638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996952"/>
            <a:ext cx="2800350" cy="2603500"/>
          </a:xfrm>
          <a:prstGeom prst="rect">
            <a:avLst/>
          </a:prstGeom>
        </p:spPr>
      </p:pic>
    </p:spTree>
    <p:extLst>
      <p:ext uri="{BB962C8B-B14F-4D97-AF65-F5344CB8AC3E}">
        <p14:creationId xmlns:p14="http://schemas.microsoft.com/office/powerpoint/2010/main" val="275091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4449688" cy="5941272"/>
          </a:xfrm>
        </p:spPr>
        <p:txBody>
          <a:bodyPr/>
          <a:lstStyle/>
          <a:p>
            <a:r>
              <a:rPr lang="uk-UA" sz="2400" dirty="0"/>
              <a:t>У 1079 році англійський король Вільгельм </a:t>
            </a:r>
            <a:r>
              <a:rPr lang="en-US" sz="2400" dirty="0"/>
              <a:t>I </a:t>
            </a:r>
            <a:r>
              <a:rPr lang="uk-UA" sz="2400" dirty="0"/>
              <a:t>Завойовник оголосив цю місцевість заповідним королівським лісом для полювання на оленя. Вперше </a:t>
            </a:r>
            <a:r>
              <a:rPr lang="uk-UA" sz="2400" dirty="0" err="1"/>
              <a:t>Нью-Форест</a:t>
            </a:r>
            <a:r>
              <a:rPr lang="uk-UA" sz="2400" dirty="0"/>
              <a:t> згадується (як </a:t>
            </a:r>
            <a:r>
              <a:rPr lang="en-US" sz="2400" i="1" dirty="0"/>
              <a:t>Nova </a:t>
            </a:r>
            <a:r>
              <a:rPr lang="en-US" sz="2400" i="1" dirty="0" err="1"/>
              <a:t>Foresta</a:t>
            </a:r>
            <a:r>
              <a:rPr lang="en-US" sz="2400" dirty="0"/>
              <a:t>) </a:t>
            </a:r>
            <a:r>
              <a:rPr lang="uk-UA" sz="2400" dirty="0"/>
              <a:t>у книзі Страшного </a:t>
            </a:r>
            <a:r>
              <a:rPr lang="uk-UA" sz="2400" dirty="0" err="1"/>
              <a:t>судублизь</a:t>
            </a:r>
            <a:r>
              <a:rPr lang="uk-UA" sz="2400" dirty="0"/>
              <a:t>ко 1086 року. За легендою, у цій місцевості під час полювання було вбито англійського </a:t>
            </a:r>
            <a:r>
              <a:rPr lang="uk-UA" sz="2400" dirty="0" smtClean="0"/>
              <a:t>короля Вільгельма </a:t>
            </a:r>
            <a:r>
              <a:rPr lang="en-US" sz="2400" dirty="0" smtClean="0"/>
              <a:t>II </a:t>
            </a:r>
            <a:r>
              <a:rPr lang="uk-UA" sz="2400" dirty="0" err="1"/>
              <a:t>Руфуса</a:t>
            </a:r>
            <a:r>
              <a:rPr lang="uk-UA" sz="2400" dirty="0"/>
              <a:t> (2 серпня 1100 року)</a:t>
            </a:r>
            <a:endParaRPr lang="uk-UA"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4128" y="692696"/>
            <a:ext cx="2664296" cy="4434650"/>
          </a:xfrm>
        </p:spPr>
      </p:pic>
      <p:sp>
        <p:nvSpPr>
          <p:cNvPr id="6" name="TextBox 5"/>
          <p:cNvSpPr txBox="1"/>
          <p:nvPr/>
        </p:nvSpPr>
        <p:spPr>
          <a:xfrm>
            <a:off x="5741114" y="5075892"/>
            <a:ext cx="2736304" cy="369332"/>
          </a:xfrm>
          <a:prstGeom prst="rect">
            <a:avLst/>
          </a:prstGeom>
          <a:noFill/>
        </p:spPr>
        <p:txBody>
          <a:bodyPr wrap="square" rtlCol="0">
            <a:spAutoFit/>
          </a:bodyPr>
          <a:lstStyle/>
          <a:p>
            <a:r>
              <a:rPr lang="uk-UA" dirty="0" smtClean="0"/>
              <a:t>Вільгельм </a:t>
            </a:r>
            <a:r>
              <a:rPr lang="en-US" dirty="0" smtClean="0"/>
              <a:t>II</a:t>
            </a:r>
            <a:r>
              <a:rPr lang="uk-UA" dirty="0" smtClean="0"/>
              <a:t> </a:t>
            </a:r>
            <a:r>
              <a:rPr lang="uk-UA" dirty="0" err="1" smtClean="0"/>
              <a:t>Руфус</a:t>
            </a:r>
            <a:endParaRPr lang="uk-UA" dirty="0"/>
          </a:p>
        </p:txBody>
      </p:sp>
    </p:spTree>
    <p:extLst>
      <p:ext uri="{BB962C8B-B14F-4D97-AF65-F5344CB8AC3E}">
        <p14:creationId xmlns:p14="http://schemas.microsoft.com/office/powerpoint/2010/main" val="2787885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a:t>У 1999 році було ухвалено рішення про створення на території </a:t>
            </a:r>
            <a:r>
              <a:rPr lang="uk-UA" sz="2000" dirty="0" err="1"/>
              <a:t>Нью-Форест</a:t>
            </a:r>
            <a:r>
              <a:rPr lang="uk-UA" sz="2000" dirty="0"/>
              <a:t> національного парку. В червні 2004 року було визначено його межі. З 1 квітня2005 року парк офіційно було відкрито. Його територія охоплює площу близько 571 </a:t>
            </a:r>
            <a:r>
              <a:rPr lang="uk-UA" sz="2000" dirty="0" err="1"/>
              <a:t>км²</a:t>
            </a:r>
            <a:r>
              <a:rPr lang="uk-UA" sz="2000" dirty="0"/>
              <a:t>. Тут проживає понад 38 тисяч чоловік.</a:t>
            </a:r>
            <a:endParaRPr lang="uk-UA"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2780928"/>
            <a:ext cx="2952328" cy="221424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204864"/>
            <a:ext cx="3805642" cy="250308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5157191"/>
            <a:ext cx="2367674" cy="1574503"/>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4822952"/>
            <a:ext cx="3032926" cy="2012760"/>
          </a:xfrm>
          <a:prstGeom prst="rect">
            <a:avLst/>
          </a:prstGeom>
        </p:spPr>
      </p:pic>
    </p:spTree>
    <p:extLst>
      <p:ext uri="{BB962C8B-B14F-4D97-AF65-F5344CB8AC3E}">
        <p14:creationId xmlns:p14="http://schemas.microsoft.com/office/powerpoint/2010/main" val="266327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931224" cy="1237824"/>
          </a:xfrm>
        </p:spPr>
        <p:txBody>
          <a:bodyPr/>
          <a:lstStyle/>
          <a:p>
            <a:r>
              <a:rPr lang="uk-UA" sz="2000" dirty="0"/>
              <a:t>На території парку живуть різноманітні види оленів: лань, благородний олень, плямистий олень, китайський </a:t>
            </a:r>
            <a:r>
              <a:rPr lang="uk-UA" sz="2000" dirty="0" err="1"/>
              <a:t>мунтжак</a:t>
            </a:r>
            <a:r>
              <a:rPr lang="uk-UA" sz="2000" dirty="0"/>
              <a:t>. Парк — батьківщина особливого </a:t>
            </a:r>
            <a:r>
              <a:rPr lang="uk-UA" sz="2000" dirty="0" smtClean="0"/>
              <a:t>виду п</a:t>
            </a:r>
            <a:r>
              <a:rPr lang="uk-UA" sz="2000" dirty="0" err="1" smtClean="0"/>
              <a:t>оні</a:t>
            </a:r>
            <a:r>
              <a:rPr lang="uk-UA" sz="2000" dirty="0" err="1"/>
              <a:t> — Нью-Форест</a:t>
            </a:r>
            <a:r>
              <a:rPr lang="uk-UA" sz="2000" dirty="0"/>
              <a:t>-поні. З інших видів тварин слід відзначити велику кількість рептилій. В парку живуть </a:t>
            </a:r>
            <a:r>
              <a:rPr lang="uk-UA" sz="2000" dirty="0" smtClean="0"/>
              <a:t>мідянка </a:t>
            </a:r>
            <a:r>
              <a:rPr lang="uk-UA" sz="2000" dirty="0"/>
              <a:t>звичайна, вуж, гадюка, ящірки й інші.</a:t>
            </a:r>
            <a:endParaRPr lang="uk-UA"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347" y="4420335"/>
            <a:ext cx="3250220" cy="243766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891" y="2132856"/>
            <a:ext cx="3492500" cy="22987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2629" y="4543724"/>
            <a:ext cx="3149087" cy="228308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2132856"/>
            <a:ext cx="2991667" cy="2193224"/>
          </a:xfrm>
          <a:prstGeom prst="rect">
            <a:avLst/>
          </a:prstGeom>
        </p:spPr>
      </p:pic>
    </p:spTree>
    <p:extLst>
      <p:ext uri="{BB962C8B-B14F-4D97-AF65-F5344CB8AC3E}">
        <p14:creationId xmlns:p14="http://schemas.microsoft.com/office/powerpoint/2010/main" val="45229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3585592" cy="5149184"/>
          </a:xfrm>
        </p:spPr>
        <p:txBody>
          <a:bodyPr/>
          <a:lstStyle/>
          <a:p>
            <a:pPr algn="ctr"/>
            <a:r>
              <a:rPr lang="uk-UA" sz="3600" u="sng" dirty="0" err="1" smtClean="0"/>
              <a:t>Дартмур</a:t>
            </a:r>
            <a:r>
              <a:rPr lang="uk-UA" sz="3600" u="sng" dirty="0" smtClean="0"/>
              <a:t> (</a:t>
            </a:r>
            <a:r>
              <a:rPr lang="en-US" sz="3600" dirty="0" err="1" smtClean="0"/>
              <a:t>Dartmoor</a:t>
            </a:r>
            <a:r>
              <a:rPr lang="uk-UA" sz="3600" dirty="0" smtClean="0"/>
              <a:t>)</a:t>
            </a:r>
            <a:br>
              <a:rPr lang="uk-UA" sz="3600" dirty="0" smtClean="0"/>
            </a:br>
            <a:r>
              <a:rPr lang="ru-RU" sz="2000" dirty="0"/>
              <a:t>- </a:t>
            </a:r>
            <a:r>
              <a:rPr lang="ru-RU" sz="2000" dirty="0" err="1"/>
              <a:t>горбиста</a:t>
            </a:r>
            <a:r>
              <a:rPr lang="ru-RU" sz="2000" dirty="0"/>
              <a:t> болотиста </a:t>
            </a:r>
            <a:r>
              <a:rPr lang="ru-RU" sz="2000" dirty="0" err="1"/>
              <a:t>місцевість</a:t>
            </a:r>
            <a:r>
              <a:rPr lang="ru-RU" sz="2000" dirty="0"/>
              <a:t> </a:t>
            </a:r>
            <a:r>
              <a:rPr lang="ru-RU" sz="2000" dirty="0" err="1"/>
              <a:t>площею</a:t>
            </a:r>
            <a:r>
              <a:rPr lang="ru-RU" sz="2000" dirty="0"/>
              <a:t> </a:t>
            </a:r>
            <a:r>
              <a:rPr lang="ru-RU" sz="2000" dirty="0" err="1"/>
              <a:t>близько</a:t>
            </a:r>
            <a:r>
              <a:rPr lang="ru-RU" sz="2000" dirty="0"/>
              <a:t> 650 км ² на </a:t>
            </a:r>
            <a:r>
              <a:rPr lang="ru-RU" sz="2000" dirty="0" err="1"/>
              <a:t>крайньому</a:t>
            </a:r>
            <a:r>
              <a:rPr lang="ru-RU" sz="2000" dirty="0"/>
              <a:t> </a:t>
            </a:r>
            <a:r>
              <a:rPr lang="ru-RU" sz="2000" dirty="0" err="1"/>
              <a:t>південному</a:t>
            </a:r>
            <a:r>
              <a:rPr lang="ru-RU" sz="2000" dirty="0"/>
              <a:t> </a:t>
            </a:r>
            <a:r>
              <a:rPr lang="ru-RU" sz="2000" dirty="0" err="1"/>
              <a:t>заході</a:t>
            </a:r>
            <a:r>
              <a:rPr lang="ru-RU" sz="2000" dirty="0"/>
              <a:t> </a:t>
            </a:r>
            <a:r>
              <a:rPr lang="ru-RU" sz="2000" u="sng" dirty="0" err="1"/>
              <a:t>Англії</a:t>
            </a:r>
            <a:r>
              <a:rPr lang="ru-RU" sz="2000" dirty="0"/>
              <a:t>, в </a:t>
            </a:r>
            <a:r>
              <a:rPr lang="ru-RU" sz="2000" dirty="0" err="1"/>
              <a:t>графствіДевоншир</a:t>
            </a:r>
            <a:r>
              <a:rPr lang="ru-RU" sz="2000" dirty="0"/>
              <a:t>, а </a:t>
            </a:r>
            <a:r>
              <a:rPr lang="ru-RU" sz="2000" dirty="0" err="1"/>
              <a:t>також</a:t>
            </a:r>
            <a:r>
              <a:rPr lang="ru-RU" sz="2000" dirty="0"/>
              <a:t> </a:t>
            </a:r>
            <a:r>
              <a:rPr lang="ru-RU" sz="2000" dirty="0" err="1"/>
              <a:t>однойменний</a:t>
            </a:r>
            <a:r>
              <a:rPr lang="ru-RU" sz="2000" dirty="0"/>
              <a:t> </a:t>
            </a:r>
            <a:r>
              <a:rPr lang="ru-RU" sz="2000" dirty="0" err="1"/>
              <a:t>національний</a:t>
            </a:r>
            <a:r>
              <a:rPr lang="ru-RU" sz="2000" dirty="0"/>
              <a:t> парк </a:t>
            </a:r>
            <a:r>
              <a:rPr lang="ru-RU" sz="2000" dirty="0" err="1"/>
              <a:t>Великобританії</a:t>
            </a:r>
            <a:r>
              <a:rPr lang="ru-RU" sz="2000" dirty="0"/>
              <a:t>.</a:t>
            </a:r>
            <a:endParaRPr lang="uk-UA"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476672"/>
            <a:ext cx="4500501" cy="5400600"/>
          </a:xfrm>
        </p:spPr>
      </p:pic>
    </p:spTree>
    <p:extLst>
      <p:ext uri="{BB962C8B-B14F-4D97-AF65-F5344CB8AC3E}">
        <p14:creationId xmlns:p14="http://schemas.microsoft.com/office/powerpoint/2010/main" val="185923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a:t>Ландшафт </a:t>
            </a:r>
            <a:r>
              <a:rPr lang="uk-UA" sz="2000" dirty="0" err="1"/>
              <a:t>Дартмура</a:t>
            </a:r>
            <a:r>
              <a:rPr lang="uk-UA" sz="2000" dirty="0"/>
              <a:t> являє собою болотисті пустки, серед яких розкидані гранітні плоскі пагорби заввишки від 10 до 600 метрів. </a:t>
            </a:r>
            <a:r>
              <a:rPr lang="uk-UA" sz="2000" dirty="0" smtClean="0"/>
              <a:t/>
            </a:r>
            <a:br>
              <a:rPr lang="uk-UA" sz="2000" dirty="0" smtClean="0"/>
            </a:br>
            <a:r>
              <a:rPr lang="uk-UA" sz="2000" dirty="0"/>
              <a:t>Безлісі болота, розташовані на висотах понад 365 метрів над рівнем моря, займають 30% всієї території регіону і покриті товстим шаром торфу, здатного вбирати і зберігати значні маси води.</a:t>
            </a:r>
            <a:endParaRPr lang="uk-UA"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2854964"/>
            <a:ext cx="5976664" cy="3987556"/>
          </a:xfrm>
        </p:spPr>
      </p:pic>
    </p:spTree>
    <p:extLst>
      <p:ext uri="{BB962C8B-B14F-4D97-AF65-F5344CB8AC3E}">
        <p14:creationId xmlns:p14="http://schemas.microsoft.com/office/powerpoint/2010/main" val="1815194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66</TotalTime>
  <Words>182</Words>
  <Application>Microsoft Office PowerPoint</Application>
  <PresentationFormat>Экран (4:3)</PresentationFormat>
  <Paragraphs>20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Метро</vt:lpstr>
      <vt:lpstr>Природні парки великої британії</vt:lpstr>
      <vt:lpstr>Перші пейзажні парки були створені в Англії. Незважаючи на те, що парки цього типу були відомі вКитаї вже давно, більш точні відомості цього стали відомі у Європі лише на початку ХVIII cт. В садах та парках Європи з’являлись китайські і японські елементи садово-паркового мистецтва: павільйони, “горбаті” мостики, пейзажі настрою. Вплив східних пейзажних садів в більшій мірі йшов по лінії форми ніж змісту. В перший період розвитку пейзажні парки мали назву англо-китайських садів, але з часом в зв’язку з тим, що європейські пейзажні парки були мало пов’язані з справжнім мистецтвом Китаю, їх почали називати англійськими.</vt:lpstr>
      <vt:lpstr>Найбільш відомий пейзажний парк Англії ХVIII ст. Стоу і сад Кью, тепер один з найкращих ботанічних садів Європи. З Англії пейзажне паркове мистецтво розповсюдилося по всій Європі. Його принципи вдало були використані при улаштуванні лісопарків. </vt:lpstr>
      <vt:lpstr>Нью-Форест (New Forest) Національний парк Нью-Форест знаходиться на півдні Англії. Більша його частина розташована у графствіГемпшир, невелика — у Вілтширі. Первинно всю територію нинішнього Нью-Форесту вкривали ліси, однак їх значною мірою до епохи бронзового віку було вирублено. Однак землі тут виявились не надто родючими, і район Нью-Форесту поступово перетворився на район лісів, луків й пустирів.</vt:lpstr>
      <vt:lpstr>У 1079 році англійський король Вільгельм I Завойовник оголосив цю місцевість заповідним королівським лісом для полювання на оленя. Вперше Нью-Форест згадується (як Nova Foresta) у книзі Страшного судублизько 1086 року. За легендою, у цій місцевості під час полювання було вбито англійського короля Вільгельма II Руфуса (2 серпня 1100 року)</vt:lpstr>
      <vt:lpstr>У 1999 році було ухвалено рішення про створення на території Нью-Форест національного парку. В червні 2004 року було визначено його межі. З 1 квітня2005 року парк офіційно було відкрито. Його територія охоплює площу близько 571 км². Тут проживає понад 38 тисяч чоловік.</vt:lpstr>
      <vt:lpstr>На території парку живуть різноманітні види оленів: лань, благородний олень, плямистий олень, китайський мунтжак. Парк — батьківщина особливого виду поні — Нью-Форест-поні. З інших видів тварин слід відзначити велику кількість рептилій. В парку живуть мідянка звичайна, вуж, гадюка, ящірки й інші.</vt:lpstr>
      <vt:lpstr>Дартмур (Dartmoor) - горбиста болотиста місцевість площею близько 650 км ² на крайньому південному заході Англії, в графствіДевоншир, а також однойменний національний парк Великобританії.</vt:lpstr>
      <vt:lpstr>Ландшафт Дартмура являє собою болотисті пустки, серед яких розкидані гранітні плоскі пагорби заввишки від 10 до 600 метрів.  Безлісі болота, розташовані на висотах понад 365 метрів над рівнем моря, займають 30% всієї території регіону і покриті товстим шаром торфу, здатного вбирати і зберігати значні маси води.</vt:lpstr>
      <vt:lpstr>Дартмур відомий своїми торами - пагорбами, які увінчані виходами корінних порід, це зазвичай гранітні валуни округлої форми. Більше 160 пагорбів Дартмура мають слово Тор в своїх назвах.</vt:lpstr>
      <vt:lpstr>Флора Дартмура багата папоротями, хвощами і плавунами. У Середньовіччі весь район боліт Дартмур був оголошений королівськими мисливськими угіддями. До нашого часу на пустищах Дартмура збереглися Дартмурські поні (найдавніші поні Великобританії), які пасуться в напівдикому стані.</vt:lpstr>
      <vt:lpstr>Національний парк Озерний край або Лейк-Дистрикт (Lake District)  - заповідник в Північно-Західній Англії, в графстві Камбрія. Територія парку практично збігається з Камберлендськими горами. Заснований в 1951 році.</vt:lpstr>
      <vt:lpstr>Названий так через велику кількость озер, які включають чотири найбільших в Англії - Віндермір, Алсуотер, Бассентуейт, Деруент-Вотер. Також на території заповідника знаходиться гора Скофел-Пайк, яка є найвищою точкою Англії.</vt:lpstr>
      <vt:lpstr>Ексмур (Exmoor) національний парк площею 692.8 км ² в який, крім Ексмура, увійшли Брендонські пагорби, Іст-Лінська річкова долина, Порлокська долина і 55 км узбережжя Брістольської затоки.</vt:lpstr>
      <vt:lpstr>Раніше Ексмур був королівським лісом і мисливським угіддями, але в 1818 році останні були розпродані. Кілька районів Ексмура стали ділянками особливого наукового значення завдяки своїй флорі і фауні. У 1993 році _ територія Ексмура була названа  екологічно вразливою зоною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Природні парки великої британії</dc:title>
  <dc:creator>123</dc:creator>
  <cp:lastModifiedBy>123</cp:lastModifiedBy>
  <cp:revision>7</cp:revision>
  <dcterms:created xsi:type="dcterms:W3CDTF">2015-01-28T15:20:12Z</dcterms:created>
  <dcterms:modified xsi:type="dcterms:W3CDTF">2015-01-28T16:26:37Z</dcterms:modified>
</cp:coreProperties>
</file>