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1" autoAdjust="0"/>
    <p:restoredTop sz="94660"/>
  </p:normalViewPr>
  <p:slideViewPr>
    <p:cSldViewPr>
      <p:cViewPr varScale="1">
        <p:scale>
          <a:sx n="102" d="100"/>
          <a:sy n="102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0E57-DBB4-4AA0-BED0-10B51829BB9D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6D62-3058-4478-A092-6BE688667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628" y="214290"/>
            <a:ext cx="3857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endParaRPr lang="uk-UA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285860"/>
            <a:ext cx="72361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Презентація </a:t>
            </a:r>
            <a:r>
              <a:rPr lang="uk-UA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uk-UA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тему: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2285992"/>
            <a:ext cx="6190990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Північна Америка</a:t>
            </a:r>
            <a:endParaRPr lang="ru-RU" sz="6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Північна Америка виділяється і високої порайонной спеціалізації сільського господарства. Тут склався ряд «поясів» та окремих округів з чіткими відмінностями в основному напрямку господарства. Ця порайонна спеціалізація служить важливим фактором збільшення обсягу виробництва і продуктивності праці. Вона відображає стихійний процес розвитку географічного поділу праці, заснованого на використанні природних переваг або особливостей становища окремих районів.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І США і Канада - економічно високо розвинуті капіталістичні країни. За відносними показниками розвитку, в тому числі продуктивності праці і валового продукту на душу населення, Канада вже практично не поступається США. Проте абсолютні розміри валового національного продукту і промислового виробництва в ній, приблизно, в 11 разів менше. Це і визначає співвідношення сил, при якому Канада зберігає свою економічну і політичну залежність від США. Економіка Канади в більшій мірі, ніж економіка США, орієнтована на виробництво продукції для експорту. Роль сільського господарства і особливо добувної промисловості тут помітно вище, ніж у США. У Канаді видобувна промисловість дає 12% валового національного продукту, тоді як у США лише 4%. За вартістю добувається мінеральної сировини і палива Канада поступається в капіталістичному світі лише США і (після різкого підвищення ціни на нафту) Саудівська Аравія, а із їх вивезення стоїть попереду США.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0"/>
            <a:ext cx="72269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Розвиток</a:t>
            </a:r>
          </a:p>
          <a:p>
            <a:pPr algn="ctr"/>
            <a:r>
              <a:rPr lang="uk-UA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сільського господарства</a:t>
            </a:r>
            <a:endParaRPr lang="ru-RU" sz="4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Рисунок 4" descr="120px-NAFTA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12096" cy="10715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571744"/>
            <a:ext cx="77867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3600" dirty="0" smtClean="0">
                <a:solidFill>
                  <a:schemeClr val="bg1"/>
                </a:solidFill>
              </a:rPr>
              <a:t>Загальна характеристика регіону</a:t>
            </a:r>
          </a:p>
          <a:p>
            <a:pPr marL="514350" indent="-514350">
              <a:buNone/>
            </a:pPr>
            <a:r>
              <a:rPr lang="uk-UA" sz="3600" dirty="0" smtClean="0">
                <a:solidFill>
                  <a:schemeClr val="bg1"/>
                </a:solidFill>
              </a:rPr>
              <a:t>2. Країни, які є на території Північної Америки</a:t>
            </a:r>
          </a:p>
          <a:p>
            <a:pPr marL="514350" indent="-514350">
              <a:buNone/>
            </a:pPr>
            <a:r>
              <a:rPr lang="uk-UA" sz="3600" dirty="0" smtClean="0">
                <a:solidFill>
                  <a:schemeClr val="bg1"/>
                </a:solidFill>
              </a:rPr>
              <a:t>3. Розвиток господарства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214290"/>
            <a:ext cx="1895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sz="1800" b="1" dirty="0" smtClean="0">
                <a:solidFill>
                  <a:schemeClr val="bg1"/>
                </a:solidFill>
              </a:rPr>
              <a:t>Півні́чна </a:t>
            </a:r>
            <a:r>
              <a:rPr lang="ru-RU" sz="1800" b="1" dirty="0">
                <a:solidFill>
                  <a:schemeClr val="bg1"/>
                </a:solidFill>
              </a:rPr>
              <a:t>Аме́рика</a:t>
            </a:r>
            <a:r>
              <a:rPr lang="ru-RU" sz="1800" dirty="0">
                <a:solidFill>
                  <a:schemeClr val="bg1"/>
                </a:solidFill>
              </a:rPr>
              <a:t> — </a:t>
            </a:r>
            <a:r>
              <a:rPr lang="ru-RU" sz="1800" dirty="0" smtClean="0">
                <a:solidFill>
                  <a:schemeClr val="bg1"/>
                </a:solidFill>
              </a:rPr>
              <a:t>материк (</a:t>
            </a:r>
            <a:r>
              <a:rPr lang="ru-RU" sz="1800" dirty="0">
                <a:solidFill>
                  <a:schemeClr val="bg1"/>
                </a:solidFill>
              </a:rPr>
              <a:t>континент) у Західній півкулі, північна частина </a:t>
            </a:r>
            <a:r>
              <a:rPr lang="ru-RU" sz="1800" dirty="0" smtClean="0">
                <a:solidFill>
                  <a:schemeClr val="bg1"/>
                </a:solidFill>
              </a:rPr>
              <a:t>частини світу Америки.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Північна </a:t>
            </a:r>
            <a:r>
              <a:rPr lang="ru-RU" sz="1800" dirty="0">
                <a:solidFill>
                  <a:schemeClr val="bg1"/>
                </a:solidFill>
              </a:rPr>
              <a:t>Америка розташована повністю у Північній півкулі. Континент простягається в усіх географічних поясах, крім екваторіального. Тому природа його різноманітніша порівняно, наприклад, з Південною Америкою. Південну частину материка, що розташована у тропічних широтах, називають Центральною Америкою. До неї відносять також Центральноамериканські острови (Вест-Індія). Крайня північна точка материка – мис Мерчісон на півострові Бутія в Канаді – знаходиться на 71°58' пн.ш., крайня південна точка матери – мис Мар’ято (7°12' пн.ш.), крайня західна – мис Принца Уельського (168°00' зх.д.), крайня східна – мис Сент-Чарльз (55°40' зх.д.). Протяжність з півночі на південь — 7,2 тис. км, із заходу на схід — 6,8 тис. км; середня висота поверхні 677 м. Найвища точка в Кордильєрах (гора </a:t>
            </a:r>
            <a:r>
              <a:rPr lang="ru-RU" sz="1800" dirty="0" smtClean="0">
                <a:solidFill>
                  <a:schemeClr val="bg1"/>
                </a:solidFill>
              </a:rPr>
              <a:t>Мак-Кінлі, </a:t>
            </a:r>
            <a:r>
              <a:rPr lang="ru-RU" sz="1800" dirty="0">
                <a:solidFill>
                  <a:schemeClr val="bg1"/>
                </a:solidFill>
              </a:rPr>
              <a:t>6 193 м), найнижча — в Долині Смерті (86 м нище рівня моря). Понад 64% території має висоту понад 300 </a:t>
            </a:r>
            <a:r>
              <a:rPr lang="ru-RU" sz="1800" dirty="0" smtClean="0">
                <a:solidFill>
                  <a:schemeClr val="bg1"/>
                </a:solidFill>
              </a:rPr>
              <a:t>м.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28"/>
            <a:ext cx="90059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Загальна характеристика регіону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4000" dirty="0" smtClean="0">
                <a:solidFill>
                  <a:schemeClr val="bg1"/>
                </a:solidFill>
              </a:rPr>
              <a:t>Площа </a:t>
            </a:r>
            <a:r>
              <a:rPr lang="ru-RU" sz="4000" dirty="0">
                <a:solidFill>
                  <a:schemeClr val="bg1"/>
                </a:solidFill>
              </a:rPr>
              <a:t>материка — 20,4 млн. км², а разом із островами — 24,25 млн. км² (великі острови:Ґренландія, Канадський Арктичний архіпелаг, Вест-Індія, Алеутські </a:t>
            </a:r>
            <a:r>
              <a:rPr lang="ru-RU" sz="4000" dirty="0" smtClean="0">
                <a:solidFill>
                  <a:schemeClr val="bg1"/>
                </a:solidFill>
              </a:rPr>
              <a:t>острови:</a:t>
            </a:r>
            <a:r>
              <a:rPr lang="ru-RU" sz="4000" dirty="0">
                <a:solidFill>
                  <a:schemeClr val="bg1"/>
                </a:solidFill>
              </a:rPr>
              <a:t> Архіпелаг Олександра). Населення — 528 млн. (станом на 2008 рік).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     Материк </a:t>
            </a:r>
            <a:r>
              <a:rPr lang="ru-RU" sz="4000" dirty="0">
                <a:solidFill>
                  <a:schemeClr val="bg1"/>
                </a:solidFill>
              </a:rPr>
              <a:t>омивається Тихим океаном з Беринговим морем, затоками Аляска і Каліфорнійською,Атлантичним океаном з морем Лабрадор, затоками Св. Лаврентія, Карибською і Мексиканською,Північним Льодовитим океаном з морями Бофорта, Баффіна, Гудзоновою затокою. Сполучається </a:t>
            </a:r>
            <a:r>
              <a:rPr lang="ru-RU" sz="4000" dirty="0" smtClean="0">
                <a:solidFill>
                  <a:schemeClr val="bg1"/>
                </a:solidFill>
              </a:rPr>
              <a:t>з Південною </a:t>
            </a:r>
            <a:r>
              <a:rPr lang="ru-RU" sz="4000" dirty="0">
                <a:solidFill>
                  <a:schemeClr val="bg1"/>
                </a:solidFill>
              </a:rPr>
              <a:t>Америкою Панамським перешийком, від Азії відокремлена </a:t>
            </a:r>
            <a:r>
              <a:rPr lang="ru-RU" sz="4000" u="sng" dirty="0">
                <a:solidFill>
                  <a:schemeClr val="bg1"/>
                </a:solidFill>
              </a:rPr>
              <a:t>Беринговою протокою</a:t>
            </a:r>
            <a:r>
              <a:rPr lang="ru-RU" sz="40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     На </a:t>
            </a:r>
            <a:r>
              <a:rPr lang="ru-RU" sz="4000" dirty="0">
                <a:solidFill>
                  <a:schemeClr val="bg1"/>
                </a:solidFill>
              </a:rPr>
              <a:t>півдні Північну Америку перетинає північний тропік, на півночі – північний полярний круг. 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     Найширша </a:t>
            </a:r>
            <a:r>
              <a:rPr lang="ru-RU" sz="4000" dirty="0">
                <a:solidFill>
                  <a:schemeClr val="bg1"/>
                </a:solidFill>
              </a:rPr>
              <a:t>частина материка лежить в помірних широтах, що дуже впливає на його природу.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      Береги </a:t>
            </a:r>
            <a:r>
              <a:rPr lang="ru-RU" sz="4000" dirty="0">
                <a:solidFill>
                  <a:schemeClr val="bg1"/>
                </a:solidFill>
              </a:rPr>
              <a:t>континенту сильно розчленовані на півночі, північному заході й північному сході. До найбільших елементів берегової лінії належатьГудзонова, Мексиканська, </a:t>
            </a:r>
            <a:r>
              <a:rPr lang="ru-RU" sz="4000" u="sng" dirty="0">
                <a:solidFill>
                  <a:schemeClr val="bg1"/>
                </a:solidFill>
              </a:rPr>
              <a:t>Каліфорнійська затоки</a:t>
            </a:r>
            <a:r>
              <a:rPr lang="ru-RU" sz="4000" dirty="0">
                <a:solidFill>
                  <a:schemeClr val="bg1"/>
                </a:solidFill>
              </a:rPr>
              <a:t>, півострови Лабрадор, Флорида, Каліфорнія, Аляска. Найбільші острови – Ґренландія,Ньюфаундленд, Канадський Арктичний </a:t>
            </a:r>
            <a:r>
              <a:rPr lang="ru-RU" sz="4000" dirty="0" smtClean="0">
                <a:solidFill>
                  <a:schemeClr val="bg1"/>
                </a:solidFill>
              </a:rPr>
              <a:t>архіпелаг (разом </a:t>
            </a:r>
            <a:r>
              <a:rPr lang="ru-RU" sz="4000" dirty="0">
                <a:solidFill>
                  <a:schemeClr val="bg1"/>
                </a:solidFill>
              </a:rPr>
              <a:t>з островом Баффінова земля), Великі Антильські, Малі Антильські, Алеутські </a:t>
            </a:r>
            <a:r>
              <a:rPr lang="ru-RU" sz="4000" dirty="0" smtClean="0">
                <a:solidFill>
                  <a:schemeClr val="bg1"/>
                </a:solidFill>
              </a:rPr>
              <a:t>острови, </a:t>
            </a:r>
            <a:r>
              <a:rPr lang="ru-RU" sz="4000" dirty="0">
                <a:solidFill>
                  <a:schemeClr val="bg1"/>
                </a:solidFill>
              </a:rPr>
              <a:t>Порізаність берегів Північної Америки сприяла виникненню тут численних морських портів.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      Істотний </a:t>
            </a:r>
            <a:r>
              <a:rPr lang="ru-RU" sz="4000" dirty="0">
                <a:solidFill>
                  <a:schemeClr val="bg1"/>
                </a:solidFill>
              </a:rPr>
              <a:t>вплив на природу Північної Америки мають і морські течії, що омивають її береги: </a:t>
            </a:r>
            <a:r>
              <a:rPr lang="ru-RU" sz="4000" dirty="0" smtClean="0">
                <a:solidFill>
                  <a:schemeClr val="bg1"/>
                </a:solidFill>
              </a:rPr>
              <a:t>Аляскинська, </a:t>
            </a:r>
            <a:r>
              <a:rPr lang="ru-RU" sz="4000" dirty="0">
                <a:solidFill>
                  <a:schemeClr val="bg1"/>
                </a:solidFill>
              </a:rPr>
              <a:t> Каліфорнійська, </a:t>
            </a:r>
            <a:r>
              <a:rPr lang="ru-RU" sz="4000" dirty="0" smtClean="0">
                <a:solidFill>
                  <a:schemeClr val="bg1"/>
                </a:solidFill>
              </a:rPr>
              <a:t>Лабрадорська і течія Гольфстрім</a:t>
            </a:r>
            <a:r>
              <a:rPr lang="ru-RU" sz="40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0059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Загальна характеристика регіону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0"/>
            <a:ext cx="63752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Країни, які є на території 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Північної Америки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2214554"/>
          <a:ext cx="8229600" cy="332899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14800"/>
                <a:gridCol w="4114800"/>
              </a:tblGrid>
              <a:tr h="47557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Країна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Столиця</a:t>
                      </a:r>
                      <a:endParaRPr lang="ru-RU" sz="2400" dirty="0"/>
                    </a:p>
                  </a:txBody>
                  <a:tcPr/>
                </a:tc>
              </a:tr>
              <a:tr h="4755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Бермудські острови (Великобританія)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Гамільтон</a:t>
                      </a:r>
                      <a:endParaRPr lang="ru-RU" dirty="0"/>
                    </a:p>
                  </a:txBody>
                  <a:tcPr/>
                </a:tc>
              </a:tr>
              <a:tr h="475571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Ґренландія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(Данія)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Нуук</a:t>
                      </a:r>
                      <a:endParaRPr lang="ru-RU" dirty="0"/>
                    </a:p>
                  </a:txBody>
                  <a:tcPr/>
                </a:tc>
              </a:tr>
              <a:tr h="4755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Канада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Оттава</a:t>
                      </a:r>
                      <a:endParaRPr lang="ru-RU" dirty="0"/>
                    </a:p>
                  </a:txBody>
                  <a:tcPr/>
                </a:tc>
              </a:tr>
              <a:tr h="4755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Мексика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Мехіко</a:t>
                      </a:r>
                      <a:endParaRPr lang="ru-RU" dirty="0"/>
                    </a:p>
                  </a:txBody>
                  <a:tcPr/>
                </a:tc>
              </a:tr>
              <a:tr h="4755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Сен-П”єр і Мікелон (Франція)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Сен-П”єр</a:t>
                      </a:r>
                      <a:endParaRPr lang="ru-RU" dirty="0"/>
                    </a:p>
                  </a:txBody>
                  <a:tcPr/>
                </a:tc>
              </a:tr>
              <a:tr h="4755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Вашингтон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національному доході вартість продукції промисловості в 10 разів більше вартості продукції сільського господарства. Промисловість Пн.Америки має велику, технічно добре оснащену матеріальну базу. Однак в умовах нестійкості господарства навіть підприємства новітніх галузей працюють з недовантаженням; безробіття постійно зростає.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Неважко помітити, що всі провідні галузі одержали розвиток у багатьох штатах. Але на такому тлі зазвичай різко виділяються два-три штати.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428604"/>
            <a:ext cx="7063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Розвиток господарства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numCol="2"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У сучасному світі Північній Америці належить чільне місце. Це найпотужніший в економічному відношенні регіон капіталістичного світу, що займає в ньому перше місце як по продукції обробної та добувної промисловості, так і по виробництву сільськогосподарських продуктів. Він дає близько 41% капіталістичного виробництва промислових товарів і майже 40% продукції сільського господарства. Північна Америка один з провідних сільськогосподарських регіонів світу, який не тільки забезпечує свої потреби в продовольстві та технічних </a:t>
            </a:r>
            <a:r>
              <a:rPr lang="ru-RU" sz="1800" dirty="0" smtClean="0"/>
              <a:t>к</a:t>
            </a:r>
            <a:r>
              <a:rPr lang="ru-RU" sz="1800" dirty="0" smtClean="0">
                <a:solidFill>
                  <a:schemeClr val="bg1"/>
                </a:solidFill>
              </a:rPr>
              <a:t>ультурах, але і володіє великими експортними надлишками їх. За викликом сільськогосподарських продуктів він стоїть далеко попереду всіх інших регіонів капіталістичного світу. Зокрема, на нього припадає понад половини експортованої пшениці, більше кукурудзи і більше 9 / 10 сої. Експортний напрям сільського господарства особливо виражено в Канаді, яка вивозить більше ј його товарної продукції, тоді як у США-близько 1 / 5. При значно меншій, ніж у США, обсязі виробництва Канада дає близько ј світового експорту пшениці. 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746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Розвиток господарства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Сільське господарство Північної Америки має низку особливостей пов'язаних насамперед із тим, що заселення основною сільськогосподарською області материка в другій половині і на початку 20 століття проходило в умовах великої кількості захоплених в індіанців земель, а розвиток капіталістичних відносин у сільському господарстві майже не стримувався пережитками феодалізму.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Перша його особливість-висока в цілому  забезпеченість землею. На кожного канадця припадає понад 2 га сільськогосподарських угідь, на кожного жителя США-понад 1 га, тоді як у Західній Європі-менш 0.2 га. З великою кількістю землі пов'язаний порівняно екстенсивний характер сільського господарства Північної Америки. Витрати праці і капіталу, застосування добрив на одиницю площі тут набагато нижче, ніж у Європі; помітно нижче і врожайність. Однак оброблювальна площа на одного зайнятого в сільському господарстві у багато разів більше, ніж у Європі. Це пов'язано з іншою особливістю  регіону - дуже високою продуктивністю праці, яка продовжує підвищуватися. Науково-технічна революція  сильніше позначилася в Північній Америці на сільському господарстві. У результаті в цій галузі зайнято близько 4% економічно активного населення (у тому числі в Канаді-6%), тобто набагато менше, ніж у Європі. Загальний обсяг  виробництва в Північній Америці продовжує зростати, хоча зайнятих у ньому стає все менше. Один зайнятий у сільському господарстві тут забезпечує продуктами, приблизно 50 чоловік.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3" y="0"/>
            <a:ext cx="7215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Розвиток </a:t>
            </a: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сільського господарства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Третя особливість сільськогосподарського регіону-дуже високий рівень розвитку капіталізму. Понад 3 / 5 товарної продукції дають найбільші ферми, що представляють собою типові капіталістичні підприємства, оснащені дорогою технікою, широко використовують досягнення сучасної агротехніки та організація виробництва, що застосовують найману працю. Дрібні і середні фермери не витримують конкуренції і розоряються. З часу Другої світової війни загальне число ферм скоротилося більш ніж у 2 рази, у той же час число великих і особливо найбільших ферм помітно зросла, зросла і концентрація на них землі, худоби, машин, витрат на наймання робочої сили, але ще помітніше зросла частка цих ферм у виробництві товарної продукції.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Сільське господарство регіону має і ту особливість, що воно інтегрується в так званий агрокомплекс, який об'єднує виробництво сільськогосподарських продуктів, їх зберігання, транспортування, переробку, збут, а також виробництво техніки, добрив та іншої продукції, необхідної сільському господарству. Таким шляхом промисловий капітал підпорядковує собі і сільське господарство.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0"/>
            <a:ext cx="66370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Розвиток </a:t>
            </a:r>
          </a:p>
          <a:p>
            <a:pPr algn="ctr"/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 </a:t>
            </a:r>
            <a:r>
              <a:rPr lang="uk-UA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194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Elli 2.0 special for GeniEwgen)</cp:lastModifiedBy>
  <cp:revision>27</cp:revision>
  <dcterms:created xsi:type="dcterms:W3CDTF">2013-01-03T15:32:49Z</dcterms:created>
  <dcterms:modified xsi:type="dcterms:W3CDTF">2014-05-07T11:40:27Z</dcterms:modified>
</cp:coreProperties>
</file>