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70" r:id="rId4"/>
    <p:sldId id="269" r:id="rId5"/>
    <p:sldId id="268" r:id="rId6"/>
    <p:sldId id="267" r:id="rId7"/>
    <p:sldId id="266" r:id="rId8"/>
    <p:sldId id="265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767" autoAdjust="0"/>
  </p:normalViewPr>
  <p:slideViewPr>
    <p:cSldViewPr>
      <p:cViewPr varScale="1">
        <p:scale>
          <a:sx n="69" d="100"/>
          <a:sy n="69" d="100"/>
        </p:scale>
        <p:origin x="-8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2/6/2014</a:t>
            </a:fld>
            <a:endParaRPr lang="en-US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2/6/2014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2/6/2014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2/6/2014</a:t>
            </a:fld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2/6/2014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2/6/2014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2/6/2014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2/6/2014</a:t>
            </a:fld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2/6/2014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2/6/2014</a:t>
            </a:fld>
            <a:endParaRPr lang="en-US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2/6/2014</a:t>
            </a:fld>
            <a:endParaRPr lang="en-US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2/6/2014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http://photo.fabrikaglamura.ru/photo/2/961/gd/7681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9800" y="990600"/>
            <a:ext cx="6934200" cy="1894362"/>
          </a:xfrm>
        </p:spPr>
        <p:txBody>
          <a:bodyPr>
            <a:normAutofit fontScale="90000"/>
          </a:bodyPr>
          <a:lstStyle/>
          <a:p>
            <a:r>
              <a:rPr lang="uk-UA" sz="9600" cap="none" dirty="0" smtClean="0">
                <a:ln w="24500" cmpd="dbl">
                  <a:solidFill>
                    <a:srgbClr val="00B0F0">
                      <a:alpha val="85000"/>
                    </a:srgb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Іспанія</a:t>
            </a:r>
            <a:r>
              <a:rPr lang="uk-UA" sz="3200" cap="none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1430"/>
                <a:gradFill flip="none" rotWithShape="1"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3200" dirty="0" smtClean="0">
                <a:ln w="11430"/>
                <a:gradFill flip="none" rotWithShape="1"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dirty="0"/>
          </a:p>
        </p:txBody>
      </p:sp>
      <p:pic>
        <p:nvPicPr>
          <p:cNvPr id="44036" name="Picture 4" descr="http://images.vector-images.com/148/g_spain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352800"/>
            <a:ext cx="2819400" cy="2903982"/>
          </a:xfrm>
          <a:prstGeom prst="rect">
            <a:avLst/>
          </a:prstGeom>
          <a:noFill/>
        </p:spPr>
      </p:pic>
      <p:pic>
        <p:nvPicPr>
          <p:cNvPr id="7" name="Picture 4" descr="F:\Articles\53\1005343\fg_spain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3657600"/>
            <a:ext cx="3924300" cy="2616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http://photo.fabrikaglamura.ru/photo/2/961/gd/7681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" y="1143000"/>
            <a:ext cx="6934200" cy="189436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n w="11430"/>
                <a:gradFill flip="none" rotWithShape="1"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3200" dirty="0" smtClean="0">
                <a:ln w="11430"/>
                <a:gradFill flip="none" rotWithShape="1"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828800" y="152400"/>
            <a:ext cx="496315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400" dirty="0" smtClean="0"/>
              <a:t>Економічні </a:t>
            </a:r>
            <a:r>
              <a:rPr lang="uk-UA" sz="4400" dirty="0" err="1" smtClean="0"/>
              <a:t>зв</a:t>
            </a:r>
            <a:r>
              <a:rPr lang="en-US" sz="4400" dirty="0" smtClean="0"/>
              <a:t>’</a:t>
            </a:r>
            <a:r>
              <a:rPr lang="uk-UA" sz="4400" dirty="0" err="1" smtClean="0"/>
              <a:t>язки</a:t>
            </a:r>
            <a:endParaRPr lang="ru-RU" sz="4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3400" y="1219200"/>
            <a:ext cx="8077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Font typeface="Wingdings 2" pitchFamily="18" charset="2"/>
              <a:buChar char="g"/>
            </a:pPr>
            <a:r>
              <a:rPr lang="uk-UA" sz="2400" dirty="0" smtClean="0"/>
              <a:t>Південна  Європа ,а</a:t>
            </a:r>
            <a:r>
              <a:rPr lang="en-US" sz="2400" dirty="0" smtClean="0"/>
              <a:t> </a:t>
            </a:r>
            <a:r>
              <a:rPr lang="uk-UA" sz="2400" dirty="0" smtClean="0"/>
              <a:t>саме Іспанія відіграє дуже важливу роль у світовій торгівлі.</a:t>
            </a:r>
          </a:p>
          <a:p>
            <a:pPr>
              <a:buClr>
                <a:srgbClr val="00B0F0"/>
              </a:buClr>
              <a:buFont typeface="Wingdings 2" pitchFamily="18" charset="2"/>
              <a:buChar char="g"/>
            </a:pPr>
            <a:r>
              <a:rPr lang="uk-UA" sz="2400" dirty="0" smtClean="0"/>
              <a:t>Їхні головні торговельні партнери це країни ЄС і США.</a:t>
            </a:r>
          </a:p>
          <a:p>
            <a:pPr>
              <a:buClr>
                <a:srgbClr val="00B0F0"/>
              </a:buClr>
              <a:buFont typeface="Wingdings 2" pitchFamily="18" charset="2"/>
              <a:buChar char="g"/>
            </a:pPr>
            <a:r>
              <a:rPr lang="uk-UA" sz="2400" dirty="0" smtClean="0"/>
              <a:t>Вони експортують і виготовляють : Продукція машинобудування (автомобілі, судна), хімічні товари, пластмаси, папір, картон, взуття, текстильні вироби, електроустаткування, цитрусові, рослинні консерви, вина, оливкова олія.</a:t>
            </a:r>
          </a:p>
          <a:p>
            <a:pPr>
              <a:buClr>
                <a:srgbClr val="00B0F0"/>
              </a:buClr>
              <a:buFont typeface="Wingdings 2" pitchFamily="18" charset="2"/>
              <a:buChar char="g"/>
            </a:pPr>
            <a:r>
              <a:rPr lang="uk-UA" sz="2400" dirty="0" smtClean="0"/>
              <a:t>В імпорті велику частину становлять нафта й нафтопродукти, зброю, споживчі товари, продовольства, хімічні добрива, ввозять машини й устаткування.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http://photo.fabrikaglamura.ru/photo/2/961/gd/7681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886200" y="1595021"/>
            <a:ext cx="5257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2"/>
              </a:buClr>
              <a:buFont typeface="Wingdings 2" pitchFamily="18" charset="2"/>
              <a:buChar char=""/>
            </a:pPr>
            <a:r>
              <a:rPr lang="uk-UA" dirty="0" smtClean="0"/>
              <a:t> </a:t>
            </a:r>
            <a:r>
              <a:rPr lang="uk-UA" sz="2400" dirty="0" smtClean="0"/>
              <a:t>В Іспанія є промисловість : Легка, харчова, хімічна, Лісова, Машинобудування, невелика кількість чорної та кольорової металургії.  </a:t>
            </a:r>
          </a:p>
          <a:p>
            <a:pPr>
              <a:buClr>
                <a:schemeClr val="accent2"/>
              </a:buClr>
              <a:buFont typeface="Wingdings 2" pitchFamily="18" charset="2"/>
              <a:buChar char="ç"/>
            </a:pPr>
            <a:r>
              <a:rPr lang="uk-UA" sz="2400" dirty="0" smtClean="0"/>
              <a:t>В сільському господарстві переважають Субтропічні культури (виноград, інжир, мигдаль, маслини, цитрусові та зернові культури(пшениця, ячмінь, овес, жито). Тваринництво (вівчарство і свинарство). </a:t>
            </a:r>
          </a:p>
          <a:p>
            <a:pPr>
              <a:buClr>
                <a:schemeClr val="accent2"/>
              </a:buClr>
              <a:buFont typeface="Wingdings 2" pitchFamily="18" charset="2"/>
              <a:buChar char="ç"/>
            </a:pPr>
            <a:r>
              <a:rPr lang="uk-UA" sz="2400" dirty="0" smtClean="0"/>
              <a:t>Суднобудування і рибальство розміщене тільки на півночі Іспанії. </a:t>
            </a:r>
            <a:endParaRPr lang="ru-RU" sz="2400" dirty="0"/>
          </a:p>
        </p:txBody>
      </p:sp>
      <p:pic>
        <p:nvPicPr>
          <p:cNvPr id="67588" name="Picture 4" descr="http://agrotimeteh.com.ua/wp-content/uploads/2010/09/%D0%BE%D0%B2%D1%86%D1%8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44634">
            <a:off x="300983" y="4228514"/>
            <a:ext cx="3275269" cy="215265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" y="1143000"/>
            <a:ext cx="6934200" cy="189436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n w="11430"/>
                <a:gradFill flip="none" rotWithShape="1"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3200" dirty="0" smtClean="0">
                <a:ln w="11430"/>
                <a:gradFill flip="none" rotWithShape="1"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14400" y="381000"/>
            <a:ext cx="72955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dirty="0" smtClean="0"/>
              <a:t>Галузі спеціалізації господарства</a:t>
            </a:r>
            <a:endParaRPr lang="ru-RU" sz="3600" dirty="0"/>
          </a:p>
        </p:txBody>
      </p:sp>
      <p:pic>
        <p:nvPicPr>
          <p:cNvPr id="67586" name="Picture 2" descr="http://svit.ukrinform.ua/Spain/img/vinog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374673">
            <a:off x="228600" y="1524000"/>
            <a:ext cx="2686050" cy="21488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http://photo.fabrikaglamura.ru/photo/2/961/gd/7681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" y="1143000"/>
            <a:ext cx="6934200" cy="189436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n w="11430"/>
                <a:gradFill flip="none" rotWithShape="1"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3200" dirty="0" smtClean="0">
                <a:ln w="11430"/>
                <a:gradFill flip="none" rotWithShape="1"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4600" y="228600"/>
            <a:ext cx="3810000" cy="13716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tx1"/>
                </a:solidFill>
              </a:rPr>
              <a:t>К</a:t>
            </a:r>
            <a:r>
              <a:rPr lang="ru-RU" sz="4000" dirty="0" smtClean="0">
                <a:solidFill>
                  <a:schemeClr val="tx1"/>
                </a:solidFill>
              </a:rPr>
              <a:t>арта </a:t>
            </a:r>
            <a:r>
              <a:rPr lang="uk-UA" sz="4000" dirty="0" smtClean="0">
                <a:solidFill>
                  <a:schemeClr val="tx1"/>
                </a:solidFill>
              </a:rPr>
              <a:t>І</a:t>
            </a:r>
            <a:r>
              <a:rPr lang="ru-RU" sz="4000" dirty="0" smtClean="0">
                <a:solidFill>
                  <a:schemeClr val="tx1"/>
                </a:solidFill>
              </a:rPr>
              <a:t>спанії</a:t>
            </a:r>
            <a:endParaRPr lang="ru-RU" sz="4000" dirty="0">
              <a:solidFill>
                <a:schemeClr val="tx1"/>
              </a:solidFill>
            </a:endParaRPr>
          </a:p>
        </p:txBody>
      </p:sp>
      <p:pic>
        <p:nvPicPr>
          <p:cNvPr id="62466" name="Picture 2" descr="http://www.newsspain.ru/kartinki/spain(3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447800"/>
            <a:ext cx="8098746" cy="502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http://photo.fabrikaglamura.ru/photo/2/961/gd/7681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" y="1143000"/>
            <a:ext cx="6934200" cy="189436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n w="11430"/>
                <a:gradFill flip="none" rotWithShape="1"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3200" dirty="0" smtClean="0">
                <a:ln w="11430"/>
                <a:gradFill flip="none" rotWithShape="1"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8600" y="762000"/>
            <a:ext cx="3962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2"/>
              </a:buClr>
              <a:buFont typeface="Wingdings 2" pitchFamily="18" charset="2"/>
              <a:buChar char=""/>
            </a:pPr>
            <a:r>
              <a:rPr lang="uk-UA" sz="4000" dirty="0" smtClean="0"/>
              <a:t>Площа країни – 504,75 тис. км</a:t>
            </a:r>
            <a:r>
              <a:rPr lang="ru-RU" sz="4000" baseline="30000" dirty="0" smtClean="0"/>
              <a:t>2</a:t>
            </a:r>
            <a:r>
              <a:rPr lang="ru-RU" sz="4000" dirty="0" smtClean="0"/>
              <a:t> </a:t>
            </a:r>
          </a:p>
          <a:p>
            <a:pPr>
              <a:buClr>
                <a:schemeClr val="accent2"/>
              </a:buClr>
              <a:buFont typeface="Wingdings 2" pitchFamily="18" charset="2"/>
              <a:buChar char="ô"/>
            </a:pPr>
            <a:r>
              <a:rPr lang="uk-UA" sz="4000" dirty="0" smtClean="0"/>
              <a:t>Населення – 40,5 млн. осіб , </a:t>
            </a:r>
            <a:r>
              <a:rPr lang="uk-UA" sz="4000" dirty="0" smtClean="0"/>
              <a:t>висока народжуваність </a:t>
            </a:r>
            <a:r>
              <a:rPr lang="uk-UA" sz="4000" dirty="0" smtClean="0"/>
              <a:t>приріст 0,1 – 0,4%</a:t>
            </a:r>
          </a:p>
        </p:txBody>
      </p:sp>
      <p:pic>
        <p:nvPicPr>
          <p:cNvPr id="8" name="Picture 38" descr="73902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1524000"/>
            <a:ext cx="4589462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http://photo.fabrikaglamura.ru/photo/2/961/gd/7681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" y="1143000"/>
            <a:ext cx="6934200" cy="189436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n w="11430"/>
                <a:gradFill flip="none" rotWithShape="1"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3200" dirty="0" smtClean="0">
                <a:ln w="11430"/>
                <a:gradFill flip="none" rotWithShape="1"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152400"/>
            <a:ext cx="6172200" cy="1371600"/>
          </a:xfrm>
        </p:spPr>
        <p:txBody>
          <a:bodyPr/>
          <a:lstStyle/>
          <a:p>
            <a:r>
              <a:rPr lang="uk-UA" dirty="0" smtClean="0"/>
              <a:t> </a:t>
            </a:r>
            <a:r>
              <a:rPr lang="uk-UA" sz="3200" dirty="0" smtClean="0">
                <a:solidFill>
                  <a:schemeClr val="tx1"/>
                </a:solidFill>
              </a:rPr>
              <a:t>Державний устрій і форма  </a:t>
            </a:r>
            <a:br>
              <a:rPr lang="uk-UA" sz="3200" dirty="0" smtClean="0">
                <a:solidFill>
                  <a:schemeClr val="tx1"/>
                </a:solidFill>
              </a:rPr>
            </a:br>
            <a:r>
              <a:rPr lang="uk-UA" sz="3200" dirty="0" smtClean="0">
                <a:solidFill>
                  <a:schemeClr val="tx1"/>
                </a:solidFill>
              </a:rPr>
              <a:t>                правління 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 txBox="1">
            <a:spLocks/>
          </p:cNvSpPr>
          <p:nvPr/>
        </p:nvSpPr>
        <p:spPr>
          <a:xfrm>
            <a:off x="762000" y="1524000"/>
            <a:ext cx="7162800" cy="4144963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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Іспанія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конституційна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монархія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 Глава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держави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- король,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однак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реальна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виконавча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влада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належить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прем'єр-міністру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який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очолює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уряд. Законодавча влада здійснюється Генеральними кортесами -парламентом, що складається з Сенату і Конгресу депутатів.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spcBef>
                <a:spcPts val="600"/>
              </a:spcBef>
              <a:buClr>
                <a:schemeClr val="accent2"/>
              </a:buClr>
              <a:buSzPct val="70000"/>
              <a:buFont typeface="Wingdings 2" pitchFamily="18" charset="2"/>
              <a:buChar char=""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Король – Хуан Карлос 1 , Прем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’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єр міністр </a:t>
            </a:r>
            <a:r>
              <a:rPr lang="ru-RU" sz="2400" b="1" dirty="0" err="1" smtClean="0"/>
              <a:t>Мариано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Рахой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2">
              <a:spcBef>
                <a:spcPts val="600"/>
              </a:spcBef>
              <a:buClr>
                <a:schemeClr val="accent2"/>
              </a:buClr>
              <a:buSzPct val="70000"/>
              <a:buFont typeface="Wingdings 2" pitchFamily="18" charset="2"/>
              <a:buChar char=""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В республіці – джерелом влади є народ.</a:t>
            </a:r>
            <a:endParaRPr kumimoji="0" lang="ru-RU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http://photo.fabrikaglamura.ru/photo/2/961/gd/7681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" y="1143000"/>
            <a:ext cx="6934200" cy="189436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n w="11430"/>
                <a:gradFill flip="none" rotWithShape="1"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3200" dirty="0" smtClean="0">
                <a:ln w="11430"/>
                <a:gradFill flip="none" rotWithShape="1"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81000" y="533400"/>
            <a:ext cx="3657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 </a:t>
            </a:r>
            <a:r>
              <a:rPr lang="ru-RU" sz="2400" dirty="0" err="1" smtClean="0"/>
              <a:t>Іспанії</a:t>
            </a:r>
            <a:r>
              <a:rPr lang="ru-RU" sz="2400" dirty="0" smtClean="0"/>
              <a:t> </a:t>
            </a:r>
            <a:r>
              <a:rPr lang="ru-RU" sz="2400" dirty="0" err="1" smtClean="0"/>
              <a:t>говорять</a:t>
            </a:r>
            <a:r>
              <a:rPr lang="ru-RU" sz="2400" dirty="0" smtClean="0"/>
              <a:t> на </a:t>
            </a:r>
            <a:r>
              <a:rPr lang="ru-RU" sz="2400" dirty="0" err="1" smtClean="0"/>
              <a:t>різних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мовах</a:t>
            </a:r>
            <a:r>
              <a:rPr lang="ru-RU" sz="2400" dirty="0" smtClean="0"/>
              <a:t>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</a:t>
            </a:r>
            <a:r>
              <a:rPr lang="ru-RU" sz="2400" dirty="0" err="1" smtClean="0"/>
              <a:t>офіційна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іспанська</a:t>
            </a:r>
            <a:r>
              <a:rPr lang="ru-RU" sz="2400" dirty="0" smtClean="0"/>
              <a:t>. </a:t>
            </a:r>
            <a:r>
              <a:rPr lang="ru-RU" sz="2400" dirty="0" smtClean="0"/>
              <a:t>В </a:t>
            </a:r>
            <a:r>
              <a:rPr lang="ru-RU" sz="2400" dirty="0" err="1" smtClean="0"/>
              <a:t>автономній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області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Каталонія</a:t>
            </a:r>
            <a:r>
              <a:rPr lang="ru-RU" sz="2400" dirty="0" smtClean="0"/>
              <a:t>, а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на </a:t>
            </a:r>
            <a:r>
              <a:rPr lang="ru-RU" sz="2400" dirty="0" err="1" smtClean="0"/>
              <a:t>Балеарських</a:t>
            </a:r>
            <a:r>
              <a:rPr lang="ru-RU" sz="2400" dirty="0" smtClean="0"/>
              <a:t> островах </a:t>
            </a:r>
            <a:r>
              <a:rPr lang="ru-RU" sz="2400" dirty="0" err="1" smtClean="0"/>
              <a:t>говорять</a:t>
            </a:r>
            <a:r>
              <a:rPr lang="ru-RU" sz="2400" dirty="0" smtClean="0"/>
              <a:t> </a:t>
            </a:r>
            <a:r>
              <a:rPr lang="ru-RU" sz="2400" dirty="0" err="1" smtClean="0"/>
              <a:t>каталонською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мовою</a:t>
            </a:r>
            <a:r>
              <a:rPr lang="ru-RU" sz="2400" dirty="0" smtClean="0"/>
              <a:t> і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діалектах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67200" y="4572000"/>
            <a:ext cx="4876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В </a:t>
            </a:r>
            <a:r>
              <a:rPr lang="ru-RU" sz="2800" dirty="0" err="1" smtClean="0"/>
              <a:t>Іспанії</a:t>
            </a:r>
            <a:r>
              <a:rPr lang="ru-RU" sz="2800" dirty="0" smtClean="0"/>
              <a:t> </a:t>
            </a:r>
            <a:r>
              <a:rPr lang="ru-RU" sz="2800" dirty="0" err="1" smtClean="0"/>
              <a:t>починаючи</a:t>
            </a:r>
            <a:r>
              <a:rPr lang="ru-RU" sz="2800" dirty="0" smtClean="0"/>
              <a:t> </a:t>
            </a:r>
            <a:r>
              <a:rPr lang="ru-RU" sz="2800" dirty="0" smtClean="0"/>
              <a:t>з          1   </a:t>
            </a:r>
            <a:r>
              <a:rPr lang="ru-RU" sz="2800" dirty="0" err="1" smtClean="0"/>
              <a:t>січня</a:t>
            </a:r>
            <a:r>
              <a:rPr lang="ru-RU" sz="2800" dirty="0" smtClean="0"/>
              <a:t> </a:t>
            </a:r>
            <a:r>
              <a:rPr lang="ru-RU" sz="2800" dirty="0" smtClean="0"/>
              <a:t>2001 </a:t>
            </a:r>
            <a:r>
              <a:rPr lang="ru-RU" sz="2800" dirty="0" err="1" smtClean="0"/>
              <a:t>загальноєвропейська</a:t>
            </a:r>
            <a:r>
              <a:rPr lang="ru-RU" sz="2800" dirty="0" smtClean="0"/>
              <a:t> </a:t>
            </a:r>
            <a:r>
              <a:rPr lang="ru-RU" sz="2800" dirty="0" smtClean="0"/>
              <a:t>валюта "</a:t>
            </a:r>
            <a:r>
              <a:rPr lang="ru-RU" sz="2800" dirty="0" err="1" smtClean="0"/>
              <a:t>євро</a:t>
            </a:r>
            <a:r>
              <a:rPr lang="ru-RU" sz="2800" dirty="0" smtClean="0"/>
              <a:t>".</a:t>
            </a:r>
            <a:endParaRPr lang="ru-RU" sz="2800" dirty="0"/>
          </a:p>
        </p:txBody>
      </p:sp>
      <p:pic>
        <p:nvPicPr>
          <p:cNvPr id="58370" name="Picture 2" descr="http://www.visacenter.ru/upload/imagemanager/spa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78236">
            <a:off x="4267200" y="609600"/>
            <a:ext cx="4064000" cy="3048000"/>
          </a:xfrm>
          <a:prstGeom prst="rect">
            <a:avLst/>
          </a:prstGeom>
          <a:noFill/>
        </p:spPr>
      </p:pic>
      <p:pic>
        <p:nvPicPr>
          <p:cNvPr id="58372" name="Picture 4" descr="http://www.tourprom.ru/site_media/images/banknote/106/eur-1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365145">
            <a:off x="304800" y="4191000"/>
            <a:ext cx="3855902" cy="213360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1219200" y="0"/>
            <a:ext cx="1295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Мова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486400" y="3962400"/>
            <a:ext cx="11279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err="1" smtClean="0"/>
              <a:t>Гроші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http://photo.fabrikaglamura.ru/photo/2/961/gd/7681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" y="1143000"/>
            <a:ext cx="6934200" cy="189436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n w="11430"/>
                <a:gradFill flip="none" rotWithShape="1"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3200" dirty="0" smtClean="0">
                <a:ln w="11430"/>
                <a:gradFill flip="none" rotWithShape="1"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990600"/>
            <a:ext cx="4343400" cy="4495800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  <a:buFont typeface="Wingdings 2" pitchFamily="18" charset="2"/>
              <a:buChar char="a"/>
            </a:pPr>
            <a:r>
              <a:rPr lang="uk-UA" sz="2400" dirty="0" smtClean="0">
                <a:solidFill>
                  <a:schemeClr val="tx1"/>
                </a:solidFill>
              </a:rPr>
              <a:t>За територією Іспанія займає  4 місце.</a:t>
            </a:r>
          </a:p>
          <a:p>
            <a:pPr>
              <a:buClr>
                <a:schemeClr val="accent2"/>
              </a:buClr>
              <a:buFont typeface="Wingdings 2" pitchFamily="18" charset="2"/>
              <a:buChar char="a"/>
            </a:pPr>
            <a:r>
              <a:rPr lang="uk-UA" sz="2400" dirty="0" smtClean="0">
                <a:solidFill>
                  <a:schemeClr val="tx1"/>
                </a:solidFill>
              </a:rPr>
              <a:t>Вона омивається Середземним  морем  і Атлантичним океаном.</a:t>
            </a:r>
          </a:p>
          <a:p>
            <a:pPr>
              <a:buClr>
                <a:schemeClr val="accent2"/>
              </a:buClr>
              <a:buFont typeface="Wingdings 2" pitchFamily="18" charset="2"/>
              <a:buChar char=""/>
            </a:pPr>
            <a:r>
              <a:rPr lang="uk-UA" sz="2400" dirty="0" smtClean="0">
                <a:solidFill>
                  <a:schemeClr val="tx1"/>
                </a:solidFill>
              </a:rPr>
              <a:t>Іспанія межує з країнами: Португалією, Францією.</a:t>
            </a:r>
          </a:p>
          <a:p>
            <a:pPr>
              <a:buClr>
                <a:schemeClr val="accent2"/>
              </a:buClr>
              <a:buFont typeface="Wingdings 2" pitchFamily="18" charset="2"/>
              <a:buChar char=""/>
            </a:pPr>
            <a:r>
              <a:rPr lang="uk-UA" sz="2400" dirty="0" smtClean="0">
                <a:solidFill>
                  <a:schemeClr val="tx1"/>
                </a:solidFill>
              </a:rPr>
              <a:t>Єдина низовина на півдні – Андалузька. </a:t>
            </a:r>
            <a:r>
              <a:rPr lang="ru-RU" sz="2400" dirty="0" smtClean="0">
                <a:solidFill>
                  <a:schemeClr val="tx1"/>
                </a:solidFill>
              </a:rPr>
              <a:t>А на </a:t>
            </a:r>
            <a:r>
              <a:rPr lang="ru-RU" sz="2400" dirty="0" err="1" smtClean="0">
                <a:solidFill>
                  <a:schemeClr val="tx1"/>
                </a:solidFill>
              </a:rPr>
              <a:t>сході</a:t>
            </a:r>
            <a:r>
              <a:rPr lang="ru-RU" sz="2400" dirty="0" smtClean="0">
                <a:solidFill>
                  <a:schemeClr val="tx1"/>
                </a:solidFill>
              </a:rPr>
              <a:t> в </a:t>
            </a:r>
            <a:r>
              <a:rPr lang="ru-RU" sz="2400" dirty="0" err="1" smtClean="0">
                <a:solidFill>
                  <a:schemeClr val="tx1"/>
                </a:solidFill>
              </a:rPr>
              <a:t>долині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ріки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Ебро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розкинулася</a:t>
            </a:r>
            <a:r>
              <a:rPr lang="ru-RU" sz="2400" dirty="0" smtClean="0">
                <a:solidFill>
                  <a:schemeClr val="tx1"/>
                </a:solidFill>
              </a:rPr>
              <a:t>  </a:t>
            </a:r>
            <a:r>
              <a:rPr lang="ru-RU" sz="2400" dirty="0" err="1" smtClean="0">
                <a:solidFill>
                  <a:schemeClr val="tx1"/>
                </a:solidFill>
              </a:rPr>
              <a:t>Арагонська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рівнина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  <a:p>
            <a:pPr>
              <a:buClr>
                <a:schemeClr val="accent2"/>
              </a:buClr>
              <a:buFont typeface="Wingdings 2" pitchFamily="18" charset="2"/>
              <a:buChar char="a"/>
            </a:pPr>
            <a:r>
              <a:rPr lang="uk-UA" sz="2400" dirty="0" err="1" smtClean="0">
                <a:solidFill>
                  <a:schemeClr val="tx1"/>
                </a:solidFill>
              </a:rPr>
              <a:t>Плоскогір</a:t>
            </a:r>
            <a:r>
              <a:rPr lang="en-US" sz="2400" dirty="0" smtClean="0">
                <a:solidFill>
                  <a:schemeClr val="tx1"/>
                </a:solidFill>
              </a:rPr>
              <a:t>’я</a:t>
            </a:r>
            <a:r>
              <a:rPr lang="uk-UA" sz="2400" dirty="0" smtClean="0">
                <a:solidFill>
                  <a:schemeClr val="tx1"/>
                </a:solidFill>
              </a:rPr>
              <a:t> і гори складають близько 90% її території.</a:t>
            </a:r>
          </a:p>
          <a:p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67000" y="0"/>
            <a:ext cx="321639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6600" dirty="0" smtClean="0"/>
              <a:t>Рельєф</a:t>
            </a:r>
            <a:endParaRPr lang="ru-RU" sz="6600" dirty="0"/>
          </a:p>
        </p:txBody>
      </p:sp>
      <p:pic>
        <p:nvPicPr>
          <p:cNvPr id="6" name="Picture 2" descr="C:\Users\Alina\Desktop\для презентації\125px-Flag_of_Spain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44543">
            <a:off x="5866275" y="286861"/>
            <a:ext cx="2846516" cy="3166601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</p:pic>
      <p:pic>
        <p:nvPicPr>
          <p:cNvPr id="7" name="Picture 37" descr="73707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388047">
            <a:off x="5181600" y="4038600"/>
            <a:ext cx="3561030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http://photo.fabrikaglamura.ru/photo/2/961/gd/7681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0" y="2133600"/>
            <a:ext cx="6934200" cy="189436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n w="11430"/>
                <a:gradFill flip="none" rotWithShape="1"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3200" dirty="0" smtClean="0">
                <a:ln w="11430"/>
                <a:gradFill flip="none" rotWithShape="1"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0" y="2362200"/>
            <a:ext cx="2590800" cy="3657600"/>
          </a:xfrm>
        </p:spPr>
        <p:txBody>
          <a:bodyPr>
            <a:noAutofit/>
          </a:bodyPr>
          <a:lstStyle/>
          <a:p>
            <a:r>
              <a:rPr lang="uk-UA" sz="2400" dirty="0" smtClean="0">
                <a:solidFill>
                  <a:schemeClr val="tx1"/>
                </a:solidFill>
              </a:rPr>
              <a:t>Найвища  гірська вершина Іспанії знаходиться на острові </a:t>
            </a:r>
            <a:r>
              <a:rPr lang="uk-UA" sz="2400" dirty="0" err="1" smtClean="0">
                <a:solidFill>
                  <a:schemeClr val="tx1"/>
                </a:solidFill>
              </a:rPr>
              <a:t>Тенеріфе</a:t>
            </a:r>
            <a:r>
              <a:rPr lang="uk-UA" sz="2400" dirty="0" smtClean="0">
                <a:solidFill>
                  <a:schemeClr val="tx1"/>
                </a:solidFill>
              </a:rPr>
              <a:t> (Канарські острови) – це вулкан </a:t>
            </a:r>
            <a:r>
              <a:rPr lang="uk-UA" sz="2400" dirty="0" err="1" smtClean="0">
                <a:solidFill>
                  <a:schemeClr val="tx1"/>
                </a:solidFill>
              </a:rPr>
              <a:t>Тейде</a:t>
            </a:r>
            <a:r>
              <a:rPr lang="uk-UA" sz="2400" dirty="0" smtClean="0">
                <a:solidFill>
                  <a:schemeClr val="tx1"/>
                </a:solidFill>
              </a:rPr>
              <a:t> , висота якого досягає 3718 м.</a:t>
            </a:r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81200" y="457200"/>
            <a:ext cx="427219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 </a:t>
            </a:r>
            <a:r>
              <a:rPr lang="uk-UA" sz="6000" dirty="0" smtClean="0"/>
              <a:t>Гора </a:t>
            </a:r>
            <a:r>
              <a:rPr lang="uk-UA" sz="6000" dirty="0" err="1" smtClean="0"/>
              <a:t>Тейде</a:t>
            </a:r>
            <a:endParaRPr lang="ru-RU" sz="6000" dirty="0"/>
          </a:p>
        </p:txBody>
      </p:sp>
      <p:pic>
        <p:nvPicPr>
          <p:cNvPr id="8" name="Picture 2" descr="C:\Users\Alina\Desktop\для презентації\Найвищя гора Іспанії - Тейде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362200"/>
            <a:ext cx="4276057" cy="314605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http://photo.fabrikaglamura.ru/photo/2/961/gd/7681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" y="1143000"/>
            <a:ext cx="6934200" cy="189436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n w="11430"/>
                <a:gradFill flip="none" rotWithShape="1"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3200" dirty="0" smtClean="0">
                <a:ln w="11430"/>
                <a:gradFill flip="none" rotWithShape="1"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1981200"/>
            <a:ext cx="4876800" cy="4114800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  <a:buFont typeface="Wingdings 2" pitchFamily="18" charset="2"/>
              <a:buChar char=""/>
            </a:pPr>
            <a:r>
              <a:rPr lang="uk-UA" sz="2000" dirty="0" smtClean="0">
                <a:solidFill>
                  <a:schemeClr val="tx1"/>
                </a:solidFill>
              </a:rPr>
              <a:t>Континентальний клімат охоплює більшість півострова Іспанії , він формується завдяки унікальному розташуванню самого півострова. </a:t>
            </a:r>
            <a:endParaRPr lang="ru-RU" sz="2000" dirty="0" smtClean="0">
              <a:solidFill>
                <a:schemeClr val="tx1"/>
              </a:solidFill>
            </a:endParaRPr>
          </a:p>
          <a:p>
            <a:pPr>
              <a:buClr>
                <a:schemeClr val="accent2"/>
              </a:buClr>
              <a:buFont typeface="Wingdings 2" pitchFamily="18" charset="2"/>
              <a:buChar char=""/>
            </a:pPr>
            <a:r>
              <a:rPr lang="uk-UA" sz="2000" dirty="0" smtClean="0">
                <a:solidFill>
                  <a:schemeClr val="tx1"/>
                </a:solidFill>
              </a:rPr>
              <a:t>Кількість опадів від 300-640 мм в рік. Взимку 500-1200 мм.</a:t>
            </a:r>
          </a:p>
          <a:p>
            <a:pPr>
              <a:buClr>
                <a:schemeClr val="accent2"/>
              </a:buClr>
              <a:buFont typeface="Wingdings 2" pitchFamily="18" charset="2"/>
              <a:buChar char=""/>
            </a:pPr>
            <a:r>
              <a:rPr lang="uk-UA" sz="2000" dirty="0" smtClean="0">
                <a:solidFill>
                  <a:schemeClr val="tx1"/>
                </a:solidFill>
              </a:rPr>
              <a:t>Літо тепле і безхмарне, температура коливається від  21</a:t>
            </a:r>
            <a:r>
              <a:rPr lang="ru-RU" sz="2000" dirty="0" smtClean="0">
                <a:solidFill>
                  <a:schemeClr val="tx1"/>
                </a:solidFill>
              </a:rPr>
              <a:t>°C до 40°C , а </a:t>
            </a:r>
            <a:r>
              <a:rPr lang="ru-RU" sz="2000" dirty="0" err="1" smtClean="0">
                <a:solidFill>
                  <a:schemeClr val="tx1"/>
                </a:solidFill>
              </a:rPr>
              <a:t>нічна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від</a:t>
            </a:r>
            <a:r>
              <a:rPr lang="ru-RU" sz="2000" dirty="0" smtClean="0">
                <a:solidFill>
                  <a:schemeClr val="tx1"/>
                </a:solidFill>
              </a:rPr>
              <a:t> 7°C до 10°C по </a:t>
            </a:r>
            <a:r>
              <a:rPr lang="ru-RU" sz="2000" dirty="0" err="1" smtClean="0">
                <a:solidFill>
                  <a:schemeClr val="tx1"/>
                </a:solidFill>
              </a:rPr>
              <a:t>всій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континентальній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зоні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</a:p>
          <a:p>
            <a:pPr>
              <a:buClr>
                <a:schemeClr val="accent2"/>
              </a:buClr>
              <a:buFont typeface="Wingdings 2" pitchFamily="18" charset="2"/>
              <a:buChar char=""/>
            </a:pPr>
            <a:r>
              <a:rPr lang="uk-UA" sz="2000" dirty="0" smtClean="0">
                <a:solidFill>
                  <a:schemeClr val="tx1"/>
                </a:solidFill>
              </a:rPr>
              <a:t>Цей клімат добре сприяє сільському господарству.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81200" y="228600"/>
            <a:ext cx="453605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5400" dirty="0" smtClean="0"/>
              <a:t>Клімат країни</a:t>
            </a:r>
            <a:endParaRPr lang="ru-RU" sz="5400" dirty="0"/>
          </a:p>
        </p:txBody>
      </p:sp>
      <p:pic>
        <p:nvPicPr>
          <p:cNvPr id="6" name="Picture 7" descr="24108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1650">
            <a:off x="5093173" y="1162559"/>
            <a:ext cx="3503943" cy="239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73704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278036">
            <a:off x="5213300" y="3830642"/>
            <a:ext cx="3820012" cy="2546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http://photo.fabrikaglamura.ru/photo/2/961/gd/7681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" y="1143000"/>
            <a:ext cx="6934200" cy="189436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n w="11430"/>
                <a:gradFill flip="none" rotWithShape="1"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3200" dirty="0" smtClean="0">
                <a:ln w="11430"/>
                <a:gradFill flip="none" rotWithShape="1"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676400" y="228600"/>
            <a:ext cx="544944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 </a:t>
            </a:r>
            <a:r>
              <a:rPr lang="uk-UA" sz="4800" dirty="0" smtClean="0"/>
              <a:t>Корисні копалини </a:t>
            </a:r>
            <a:endParaRPr lang="ru-RU" sz="4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09600" y="1524000"/>
            <a:ext cx="3429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2"/>
              </a:buClr>
              <a:buFont typeface="Wingdings 2" pitchFamily="18" charset="2"/>
              <a:buChar char=""/>
            </a:pPr>
            <a:r>
              <a:rPr lang="uk-UA" sz="2800" dirty="0" smtClean="0"/>
              <a:t>Країна багата на корисні копалини , а саме на рудні, мідні, гранітні, ртутні. Також є родовище залізняка, срібла, </a:t>
            </a:r>
            <a:r>
              <a:rPr lang="uk-UA" sz="2800" dirty="0" err="1" smtClean="0"/>
              <a:t>миш</a:t>
            </a:r>
            <a:r>
              <a:rPr lang="en-US" sz="2800" dirty="0" smtClean="0"/>
              <a:t>’</a:t>
            </a:r>
            <a:r>
              <a:rPr lang="uk-UA" sz="2800" dirty="0" smtClean="0"/>
              <a:t>яку , марганцю. З нерудних - калійні солі і вугілля.</a:t>
            </a:r>
            <a:endParaRPr lang="ru-RU" sz="2800" dirty="0"/>
          </a:p>
        </p:txBody>
      </p:sp>
      <p:pic>
        <p:nvPicPr>
          <p:cNvPr id="11" name="Picture 16" descr="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600200"/>
            <a:ext cx="4441825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77</TotalTime>
  <Words>449</Words>
  <Application>Microsoft Office PowerPoint</Application>
  <PresentationFormat>Экран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Іспанія 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Іспанія  </dc:title>
  <dc:creator>home</dc:creator>
  <cp:lastModifiedBy>home_1</cp:lastModifiedBy>
  <cp:revision>9</cp:revision>
  <dcterms:created xsi:type="dcterms:W3CDTF">2014-02-06T15:45:54Z</dcterms:created>
  <dcterms:modified xsi:type="dcterms:W3CDTF">2014-02-06T17:13:27Z</dcterms:modified>
</cp:coreProperties>
</file>