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78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9" r:id="rId21"/>
    <p:sldId id="275" r:id="rId22"/>
    <p:sldId id="280" r:id="rId23"/>
    <p:sldId id="276" r:id="rId24"/>
    <p:sldId id="277" r:id="rId25"/>
    <p:sldId id="281" r:id="rId26"/>
    <p:sldId id="282" r:id="rId27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788E"/>
    <a:srgbClr val="422C16"/>
    <a:srgbClr val="006666"/>
    <a:srgbClr val="0099CC"/>
    <a:srgbClr val="660066"/>
    <a:srgbClr val="003300"/>
    <a:srgbClr val="996633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23" autoAdjust="0"/>
    <p:restoredTop sz="94652" autoAdjust="0"/>
  </p:normalViewPr>
  <p:slideViewPr>
    <p:cSldViewPr>
      <p:cViewPr varScale="1">
        <p:scale>
          <a:sx n="70" d="100"/>
          <a:sy n="70" d="100"/>
        </p:scale>
        <p:origin x="-130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BB7C58-0094-4C77-9547-C331E6A10FD8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009992-973B-4CC8-94A1-2CDCD0A21528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CD011C-5485-481D-A14B-78FD9310DF97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783641-07F8-4EE4-8A8E-8E41A273EEFC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F1F1E5-0935-4C6C-862E-2AC8B8F130A9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5E9AA1-8979-4125-B4E6-035A6F91855B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19DDB4-0A7A-441D-970F-55FD09F67B1E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2D1B05-F293-4C87-BDB4-0F90607C121C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F31183-0137-49DB-B450-0CDD38851DE0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733179-85FC-4A46-9270-FDF9C2102AC8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D966E3-835C-4A1B-A9AD-4ABC907FB70F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423AC82-2EFD-44DB-87BD-83FFD58E6E5B}" type="slidenum">
              <a:rPr lang="es-ES"/>
              <a:pPr/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6572272"/>
            <a:ext cx="2071670" cy="285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Prezentacii.com</a:t>
            </a:r>
            <a:endParaRPr lang="ru-RU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772816"/>
            <a:ext cx="430329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solidFill>
                  <a:schemeClr val="bg1"/>
                </a:solidFill>
              </a:rPr>
              <a:t>Клімат</a:t>
            </a:r>
            <a:r>
              <a:rPr lang="ru-RU" sz="2000" dirty="0">
                <a:solidFill>
                  <a:schemeClr val="bg1"/>
                </a:solidFill>
              </a:rPr>
              <a:t> — </a:t>
            </a:r>
            <a:r>
              <a:rPr lang="ru-RU" sz="2000" dirty="0" err="1">
                <a:solidFill>
                  <a:schemeClr val="bg1"/>
                </a:solidFill>
              </a:rPr>
              <a:t>помірний</a:t>
            </a:r>
            <a:r>
              <a:rPr lang="ru-RU" sz="2000" dirty="0">
                <a:solidFill>
                  <a:schemeClr val="bg1"/>
                </a:solidFill>
              </a:rPr>
              <a:t>, з </a:t>
            </a:r>
            <a:r>
              <a:rPr lang="ru-RU" sz="2000" dirty="0" err="1">
                <a:solidFill>
                  <a:schemeClr val="bg1"/>
                </a:solidFill>
              </a:rPr>
              <a:t>помірно</a:t>
            </a:r>
            <a:r>
              <a:rPr lang="ru-RU" sz="2000" dirty="0">
                <a:solidFill>
                  <a:schemeClr val="bg1"/>
                </a:solidFill>
              </a:rPr>
              <a:t> теплим </a:t>
            </a:r>
            <a:r>
              <a:rPr lang="ru-RU" sz="2000" dirty="0" err="1">
                <a:solidFill>
                  <a:schemeClr val="bg1"/>
                </a:solidFill>
              </a:rPr>
              <a:t>літом</a:t>
            </a:r>
            <a:r>
              <a:rPr lang="ru-RU" sz="2000" dirty="0">
                <a:solidFill>
                  <a:schemeClr val="bg1"/>
                </a:solidFill>
              </a:rPr>
              <a:t> і </a:t>
            </a:r>
            <a:r>
              <a:rPr lang="ru-RU" sz="2000" dirty="0" err="1">
                <a:solidFill>
                  <a:schemeClr val="bg1"/>
                </a:solidFill>
              </a:rPr>
              <a:t>м'якою</a:t>
            </a:r>
            <a:r>
              <a:rPr lang="ru-RU" sz="2000" dirty="0">
                <a:solidFill>
                  <a:schemeClr val="bg1"/>
                </a:solidFill>
              </a:rPr>
              <a:t> зимою та </a:t>
            </a:r>
            <a:r>
              <a:rPr lang="ru-RU" sz="2000" dirty="0" err="1">
                <a:solidFill>
                  <a:schemeClr val="bg1"/>
                </a:solidFill>
              </a:rPr>
              <a:t>достатньою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кількістю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опадів</a:t>
            </a:r>
            <a:r>
              <a:rPr lang="ru-RU" sz="2000" dirty="0">
                <a:solidFill>
                  <a:schemeClr val="bg1"/>
                </a:solidFill>
              </a:rPr>
              <a:t>. </a:t>
            </a:r>
            <a:r>
              <a:rPr lang="ru-RU" sz="2000" dirty="0" err="1">
                <a:solidFill>
                  <a:schemeClr val="bg1"/>
                </a:solidFill>
              </a:rPr>
              <a:t>Найбільші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річки</a:t>
            </a:r>
            <a:r>
              <a:rPr lang="ru-RU" sz="2000" dirty="0">
                <a:solidFill>
                  <a:schemeClr val="bg1"/>
                </a:solidFill>
              </a:rPr>
              <a:t> — Рейн, Везер, </a:t>
            </a:r>
            <a:r>
              <a:rPr lang="ru-RU" sz="2000" dirty="0" err="1">
                <a:solidFill>
                  <a:schemeClr val="bg1"/>
                </a:solidFill>
              </a:rPr>
              <a:t>Ельба</a:t>
            </a:r>
            <a:r>
              <a:rPr lang="ru-RU" sz="2000" dirty="0">
                <a:solidFill>
                  <a:schemeClr val="bg1"/>
                </a:solidFill>
              </a:rPr>
              <a:t>, Дунай. </a:t>
            </a:r>
            <a:r>
              <a:rPr lang="ru-RU" sz="2000" dirty="0" err="1">
                <a:solidFill>
                  <a:schemeClr val="bg1"/>
                </a:solidFill>
              </a:rPr>
              <a:t>Чверть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поверхні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країни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покрита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лісами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переважно</a:t>
            </a:r>
            <a:r>
              <a:rPr lang="ru-RU" sz="2000" dirty="0">
                <a:solidFill>
                  <a:schemeClr val="bg1"/>
                </a:solidFill>
              </a:rPr>
              <a:t> на </a:t>
            </a:r>
            <a:r>
              <a:rPr lang="ru-RU" sz="2000" dirty="0" err="1">
                <a:solidFill>
                  <a:schemeClr val="bg1"/>
                </a:solidFill>
              </a:rPr>
              <a:t>гірських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масивах</a:t>
            </a:r>
            <a:r>
              <a:rPr lang="ru-RU" sz="2000" dirty="0">
                <a:solidFill>
                  <a:schemeClr val="bg1"/>
                </a:solidFill>
              </a:rPr>
              <a:t> та </a:t>
            </a:r>
            <a:r>
              <a:rPr lang="ru-RU" sz="2000" dirty="0" err="1">
                <a:solidFill>
                  <a:schemeClr val="bg1"/>
                </a:solidFill>
              </a:rPr>
              <a:t>височинах</a:t>
            </a:r>
            <a:r>
              <a:rPr lang="ru-RU" sz="2000" dirty="0">
                <a:solidFill>
                  <a:schemeClr val="bg1"/>
                </a:solidFill>
              </a:rPr>
              <a:t>. </a:t>
            </a:r>
            <a:r>
              <a:rPr lang="ru-RU" sz="2000" dirty="0" err="1">
                <a:solidFill>
                  <a:schemeClr val="bg1"/>
                </a:solidFill>
              </a:rPr>
              <a:t>Німеччина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використовує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мінеральних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ресурсів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набагато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більше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ніж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видобуває</a:t>
            </a:r>
            <a:r>
              <a:rPr lang="ru-RU" sz="2000" dirty="0">
                <a:solidFill>
                  <a:schemeClr val="bg1"/>
                </a:solidFill>
              </a:rPr>
              <a:t>. </a:t>
            </a:r>
            <a:r>
              <a:rPr lang="ru-RU" sz="2000" dirty="0" err="1">
                <a:solidFill>
                  <a:schemeClr val="bg1"/>
                </a:solidFill>
              </a:rPr>
              <a:t>Основні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її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корисні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копалини</a:t>
            </a:r>
            <a:r>
              <a:rPr lang="ru-RU" sz="2000" dirty="0">
                <a:solidFill>
                  <a:schemeClr val="bg1"/>
                </a:solidFill>
              </a:rPr>
              <a:t> — </a:t>
            </a:r>
            <a:r>
              <a:rPr lang="ru-RU" sz="2000" dirty="0" err="1">
                <a:solidFill>
                  <a:schemeClr val="bg1"/>
                </a:solidFill>
              </a:rPr>
              <a:t>кам'яне</a:t>
            </a:r>
            <a:r>
              <a:rPr lang="ru-RU" sz="2000" dirty="0">
                <a:solidFill>
                  <a:schemeClr val="bg1"/>
                </a:solidFill>
              </a:rPr>
              <a:t> (</a:t>
            </a:r>
            <a:r>
              <a:rPr lang="ru-RU" sz="2000" dirty="0" err="1">
                <a:solidFill>
                  <a:schemeClr val="bg1"/>
                </a:solidFill>
              </a:rPr>
              <a:t>Рурський</a:t>
            </a:r>
            <a:r>
              <a:rPr lang="ru-RU" sz="2000" dirty="0">
                <a:solidFill>
                  <a:schemeClr val="bg1"/>
                </a:solidFill>
              </a:rPr>
              <a:t> та </a:t>
            </a:r>
            <a:r>
              <a:rPr lang="ru-RU" sz="2000" dirty="0" err="1">
                <a:solidFill>
                  <a:schemeClr val="bg1"/>
                </a:solidFill>
              </a:rPr>
              <a:t>Саарський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басейни</a:t>
            </a:r>
            <a:r>
              <a:rPr lang="ru-RU" sz="2000" dirty="0">
                <a:solidFill>
                  <a:schemeClr val="bg1"/>
                </a:solidFill>
              </a:rPr>
              <a:t>) і буре </a:t>
            </a:r>
            <a:r>
              <a:rPr lang="ru-RU" sz="2000" dirty="0" err="1">
                <a:solidFill>
                  <a:schemeClr val="bg1"/>
                </a:solidFill>
              </a:rPr>
              <a:t>вугілля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калійна</a:t>
            </a:r>
            <a:r>
              <a:rPr lang="ru-RU" sz="2000" dirty="0">
                <a:solidFill>
                  <a:schemeClr val="bg1"/>
                </a:solidFill>
              </a:rPr>
              <a:t> і </a:t>
            </a:r>
            <a:r>
              <a:rPr lang="ru-RU" sz="2000" dirty="0" err="1">
                <a:solidFill>
                  <a:schemeClr val="bg1"/>
                </a:solidFill>
              </a:rPr>
              <a:t>кам'яна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солі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гіпс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польовий</a:t>
            </a:r>
            <a:r>
              <a:rPr lang="ru-RU" sz="2000" dirty="0">
                <a:solidFill>
                  <a:schemeClr val="bg1"/>
                </a:solidFill>
              </a:rPr>
              <a:t> шпат, </a:t>
            </a:r>
            <a:r>
              <a:rPr lang="ru-RU" sz="2000" dirty="0" err="1">
                <a:solidFill>
                  <a:schemeClr val="bg1"/>
                </a:solidFill>
              </a:rPr>
              <a:t>крейда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графіт</a:t>
            </a:r>
            <a:r>
              <a:rPr lang="ru-RU" sz="20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6632"/>
            <a:ext cx="7310437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136325"/>
            <a:ext cx="3857066" cy="3981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3936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2440" y="3861048"/>
            <a:ext cx="816652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За </a:t>
            </a:r>
            <a:r>
              <a:rPr lang="ru-RU" dirty="0" err="1">
                <a:solidFill>
                  <a:schemeClr val="bg1"/>
                </a:solidFill>
              </a:rPr>
              <a:t>кількістю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населення</a:t>
            </a:r>
            <a:r>
              <a:rPr lang="ru-RU" dirty="0">
                <a:solidFill>
                  <a:schemeClr val="bg1"/>
                </a:solidFill>
              </a:rPr>
              <a:t> ФРН </a:t>
            </a:r>
            <a:r>
              <a:rPr lang="ru-RU" dirty="0" err="1">
                <a:solidFill>
                  <a:schemeClr val="bg1"/>
                </a:solidFill>
              </a:rPr>
              <a:t>посідає</a:t>
            </a:r>
            <a:r>
              <a:rPr lang="ru-RU" dirty="0">
                <a:solidFill>
                  <a:schemeClr val="bg1"/>
                </a:solidFill>
              </a:rPr>
              <a:t> 1-ше </a:t>
            </a:r>
            <a:r>
              <a:rPr lang="ru-RU" dirty="0" err="1">
                <a:solidFill>
                  <a:schemeClr val="bg1"/>
                </a:solidFill>
              </a:rPr>
              <a:t>місце</a:t>
            </a:r>
            <a:r>
              <a:rPr lang="ru-RU" dirty="0">
                <a:solidFill>
                  <a:schemeClr val="bg1"/>
                </a:solidFill>
              </a:rPr>
              <a:t> в </a:t>
            </a:r>
            <a:r>
              <a:rPr lang="ru-RU" dirty="0" err="1">
                <a:solidFill>
                  <a:schemeClr val="bg1"/>
                </a:solidFill>
              </a:rPr>
              <a:t>Європі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Середня</a:t>
            </a:r>
            <a:r>
              <a:rPr lang="ru-RU" dirty="0">
                <a:solidFill>
                  <a:schemeClr val="bg1"/>
                </a:solidFill>
              </a:rPr>
              <a:t> густота </a:t>
            </a:r>
            <a:r>
              <a:rPr lang="ru-RU" dirty="0" err="1">
                <a:solidFill>
                  <a:schemeClr val="bg1"/>
                </a:solidFill>
              </a:rPr>
              <a:t>населення</a:t>
            </a:r>
            <a:r>
              <a:rPr lang="ru-RU" dirty="0">
                <a:solidFill>
                  <a:schemeClr val="bg1"/>
                </a:solidFill>
              </a:rPr>
              <a:t> — 230 </a:t>
            </a:r>
            <a:r>
              <a:rPr lang="ru-RU" dirty="0" err="1">
                <a:solidFill>
                  <a:schemeClr val="bg1"/>
                </a:solidFill>
              </a:rPr>
              <a:t>осіб</a:t>
            </a:r>
            <a:r>
              <a:rPr lang="ru-RU" dirty="0">
                <a:solidFill>
                  <a:schemeClr val="bg1"/>
                </a:solidFill>
              </a:rPr>
              <a:t>/км2. У </a:t>
            </a:r>
            <a:r>
              <a:rPr lang="ru-RU" dirty="0" err="1">
                <a:solidFill>
                  <a:schemeClr val="bg1"/>
                </a:solidFill>
              </a:rPr>
              <a:t>ніональному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складі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переважають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німці</a:t>
            </a:r>
            <a:r>
              <a:rPr lang="ru-RU" dirty="0">
                <a:solidFill>
                  <a:schemeClr val="bg1"/>
                </a:solidFill>
              </a:rPr>
              <a:t> (95 %). </a:t>
            </a:r>
            <a:r>
              <a:rPr lang="ru-RU" dirty="0" err="1">
                <a:solidFill>
                  <a:schemeClr val="bg1"/>
                </a:solidFill>
              </a:rPr>
              <a:t>Серед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інших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національностей</a:t>
            </a:r>
            <a:r>
              <a:rPr lang="ru-RU" dirty="0">
                <a:solidFill>
                  <a:schemeClr val="bg1"/>
                </a:solidFill>
              </a:rPr>
              <a:t> є </a:t>
            </a:r>
            <a:r>
              <a:rPr lang="ru-RU" dirty="0" err="1">
                <a:solidFill>
                  <a:schemeClr val="bg1"/>
                </a:solidFill>
              </a:rPr>
              <a:t>датчани</a:t>
            </a:r>
            <a:r>
              <a:rPr lang="ru-RU" dirty="0">
                <a:solidFill>
                  <a:schemeClr val="bg1"/>
                </a:solidFill>
              </a:rPr>
              <a:t>, поляки, </a:t>
            </a:r>
            <a:r>
              <a:rPr lang="ru-RU" dirty="0" err="1">
                <a:solidFill>
                  <a:schemeClr val="bg1"/>
                </a:solidFill>
              </a:rPr>
              <a:t>голландці</a:t>
            </a:r>
            <a:r>
              <a:rPr lang="ru-RU" dirty="0">
                <a:solidFill>
                  <a:schemeClr val="bg1"/>
                </a:solidFill>
              </a:rPr>
              <a:t>, турки </a:t>
            </a:r>
            <a:r>
              <a:rPr lang="ru-RU" dirty="0" err="1">
                <a:solidFill>
                  <a:schemeClr val="bg1"/>
                </a:solidFill>
              </a:rPr>
              <a:t>таін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Основна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релігія</a:t>
            </a:r>
            <a:r>
              <a:rPr lang="ru-RU" dirty="0">
                <a:solidFill>
                  <a:schemeClr val="bg1"/>
                </a:solidFill>
              </a:rPr>
              <a:t> — </a:t>
            </a:r>
            <a:r>
              <a:rPr lang="ru-RU" dirty="0" err="1">
                <a:solidFill>
                  <a:schemeClr val="bg1"/>
                </a:solidFill>
              </a:rPr>
              <a:t>християнство</a:t>
            </a:r>
            <a:r>
              <a:rPr lang="ru-RU" dirty="0">
                <a:solidFill>
                  <a:schemeClr val="bg1"/>
                </a:solidFill>
              </a:rPr>
              <a:t> (на </a:t>
            </a:r>
            <a:r>
              <a:rPr lang="ru-RU" dirty="0" err="1">
                <a:solidFill>
                  <a:schemeClr val="bg1"/>
                </a:solidFill>
              </a:rPr>
              <a:t>півдні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переважають</a:t>
            </a:r>
            <a:r>
              <a:rPr lang="ru-RU" dirty="0">
                <a:solidFill>
                  <a:schemeClr val="bg1"/>
                </a:solidFill>
              </a:rPr>
              <a:t> католики, на </a:t>
            </a:r>
            <a:r>
              <a:rPr lang="ru-RU" dirty="0" err="1">
                <a:solidFill>
                  <a:schemeClr val="bg1"/>
                </a:solidFill>
              </a:rPr>
              <a:t>півночі</a:t>
            </a:r>
            <a:r>
              <a:rPr lang="ru-RU" dirty="0">
                <a:solidFill>
                  <a:schemeClr val="bg1"/>
                </a:solidFill>
              </a:rPr>
              <a:t> — </a:t>
            </a:r>
            <a:r>
              <a:rPr lang="ru-RU" dirty="0" err="1">
                <a:solidFill>
                  <a:schemeClr val="bg1"/>
                </a:solidFill>
              </a:rPr>
              <a:t>протестанти</a:t>
            </a:r>
            <a:r>
              <a:rPr lang="ru-RU" dirty="0">
                <a:solidFill>
                  <a:schemeClr val="bg1"/>
                </a:solidFill>
              </a:rPr>
              <a:t>). ФРН </a:t>
            </a:r>
            <a:r>
              <a:rPr lang="ru-RU" dirty="0" err="1">
                <a:solidFill>
                  <a:schemeClr val="bg1"/>
                </a:solidFill>
              </a:rPr>
              <a:t>має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певні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демографічні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проблеми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Починаючи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із</a:t>
            </a:r>
            <a:r>
              <a:rPr lang="ru-RU" dirty="0">
                <a:solidFill>
                  <a:schemeClr val="bg1"/>
                </a:solidFill>
              </a:rPr>
              <a:t> 70-х </a:t>
            </a:r>
            <a:r>
              <a:rPr lang="ru-RU" dirty="0" err="1">
                <a:solidFill>
                  <a:schemeClr val="bg1"/>
                </a:solidFill>
              </a:rPr>
              <a:t>років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XX </a:t>
            </a:r>
            <a:r>
              <a:rPr lang="ru-RU" dirty="0">
                <a:solidFill>
                  <a:schemeClr val="bg1"/>
                </a:solidFill>
              </a:rPr>
              <a:t>ст., </a:t>
            </a:r>
            <a:r>
              <a:rPr lang="ru-RU" dirty="0" err="1">
                <a:solidFill>
                  <a:schemeClr val="bg1"/>
                </a:solidFill>
              </a:rPr>
              <a:t>смертність</a:t>
            </a:r>
            <a:r>
              <a:rPr lang="ru-RU" dirty="0">
                <a:solidFill>
                  <a:schemeClr val="bg1"/>
                </a:solidFill>
              </a:rPr>
              <a:t> у </a:t>
            </a:r>
            <a:r>
              <a:rPr lang="ru-RU" dirty="0" err="1">
                <a:solidFill>
                  <a:schemeClr val="bg1"/>
                </a:solidFill>
              </a:rPr>
              <a:t>країні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переважає</a:t>
            </a:r>
            <a:r>
              <a:rPr lang="ru-RU" dirty="0">
                <a:solidFill>
                  <a:schemeClr val="bg1"/>
                </a:solidFill>
              </a:rPr>
              <a:t> над </a:t>
            </a:r>
            <a:r>
              <a:rPr lang="ru-RU" dirty="0" err="1">
                <a:solidFill>
                  <a:schemeClr val="bg1"/>
                </a:solidFill>
              </a:rPr>
              <a:t>народжуваністю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Депопуляції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населення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вдається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уникнути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завдяки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постійному</a:t>
            </a:r>
            <a:r>
              <a:rPr lang="ru-RU" dirty="0">
                <a:solidFill>
                  <a:schemeClr val="bg1"/>
                </a:solidFill>
              </a:rPr>
              <a:t> притоку </a:t>
            </a:r>
            <a:r>
              <a:rPr lang="ru-RU" dirty="0" err="1">
                <a:solidFill>
                  <a:schemeClr val="bg1"/>
                </a:solidFill>
              </a:rPr>
              <a:t>іммігрантів</a:t>
            </a:r>
            <a:r>
              <a:rPr lang="ru-RU" dirty="0">
                <a:solidFill>
                  <a:schemeClr val="bg1"/>
                </a:solidFill>
              </a:rPr>
              <a:t>. За </a:t>
            </a:r>
            <a:r>
              <a:rPr lang="ru-RU" dirty="0" err="1">
                <a:solidFill>
                  <a:schemeClr val="bg1"/>
                </a:solidFill>
              </a:rPr>
              <a:t>їхньою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кількістю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Німеччина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посідає</a:t>
            </a:r>
            <a:r>
              <a:rPr lang="ru-RU" dirty="0">
                <a:solidFill>
                  <a:schemeClr val="bg1"/>
                </a:solidFill>
              </a:rPr>
              <a:t> 1-ше </a:t>
            </a:r>
            <a:r>
              <a:rPr lang="ru-RU" dirty="0" err="1">
                <a:solidFill>
                  <a:schemeClr val="bg1"/>
                </a:solidFill>
              </a:rPr>
              <a:t>місце</a:t>
            </a:r>
            <a:r>
              <a:rPr lang="ru-RU" dirty="0">
                <a:solidFill>
                  <a:schemeClr val="bg1"/>
                </a:solidFill>
              </a:rPr>
              <a:t> в </a:t>
            </a:r>
            <a:r>
              <a:rPr lang="ru-RU" dirty="0" err="1">
                <a:solidFill>
                  <a:schemeClr val="bg1"/>
                </a:solidFill>
              </a:rPr>
              <a:t>Європі</a:t>
            </a:r>
            <a:r>
              <a:rPr lang="ru-RU" dirty="0">
                <a:solidFill>
                  <a:schemeClr val="bg1"/>
                </a:solidFill>
              </a:rPr>
              <a:t>(9% </a:t>
            </a:r>
            <a:r>
              <a:rPr lang="ru-RU" dirty="0" err="1">
                <a:solidFill>
                  <a:schemeClr val="bg1"/>
                </a:solidFill>
              </a:rPr>
              <a:t>населення</a:t>
            </a:r>
            <a:r>
              <a:rPr lang="ru-RU" dirty="0">
                <a:solidFill>
                  <a:schemeClr val="bg1"/>
                </a:solidFill>
              </a:rPr>
              <a:t>).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55776" y="260648"/>
            <a:ext cx="389985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 err="1" smtClean="0">
                <a:solidFill>
                  <a:srgbClr val="0C788E"/>
                </a:solidFill>
              </a:rPr>
              <a:t>Населення</a:t>
            </a:r>
            <a:r>
              <a:rPr lang="ru-RU" sz="5400" dirty="0" smtClean="0">
                <a:solidFill>
                  <a:srgbClr val="0C788E"/>
                </a:solidFill>
              </a:rPr>
              <a:t> </a:t>
            </a:r>
            <a:endParaRPr lang="ru-RU" sz="5400" dirty="0">
              <a:solidFill>
                <a:srgbClr val="0C788E"/>
              </a:solidFill>
            </a:endParaRPr>
          </a:p>
        </p:txBody>
      </p:sp>
      <p:pic>
        <p:nvPicPr>
          <p:cNvPr id="4100" name="Picture 4" descr="http://upload.wikimedia.org/wikipedia/commons/2/22/Germany_demograph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251198"/>
            <a:ext cx="6264696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888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8705" y="3961791"/>
            <a:ext cx="865399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solidFill>
                  <a:schemeClr val="bg1"/>
                </a:solidFill>
              </a:rPr>
              <a:t>Німеччина</a:t>
            </a:r>
            <a:r>
              <a:rPr lang="ru-RU" sz="2000" dirty="0">
                <a:solidFill>
                  <a:schemeClr val="bg1"/>
                </a:solidFill>
              </a:rPr>
              <a:t> - одна з </a:t>
            </a:r>
            <a:r>
              <a:rPr lang="ru-RU" sz="2000" dirty="0" err="1">
                <a:solidFill>
                  <a:schemeClr val="bg1"/>
                </a:solidFill>
              </a:rPr>
              <a:t>найбільш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урбанізованих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країн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світу</a:t>
            </a:r>
            <a:r>
              <a:rPr lang="ru-RU" sz="2000" dirty="0">
                <a:solidFill>
                  <a:schemeClr val="bg1"/>
                </a:solidFill>
              </a:rPr>
              <a:t>. В </a:t>
            </a:r>
            <a:r>
              <a:rPr lang="ru-RU" sz="2000" dirty="0" err="1">
                <a:solidFill>
                  <a:schemeClr val="bg1"/>
                </a:solidFill>
              </a:rPr>
              <a:t>містах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проживають</a:t>
            </a:r>
            <a:r>
              <a:rPr lang="ru-RU" sz="2000" dirty="0">
                <a:solidFill>
                  <a:schemeClr val="bg1"/>
                </a:solidFill>
              </a:rPr>
              <a:t> 86% </a:t>
            </a:r>
            <a:r>
              <a:rPr lang="ru-RU" sz="2000" dirty="0" err="1">
                <a:solidFill>
                  <a:schemeClr val="bg1"/>
                </a:solidFill>
              </a:rPr>
              <a:t>її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населення</a:t>
            </a:r>
            <a:r>
              <a:rPr lang="ru-RU" sz="2000" dirty="0">
                <a:solidFill>
                  <a:schemeClr val="bg1"/>
                </a:solidFill>
              </a:rPr>
              <a:t>. У ФРН — </a:t>
            </a:r>
            <a:r>
              <a:rPr lang="ru-RU" sz="2000" dirty="0" err="1">
                <a:solidFill>
                  <a:schemeClr val="bg1"/>
                </a:solidFill>
              </a:rPr>
              <a:t>найбільша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кількість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міських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агломерацій</a:t>
            </a:r>
            <a:r>
              <a:rPr lang="ru-RU" sz="2000" dirty="0">
                <a:solidFill>
                  <a:schemeClr val="bg1"/>
                </a:solidFill>
              </a:rPr>
              <a:t> в </a:t>
            </a:r>
            <a:r>
              <a:rPr lang="ru-RU" sz="2000" dirty="0" err="1">
                <a:solidFill>
                  <a:schemeClr val="bg1"/>
                </a:solidFill>
              </a:rPr>
              <a:t>Європі</a:t>
            </a:r>
            <a:r>
              <a:rPr lang="ru-RU" sz="2000" dirty="0">
                <a:solidFill>
                  <a:schemeClr val="bg1"/>
                </a:solidFill>
              </a:rPr>
              <a:t>. </a:t>
            </a:r>
            <a:r>
              <a:rPr lang="ru-RU" sz="2000" dirty="0" err="1">
                <a:solidFill>
                  <a:schemeClr val="bg1"/>
                </a:solidFill>
              </a:rPr>
              <a:t>Серед</a:t>
            </a:r>
            <a:r>
              <a:rPr lang="ru-RU" sz="2000" dirty="0">
                <a:solidFill>
                  <a:schemeClr val="bg1"/>
                </a:solidFill>
              </a:rPr>
              <a:t> них: </a:t>
            </a:r>
            <a:r>
              <a:rPr lang="ru-RU" sz="2000" dirty="0" err="1">
                <a:solidFill>
                  <a:schemeClr val="bg1"/>
                </a:solidFill>
              </a:rPr>
              <a:t>Ессен</a:t>
            </a:r>
            <a:r>
              <a:rPr lang="ru-RU" sz="2000" dirty="0">
                <a:solidFill>
                  <a:schemeClr val="bg1"/>
                </a:solidFill>
              </a:rPr>
              <a:t> (6,5 млн </a:t>
            </a:r>
            <a:r>
              <a:rPr lang="ru-RU" sz="2000" dirty="0" err="1">
                <a:solidFill>
                  <a:schemeClr val="bg1"/>
                </a:solidFill>
              </a:rPr>
              <a:t>осіб</a:t>
            </a:r>
            <a:r>
              <a:rPr lang="ru-RU" sz="2000" dirty="0">
                <a:solidFill>
                  <a:schemeClr val="bg1"/>
                </a:solidFill>
              </a:rPr>
              <a:t>), Франкфурт-на-</a:t>
            </a:r>
            <a:r>
              <a:rPr lang="ru-RU" sz="2000" dirty="0" err="1">
                <a:solidFill>
                  <a:schemeClr val="bg1"/>
                </a:solidFill>
              </a:rPr>
              <a:t>Майні</a:t>
            </a:r>
            <a:r>
              <a:rPr lang="ru-RU" sz="2000" dirty="0">
                <a:solidFill>
                  <a:schemeClr val="bg1"/>
                </a:solidFill>
              </a:rPr>
              <a:t> (3,6 млн), </a:t>
            </a:r>
            <a:r>
              <a:rPr lang="ru-RU" sz="2000" dirty="0" err="1">
                <a:solidFill>
                  <a:schemeClr val="bg1"/>
                </a:solidFill>
              </a:rPr>
              <a:t>Берлін</a:t>
            </a:r>
            <a:r>
              <a:rPr lang="ru-RU" sz="2000" dirty="0">
                <a:solidFill>
                  <a:schemeClr val="bg1"/>
                </a:solidFill>
              </a:rPr>
              <a:t>, Дюссельдорф (по 3 млн), Кельн (2,9 млн). </a:t>
            </a:r>
            <a:r>
              <a:rPr lang="ru-RU" sz="2000" dirty="0" err="1">
                <a:solidFill>
                  <a:schemeClr val="bg1"/>
                </a:solidFill>
              </a:rPr>
              <a:t>Варто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виділити</a:t>
            </a:r>
            <a:r>
              <a:rPr lang="ru-RU" sz="2000" dirty="0">
                <a:solidFill>
                  <a:schemeClr val="bg1"/>
                </a:solidFill>
              </a:rPr>
              <a:t> район Руру, де велика </a:t>
            </a:r>
            <a:r>
              <a:rPr lang="ru-RU" sz="2000" dirty="0" err="1">
                <a:solidFill>
                  <a:schemeClr val="bg1"/>
                </a:solidFill>
              </a:rPr>
              <a:t>концентрація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міських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агломерацій</a:t>
            </a:r>
            <a:r>
              <a:rPr lang="ru-RU" sz="2000" dirty="0">
                <a:solidFill>
                  <a:schemeClr val="bg1"/>
                </a:solidFill>
              </a:rPr>
              <a:t> привела до </a:t>
            </a:r>
            <a:r>
              <a:rPr lang="ru-RU" sz="2000" dirty="0" err="1">
                <a:solidFill>
                  <a:schemeClr val="bg1"/>
                </a:solidFill>
              </a:rPr>
              <a:t>утворення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Рурського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мегаполісу</a:t>
            </a:r>
            <a:r>
              <a:rPr lang="ru-RU" sz="2000" dirty="0">
                <a:solidFill>
                  <a:schemeClr val="bg1"/>
                </a:solidFill>
              </a:rPr>
              <a:t>. У </a:t>
            </a:r>
            <a:r>
              <a:rPr lang="ru-RU" sz="2000" dirty="0" err="1">
                <a:solidFill>
                  <a:schemeClr val="bg1"/>
                </a:solidFill>
              </a:rPr>
              <a:t>різних</a:t>
            </a:r>
            <a:r>
              <a:rPr lang="ru-RU" sz="2000" dirty="0">
                <a:solidFill>
                  <a:schemeClr val="bg1"/>
                </a:solidFill>
              </a:rPr>
              <a:t> сферах </a:t>
            </a:r>
            <a:r>
              <a:rPr lang="ru-RU" sz="2000" dirty="0" err="1">
                <a:solidFill>
                  <a:schemeClr val="bg1"/>
                </a:solidFill>
              </a:rPr>
              <a:t>економіки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країни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зайнято</a:t>
            </a:r>
            <a:r>
              <a:rPr lang="ru-RU" sz="2000" dirty="0">
                <a:solidFill>
                  <a:schemeClr val="bg1"/>
                </a:solidFill>
              </a:rPr>
              <a:t> 40 млн </a:t>
            </a:r>
            <a:r>
              <a:rPr lang="ru-RU" sz="2000" dirty="0" err="1">
                <a:solidFill>
                  <a:schemeClr val="bg1"/>
                </a:solidFill>
              </a:rPr>
              <a:t>населення</a:t>
            </a:r>
            <a:r>
              <a:rPr lang="ru-RU" sz="2000" dirty="0">
                <a:solidFill>
                  <a:schemeClr val="bg1"/>
                </a:solidFill>
              </a:rPr>
              <a:t>, з них 58 % — у </a:t>
            </a:r>
            <a:r>
              <a:rPr lang="ru-RU" sz="2000" dirty="0" err="1">
                <a:solidFill>
                  <a:schemeClr val="bg1"/>
                </a:solidFill>
              </a:rPr>
              <a:t>сфері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послуг</a:t>
            </a:r>
            <a:r>
              <a:rPr lang="ru-RU" sz="2000" dirty="0">
                <a:solidFill>
                  <a:schemeClr val="bg1"/>
                </a:solidFill>
              </a:rPr>
              <a:t>, 38% — у </a:t>
            </a:r>
            <a:r>
              <a:rPr lang="ru-RU" sz="2000" dirty="0" err="1">
                <a:solidFill>
                  <a:schemeClr val="bg1"/>
                </a:solidFill>
              </a:rPr>
              <a:t>промисловості</a:t>
            </a:r>
            <a:r>
              <a:rPr lang="ru-RU" sz="2000" dirty="0">
                <a:solidFill>
                  <a:schemeClr val="bg1"/>
                </a:solidFill>
              </a:rPr>
              <a:t> та </a:t>
            </a:r>
            <a:r>
              <a:rPr lang="ru-RU" sz="2000" dirty="0" err="1">
                <a:solidFill>
                  <a:schemeClr val="bg1"/>
                </a:solidFill>
              </a:rPr>
              <a:t>будівництві</a:t>
            </a:r>
            <a:r>
              <a:rPr lang="ru-RU" sz="2000" dirty="0">
                <a:solidFill>
                  <a:schemeClr val="bg1"/>
                </a:solidFill>
              </a:rPr>
              <a:t>, 4% — у </a:t>
            </a:r>
            <a:r>
              <a:rPr lang="ru-RU" sz="2000" dirty="0" err="1">
                <a:solidFill>
                  <a:schemeClr val="bg1"/>
                </a:solidFill>
              </a:rPr>
              <a:t>сільському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господарстві</a:t>
            </a:r>
            <a:r>
              <a:rPr lang="ru-RU" sz="2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55776" y="260648"/>
            <a:ext cx="389985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 err="1" smtClean="0">
                <a:solidFill>
                  <a:srgbClr val="0C788E"/>
                </a:solidFill>
              </a:rPr>
              <a:t>Населення</a:t>
            </a:r>
            <a:r>
              <a:rPr lang="ru-RU" sz="5400" dirty="0" smtClean="0">
                <a:solidFill>
                  <a:srgbClr val="0C788E"/>
                </a:solidFill>
              </a:rPr>
              <a:t> </a:t>
            </a:r>
            <a:endParaRPr lang="ru-RU" sz="5400" dirty="0">
              <a:solidFill>
                <a:srgbClr val="0C788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99681"/>
            <a:ext cx="5760640" cy="2488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1090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474424"/>
            <a:ext cx="507605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ФРН </a:t>
            </a:r>
            <a:r>
              <a:rPr lang="ru-RU" sz="2400" dirty="0">
                <a:solidFill>
                  <a:schemeClr val="bg1"/>
                </a:solidFill>
              </a:rPr>
              <a:t>є </a:t>
            </a:r>
            <a:r>
              <a:rPr lang="ru-RU" sz="2400" dirty="0" err="1">
                <a:solidFill>
                  <a:schemeClr val="bg1"/>
                </a:solidFill>
              </a:rPr>
              <a:t>однією</a:t>
            </a:r>
            <a:r>
              <a:rPr lang="ru-RU" sz="2400" dirty="0">
                <a:solidFill>
                  <a:schemeClr val="bg1"/>
                </a:solidFill>
              </a:rPr>
              <a:t> з </a:t>
            </a:r>
            <a:r>
              <a:rPr lang="ru-RU" sz="2400" dirty="0" err="1">
                <a:solidFill>
                  <a:schemeClr val="bg1"/>
                </a:solidFill>
              </a:rPr>
              <a:t>найбільш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високорозвинутих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країн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світу</a:t>
            </a:r>
            <a:r>
              <a:rPr lang="ru-RU" sz="2400" dirty="0">
                <a:solidFill>
                  <a:schemeClr val="bg1"/>
                </a:solidFill>
              </a:rPr>
              <a:t> (18 </a:t>
            </a:r>
            <a:r>
              <a:rPr lang="ru-RU" sz="2400" dirty="0" smtClean="0">
                <a:solidFill>
                  <a:schemeClr val="bg1"/>
                </a:solidFill>
              </a:rPr>
              <a:t>% </a:t>
            </a:r>
            <a:r>
              <a:rPr lang="ru-RU" sz="2400" dirty="0" err="1">
                <a:solidFill>
                  <a:schemeClr val="bg1"/>
                </a:solidFill>
              </a:rPr>
              <a:t>світового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обсягу</a:t>
            </a:r>
            <a:r>
              <a:rPr lang="ru-RU" sz="2400" dirty="0">
                <a:solidFill>
                  <a:schemeClr val="bg1"/>
                </a:solidFill>
              </a:rPr>
              <a:t> ВНП) і </a:t>
            </a:r>
            <a:r>
              <a:rPr lang="ru-RU" sz="2400" dirty="0" err="1">
                <a:solidFill>
                  <a:schemeClr val="bg1"/>
                </a:solidFill>
              </a:rPr>
              <a:t>провідним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індустріальним</a:t>
            </a:r>
            <a:r>
              <a:rPr lang="ru-RU" sz="2400" dirty="0">
                <a:solidFill>
                  <a:schemeClr val="bg1"/>
                </a:solidFill>
              </a:rPr>
              <a:t> «локомотивом» у </a:t>
            </a:r>
            <a:r>
              <a:rPr lang="ru-RU" sz="2400" dirty="0" err="1">
                <a:solidFill>
                  <a:schemeClr val="bg1"/>
                </a:solidFill>
              </a:rPr>
              <a:t>Європі</a:t>
            </a:r>
            <a:r>
              <a:rPr lang="ru-RU" sz="2400" dirty="0">
                <a:solidFill>
                  <a:schemeClr val="bg1"/>
                </a:solidFill>
              </a:rPr>
              <a:t> (30 % </a:t>
            </a:r>
            <a:r>
              <a:rPr lang="ru-RU" sz="2400" dirty="0" err="1">
                <a:solidFill>
                  <a:schemeClr val="bg1"/>
                </a:solidFill>
              </a:rPr>
              <a:t>обсягу</a:t>
            </a:r>
            <a:r>
              <a:rPr lang="ru-RU" sz="2400" dirty="0">
                <a:solidFill>
                  <a:schemeClr val="bg1"/>
                </a:solidFill>
              </a:rPr>
              <a:t> ВНП </a:t>
            </a:r>
            <a:r>
              <a:rPr lang="ru-RU" sz="2400" dirty="0" err="1">
                <a:solidFill>
                  <a:schemeClr val="bg1"/>
                </a:solidFill>
              </a:rPr>
              <a:t>країн</a:t>
            </a:r>
            <a:r>
              <a:rPr lang="ru-RU" sz="2400" dirty="0">
                <a:solidFill>
                  <a:schemeClr val="bg1"/>
                </a:solidFill>
              </a:rPr>
              <a:t> ЄС). </a:t>
            </a:r>
            <a:r>
              <a:rPr lang="ru-RU" sz="2400" dirty="0" err="1">
                <a:solidFill>
                  <a:schemeClr val="bg1"/>
                </a:solidFill>
              </a:rPr>
              <a:t>Промисловість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Німеччини</a:t>
            </a:r>
            <a:r>
              <a:rPr lang="ru-RU" sz="2400" dirty="0">
                <a:solidFill>
                  <a:schemeClr val="bg1"/>
                </a:solidFill>
              </a:rPr>
              <a:t> — </a:t>
            </a:r>
            <a:r>
              <a:rPr lang="ru-RU" sz="2400" dirty="0" err="1">
                <a:solidFill>
                  <a:schemeClr val="bg1"/>
                </a:solidFill>
              </a:rPr>
              <a:t>сучасна</a:t>
            </a:r>
            <a:r>
              <a:rPr lang="ru-RU" sz="2400" dirty="0">
                <a:solidFill>
                  <a:schemeClr val="bg1"/>
                </a:solidFill>
              </a:rPr>
              <a:t> і </a:t>
            </a:r>
            <a:r>
              <a:rPr lang="ru-RU" sz="2400" dirty="0" err="1">
                <a:solidFill>
                  <a:schemeClr val="bg1"/>
                </a:solidFill>
              </a:rPr>
              <a:t>потужна</a:t>
            </a:r>
            <a:r>
              <a:rPr lang="ru-RU" sz="2400" dirty="0">
                <a:solidFill>
                  <a:schemeClr val="bg1"/>
                </a:solidFill>
              </a:rPr>
              <a:t>. За </a:t>
            </a:r>
            <a:r>
              <a:rPr lang="ru-RU" sz="2400" dirty="0" err="1">
                <a:solidFill>
                  <a:schemeClr val="bg1"/>
                </a:solidFill>
              </a:rPr>
              <a:t>обсягом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промислового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виробництва</a:t>
            </a:r>
            <a:r>
              <a:rPr lang="ru-RU" sz="2400" dirty="0">
                <a:solidFill>
                  <a:schemeClr val="bg1"/>
                </a:solidFill>
              </a:rPr>
              <a:t> вона </a:t>
            </a:r>
            <a:r>
              <a:rPr lang="ru-RU" sz="2400" dirty="0" err="1">
                <a:solidFill>
                  <a:schemeClr val="bg1"/>
                </a:solidFill>
              </a:rPr>
              <a:t>посідає</a:t>
            </a:r>
            <a:r>
              <a:rPr lang="ru-RU" sz="2400" dirty="0">
                <a:solidFill>
                  <a:schemeClr val="bg1"/>
                </a:solidFill>
              </a:rPr>
              <a:t> 4-те </a:t>
            </a:r>
            <a:r>
              <a:rPr lang="ru-RU" sz="2400" dirty="0" err="1">
                <a:solidFill>
                  <a:schemeClr val="bg1"/>
                </a:solidFill>
              </a:rPr>
              <a:t>місце</a:t>
            </a:r>
            <a:r>
              <a:rPr lang="ru-RU" sz="2400" dirty="0">
                <a:solidFill>
                  <a:schemeClr val="bg1"/>
                </a:solidFill>
              </a:rPr>
              <a:t> в </a:t>
            </a:r>
            <a:r>
              <a:rPr lang="ru-RU" sz="2400" dirty="0" err="1">
                <a:solidFill>
                  <a:schemeClr val="bg1"/>
                </a:solidFill>
              </a:rPr>
              <a:t>світі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після</a:t>
            </a:r>
            <a:r>
              <a:rPr lang="ru-RU" sz="2400" dirty="0">
                <a:solidFill>
                  <a:schemeClr val="bg1"/>
                </a:solidFill>
              </a:rPr>
              <a:t> США, Китаю та </a:t>
            </a:r>
            <a:r>
              <a:rPr lang="ru-RU" sz="2400" dirty="0" err="1">
                <a:solidFill>
                  <a:schemeClr val="bg1"/>
                </a:solidFill>
              </a:rPr>
              <a:t>Японії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  <a:r>
              <a:rPr lang="ru-RU" sz="2400" dirty="0" err="1">
                <a:solidFill>
                  <a:schemeClr val="bg1"/>
                </a:solidFill>
              </a:rPr>
              <a:t>Основними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галузями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спеціалізації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країни</a:t>
            </a:r>
            <a:r>
              <a:rPr lang="ru-RU" sz="2400" dirty="0">
                <a:solidFill>
                  <a:schemeClr val="bg1"/>
                </a:solidFill>
              </a:rPr>
              <a:t> є </a:t>
            </a:r>
            <a:r>
              <a:rPr lang="ru-RU" sz="2400" dirty="0" err="1">
                <a:solidFill>
                  <a:schemeClr val="bg1"/>
                </a:solidFill>
              </a:rPr>
              <a:t>машинобудування</a:t>
            </a:r>
            <a:r>
              <a:rPr lang="ru-RU" sz="2400" dirty="0">
                <a:solidFill>
                  <a:schemeClr val="bg1"/>
                </a:solidFill>
              </a:rPr>
              <a:t> та </a:t>
            </a:r>
            <a:r>
              <a:rPr lang="ru-RU" sz="2400" dirty="0" err="1">
                <a:solidFill>
                  <a:schemeClr val="bg1"/>
                </a:solidFill>
              </a:rPr>
              <a:t>хімічна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промисловість</a:t>
            </a:r>
            <a:r>
              <a:rPr lang="ru-RU" sz="24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078817" y="197519"/>
            <a:ext cx="498636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err="1" smtClean="0">
                <a:solidFill>
                  <a:srgbClr val="0C788E"/>
                </a:solidFill>
              </a:rPr>
              <a:t>Господарство</a:t>
            </a:r>
            <a:endParaRPr lang="ru-RU" sz="5400" b="1" dirty="0">
              <a:solidFill>
                <a:srgbClr val="0C788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474424"/>
            <a:ext cx="3059832" cy="5186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24299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556792"/>
            <a:ext cx="4572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Паливно-енергетична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промисловість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працює</a:t>
            </a:r>
            <a:r>
              <a:rPr lang="ru-RU" dirty="0">
                <a:solidFill>
                  <a:schemeClr val="bg1"/>
                </a:solidFill>
              </a:rPr>
              <a:t> на </a:t>
            </a:r>
            <a:r>
              <a:rPr lang="ru-RU" dirty="0" err="1">
                <a:solidFill>
                  <a:schemeClr val="bg1"/>
                </a:solidFill>
              </a:rPr>
              <a:t>власному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кам'яному</a:t>
            </a:r>
            <a:r>
              <a:rPr lang="ru-RU" dirty="0">
                <a:solidFill>
                  <a:schemeClr val="bg1"/>
                </a:solidFill>
              </a:rPr>
              <a:t> і бурому </a:t>
            </a:r>
            <a:r>
              <a:rPr lang="ru-RU" dirty="0" err="1">
                <a:solidFill>
                  <a:schemeClr val="bg1"/>
                </a:solidFill>
              </a:rPr>
              <a:t>вугіллі</a:t>
            </a:r>
            <a:r>
              <a:rPr lang="ru-RU" dirty="0">
                <a:solidFill>
                  <a:schemeClr val="bg1"/>
                </a:solidFill>
              </a:rPr>
              <a:t>, яке </a:t>
            </a:r>
            <a:r>
              <a:rPr lang="ru-RU" dirty="0" err="1">
                <a:solidFill>
                  <a:schemeClr val="bg1"/>
                </a:solidFill>
              </a:rPr>
              <a:t>видобувається</a:t>
            </a:r>
            <a:r>
              <a:rPr lang="ru-RU" dirty="0">
                <a:solidFill>
                  <a:schemeClr val="bg1"/>
                </a:solidFill>
              </a:rPr>
              <a:t> у </a:t>
            </a:r>
            <a:r>
              <a:rPr lang="ru-RU" dirty="0" err="1">
                <a:solidFill>
                  <a:schemeClr val="bg1"/>
                </a:solidFill>
              </a:rPr>
              <a:t>Рурському</a:t>
            </a:r>
            <a:r>
              <a:rPr lang="ru-RU" dirty="0">
                <a:solidFill>
                  <a:schemeClr val="bg1"/>
                </a:solidFill>
              </a:rPr>
              <a:t> (80 %) і </a:t>
            </a:r>
            <a:r>
              <a:rPr lang="ru-RU" dirty="0" err="1">
                <a:solidFill>
                  <a:schemeClr val="bg1"/>
                </a:solidFill>
              </a:rPr>
              <a:t>Саарському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басейнах</a:t>
            </a:r>
            <a:r>
              <a:rPr lang="ru-RU" dirty="0">
                <a:solidFill>
                  <a:schemeClr val="bg1"/>
                </a:solidFill>
              </a:rPr>
              <a:t> (10%), та </a:t>
            </a:r>
            <a:r>
              <a:rPr lang="ru-RU" dirty="0" err="1">
                <a:solidFill>
                  <a:schemeClr val="bg1"/>
                </a:solidFill>
              </a:rPr>
              <a:t>імпортних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нафті</a:t>
            </a:r>
            <a:r>
              <a:rPr lang="ru-RU" dirty="0">
                <a:solidFill>
                  <a:schemeClr val="bg1"/>
                </a:solidFill>
              </a:rPr>
              <a:t> (з </a:t>
            </a:r>
            <a:r>
              <a:rPr lang="ru-RU" dirty="0" err="1">
                <a:solidFill>
                  <a:schemeClr val="bg1"/>
                </a:solidFill>
              </a:rPr>
              <a:t>Близького</a:t>
            </a:r>
            <a:r>
              <a:rPr lang="ru-RU" dirty="0">
                <a:solidFill>
                  <a:schemeClr val="bg1"/>
                </a:solidFill>
              </a:rPr>
              <a:t> Сходу, </a:t>
            </a:r>
            <a:r>
              <a:rPr lang="ru-RU" dirty="0" err="1">
                <a:solidFill>
                  <a:schemeClr val="bg1"/>
                </a:solidFill>
              </a:rPr>
              <a:t>Північної</a:t>
            </a:r>
            <a:r>
              <a:rPr lang="ru-RU" dirty="0">
                <a:solidFill>
                  <a:schemeClr val="bg1"/>
                </a:solidFill>
              </a:rPr>
              <a:t> Африки) і </a:t>
            </a:r>
            <a:r>
              <a:rPr lang="ru-RU" dirty="0" err="1">
                <a:solidFill>
                  <a:schemeClr val="bg1"/>
                </a:solidFill>
              </a:rPr>
              <a:t>газі</a:t>
            </a:r>
            <a:r>
              <a:rPr lang="ru-RU" dirty="0">
                <a:solidFill>
                  <a:schemeClr val="bg1"/>
                </a:solidFill>
              </a:rPr>
              <a:t> (</a:t>
            </a:r>
            <a:r>
              <a:rPr lang="ru-RU" dirty="0" err="1">
                <a:solidFill>
                  <a:schemeClr val="bg1"/>
                </a:solidFill>
              </a:rPr>
              <a:t>із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Росії</a:t>
            </a:r>
            <a:r>
              <a:rPr lang="ru-RU" dirty="0">
                <a:solidFill>
                  <a:schemeClr val="bg1"/>
                </a:solidFill>
              </a:rPr>
              <a:t> та </a:t>
            </a:r>
            <a:r>
              <a:rPr lang="ru-RU" dirty="0" err="1">
                <a:solidFill>
                  <a:schemeClr val="bg1"/>
                </a:solidFill>
              </a:rPr>
              <a:t>Норвегії</a:t>
            </a:r>
            <a:r>
              <a:rPr lang="ru-RU" dirty="0">
                <a:solidFill>
                  <a:schemeClr val="bg1"/>
                </a:solidFill>
              </a:rPr>
              <a:t>). Центрами </a:t>
            </a:r>
            <a:r>
              <a:rPr lang="ru-RU" dirty="0" err="1">
                <a:solidFill>
                  <a:schemeClr val="bg1"/>
                </a:solidFill>
              </a:rPr>
              <a:t>нафтопереробки</a:t>
            </a:r>
            <a:r>
              <a:rPr lang="ru-RU" dirty="0">
                <a:solidFill>
                  <a:schemeClr val="bg1"/>
                </a:solidFill>
              </a:rPr>
              <a:t> є Кельн, </a:t>
            </a:r>
            <a:r>
              <a:rPr lang="ru-RU" dirty="0" err="1">
                <a:solidFill>
                  <a:schemeClr val="bg1"/>
                </a:solidFill>
              </a:rPr>
              <a:t>Інгольштадт</a:t>
            </a:r>
            <a:r>
              <a:rPr lang="ru-RU" dirty="0">
                <a:solidFill>
                  <a:schemeClr val="bg1"/>
                </a:solidFill>
              </a:rPr>
              <a:t>, Гамбург. </a:t>
            </a:r>
            <a:r>
              <a:rPr lang="ru-RU" dirty="0" err="1">
                <a:solidFill>
                  <a:schemeClr val="bg1"/>
                </a:solidFill>
              </a:rPr>
              <a:t>Основна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частка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електроенергії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виробляється</a:t>
            </a:r>
            <a:r>
              <a:rPr lang="ru-RU" dirty="0">
                <a:solidFill>
                  <a:schemeClr val="bg1"/>
                </a:solidFill>
              </a:rPr>
              <a:t> на ТЕС, </a:t>
            </a:r>
            <a:r>
              <a:rPr lang="ru-RU" dirty="0" err="1">
                <a:solidFill>
                  <a:schemeClr val="bg1"/>
                </a:solidFill>
              </a:rPr>
              <a:t>зосереджених</a:t>
            </a:r>
            <a:r>
              <a:rPr lang="ru-RU" dirty="0">
                <a:solidFill>
                  <a:schemeClr val="bg1"/>
                </a:solidFill>
              </a:rPr>
              <a:t> в </a:t>
            </a:r>
            <a:r>
              <a:rPr lang="ru-RU" dirty="0" err="1">
                <a:solidFill>
                  <a:schemeClr val="bg1"/>
                </a:solidFill>
              </a:rPr>
              <a:t>промислових</a:t>
            </a:r>
            <a:r>
              <a:rPr lang="ru-RU" dirty="0">
                <a:solidFill>
                  <a:schemeClr val="bg1"/>
                </a:solidFill>
              </a:rPr>
              <a:t> центрах (Дюссельдорф, Штутгарт, Гамбург, Кельн, </a:t>
            </a:r>
            <a:r>
              <a:rPr lang="ru-RU" dirty="0" err="1">
                <a:solidFill>
                  <a:schemeClr val="bg1"/>
                </a:solidFill>
              </a:rPr>
              <a:t>Маннгейм</a:t>
            </a:r>
            <a:r>
              <a:rPr lang="ru-RU" dirty="0">
                <a:solidFill>
                  <a:schemeClr val="bg1"/>
                </a:solidFill>
              </a:rPr>
              <a:t>). ГЕС </a:t>
            </a:r>
            <a:r>
              <a:rPr lang="ru-RU" dirty="0" err="1">
                <a:solidFill>
                  <a:schemeClr val="bg1"/>
                </a:solidFill>
              </a:rPr>
              <a:t>побудовано</a:t>
            </a:r>
            <a:r>
              <a:rPr lang="ru-RU" dirty="0">
                <a:solidFill>
                  <a:schemeClr val="bg1"/>
                </a:solidFill>
              </a:rPr>
              <a:t> у </a:t>
            </a:r>
            <a:r>
              <a:rPr lang="ru-RU" dirty="0" err="1">
                <a:solidFill>
                  <a:schemeClr val="bg1"/>
                </a:solidFill>
              </a:rPr>
              <a:t>верхній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течії</a:t>
            </a:r>
            <a:r>
              <a:rPr lang="ru-RU" dirty="0">
                <a:solidFill>
                  <a:schemeClr val="bg1"/>
                </a:solidFill>
              </a:rPr>
              <a:t> Дунаю, на </a:t>
            </a:r>
            <a:r>
              <a:rPr lang="ru-RU" dirty="0" err="1">
                <a:solidFill>
                  <a:schemeClr val="bg1"/>
                </a:solidFill>
              </a:rPr>
              <a:t>його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правих</a:t>
            </a:r>
            <a:r>
              <a:rPr lang="ru-RU" dirty="0">
                <a:solidFill>
                  <a:schemeClr val="bg1"/>
                </a:solidFill>
              </a:rPr>
              <a:t> притоках та </a:t>
            </a:r>
            <a:r>
              <a:rPr lang="ru-RU" dirty="0" err="1">
                <a:solidFill>
                  <a:schemeClr val="bg1"/>
                </a:solidFill>
              </a:rPr>
              <a:t>річках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Майні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Ельбі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Везері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Рейні</a:t>
            </a:r>
            <a:r>
              <a:rPr lang="ru-RU" dirty="0">
                <a:solidFill>
                  <a:schemeClr val="bg1"/>
                </a:solidFill>
              </a:rPr>
              <a:t> та </a:t>
            </a:r>
            <a:r>
              <a:rPr lang="ru-RU" dirty="0" err="1">
                <a:solidFill>
                  <a:schemeClr val="bg1"/>
                </a:solidFill>
              </a:rPr>
              <a:t>ін</a:t>
            </a:r>
            <a:r>
              <a:rPr lang="ru-RU" dirty="0">
                <a:solidFill>
                  <a:schemeClr val="bg1"/>
                </a:solidFill>
              </a:rPr>
              <a:t>. АЕС (</a:t>
            </a:r>
            <a:r>
              <a:rPr lang="ru-RU" dirty="0" err="1">
                <a:solidFill>
                  <a:schemeClr val="bg1"/>
                </a:solidFill>
              </a:rPr>
              <a:t>їх</a:t>
            </a:r>
            <a:r>
              <a:rPr lang="ru-RU" dirty="0">
                <a:solidFill>
                  <a:schemeClr val="bg1"/>
                </a:solidFill>
              </a:rPr>
              <a:t> 19), </a:t>
            </a:r>
            <a:r>
              <a:rPr lang="ru-RU" dirty="0" err="1">
                <a:solidFill>
                  <a:schemeClr val="bg1"/>
                </a:solidFill>
              </a:rPr>
              <a:t>що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працюють</a:t>
            </a:r>
            <a:r>
              <a:rPr lang="ru-RU" dirty="0">
                <a:solidFill>
                  <a:schemeClr val="bg1"/>
                </a:solidFill>
              </a:rPr>
              <a:t> в основному в межах великих </a:t>
            </a:r>
            <a:r>
              <a:rPr lang="ru-RU" dirty="0" err="1">
                <a:solidFill>
                  <a:schemeClr val="bg1"/>
                </a:solidFill>
              </a:rPr>
              <a:t>агломерацій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дають</a:t>
            </a:r>
            <a:r>
              <a:rPr lang="ru-RU" dirty="0">
                <a:solidFill>
                  <a:schemeClr val="bg1"/>
                </a:solidFill>
              </a:rPr>
              <a:t> ЗО % </a:t>
            </a:r>
            <a:r>
              <a:rPr lang="ru-RU" dirty="0" err="1">
                <a:solidFill>
                  <a:schemeClr val="bg1"/>
                </a:solidFill>
              </a:rPr>
              <a:t>електроенергії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4904" y="273296"/>
            <a:ext cx="89011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err="1">
                <a:solidFill>
                  <a:srgbClr val="0C788E"/>
                </a:solidFill>
              </a:rPr>
              <a:t>Паливно-енергетична</a:t>
            </a:r>
            <a:r>
              <a:rPr lang="ru-RU" sz="3600" b="1" dirty="0">
                <a:solidFill>
                  <a:srgbClr val="0C788E"/>
                </a:solidFill>
              </a:rPr>
              <a:t> </a:t>
            </a:r>
            <a:r>
              <a:rPr lang="ru-RU" sz="3600" b="1" dirty="0" err="1">
                <a:solidFill>
                  <a:srgbClr val="0C788E"/>
                </a:solidFill>
              </a:rPr>
              <a:t>промисловість</a:t>
            </a:r>
            <a:r>
              <a:rPr lang="ru-RU" sz="3600" b="1" dirty="0">
                <a:solidFill>
                  <a:srgbClr val="0C788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738315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7991" y="4111337"/>
            <a:ext cx="86409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solidFill>
                  <a:schemeClr val="bg1"/>
                </a:solidFill>
              </a:rPr>
              <a:t>Чорна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металургія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працює</a:t>
            </a:r>
            <a:r>
              <a:rPr lang="ru-RU" sz="2000" dirty="0">
                <a:solidFill>
                  <a:schemeClr val="bg1"/>
                </a:solidFill>
              </a:rPr>
              <a:t> на </a:t>
            </a:r>
            <a:r>
              <a:rPr lang="ru-RU" sz="2000" dirty="0" err="1">
                <a:solidFill>
                  <a:schemeClr val="bg1"/>
                </a:solidFill>
              </a:rPr>
              <a:t>власному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паливі</a:t>
            </a:r>
            <a:r>
              <a:rPr lang="ru-RU" sz="2000" dirty="0">
                <a:solidFill>
                  <a:schemeClr val="bg1"/>
                </a:solidFill>
              </a:rPr>
              <a:t> та </a:t>
            </a:r>
            <a:r>
              <a:rPr lang="ru-RU" sz="2000" dirty="0" err="1">
                <a:solidFill>
                  <a:schemeClr val="bg1"/>
                </a:solidFill>
              </a:rPr>
              <a:t>імпортній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залізній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руді</a:t>
            </a:r>
            <a:r>
              <a:rPr lang="ru-RU" sz="2000" dirty="0">
                <a:solidFill>
                  <a:schemeClr val="bg1"/>
                </a:solidFill>
              </a:rPr>
              <a:t> (</a:t>
            </a:r>
            <a:r>
              <a:rPr lang="ru-RU" sz="2000" dirty="0" err="1">
                <a:solidFill>
                  <a:schemeClr val="bg1"/>
                </a:solidFill>
              </a:rPr>
              <a:t>зі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Швеції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Іспанії</a:t>
            </a:r>
            <a:r>
              <a:rPr lang="ru-RU" sz="2000" dirty="0">
                <a:solidFill>
                  <a:schemeClr val="bg1"/>
                </a:solidFill>
              </a:rPr>
              <a:t>, Алжиру, </a:t>
            </a:r>
            <a:r>
              <a:rPr lang="ru-RU" sz="2000" dirty="0" err="1">
                <a:solidFill>
                  <a:schemeClr val="bg1"/>
                </a:solidFill>
              </a:rPr>
              <a:t>Бразилії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Канади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України</a:t>
            </a:r>
            <a:r>
              <a:rPr lang="ru-RU" sz="2000" dirty="0">
                <a:solidFill>
                  <a:schemeClr val="bg1"/>
                </a:solidFill>
              </a:rPr>
              <a:t>). </a:t>
            </a:r>
            <a:r>
              <a:rPr lang="ru-RU" sz="2000" dirty="0" err="1">
                <a:solidFill>
                  <a:schemeClr val="bg1"/>
                </a:solidFill>
              </a:rPr>
              <a:t>Третина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її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продукції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експортується</a:t>
            </a:r>
            <a:r>
              <a:rPr lang="ru-RU" sz="2000" dirty="0">
                <a:solidFill>
                  <a:schemeClr val="bg1"/>
                </a:solidFill>
              </a:rPr>
              <a:t>. </a:t>
            </a:r>
            <a:r>
              <a:rPr lang="ru-RU" sz="2000" dirty="0" err="1">
                <a:solidFill>
                  <a:schemeClr val="bg1"/>
                </a:solidFill>
              </a:rPr>
              <a:t>Основні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центри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зосереджено</a:t>
            </a:r>
            <a:r>
              <a:rPr lang="ru-RU" sz="2000" dirty="0">
                <a:solidFill>
                  <a:schemeClr val="bg1"/>
                </a:solidFill>
              </a:rPr>
              <a:t> в районах Руру і Саару. Заводи </a:t>
            </a:r>
            <a:r>
              <a:rPr lang="ru-RU" sz="2000" dirty="0" err="1">
                <a:solidFill>
                  <a:schemeClr val="bg1"/>
                </a:solidFill>
              </a:rPr>
              <a:t>повного</a:t>
            </a:r>
            <a:r>
              <a:rPr lang="ru-RU" sz="2000" dirty="0">
                <a:solidFill>
                  <a:schemeClr val="bg1"/>
                </a:solidFill>
              </a:rPr>
              <a:t> циклу є в </a:t>
            </a:r>
            <a:r>
              <a:rPr lang="ru-RU" sz="2000" dirty="0" err="1">
                <a:solidFill>
                  <a:schemeClr val="bg1"/>
                </a:solidFill>
              </a:rPr>
              <a:t>Баварії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Нижній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Саксонії</a:t>
            </a:r>
            <a:r>
              <a:rPr lang="ru-RU" sz="2000" dirty="0">
                <a:solidFill>
                  <a:schemeClr val="bg1"/>
                </a:solidFill>
              </a:rPr>
              <a:t> та </a:t>
            </a:r>
            <a:r>
              <a:rPr lang="ru-RU" sz="2000" dirty="0" err="1">
                <a:solidFill>
                  <a:schemeClr val="bg1"/>
                </a:solidFill>
              </a:rPr>
              <a:t>Бремені</a:t>
            </a:r>
            <a:r>
              <a:rPr lang="ru-RU" sz="2000" dirty="0">
                <a:solidFill>
                  <a:schemeClr val="bg1"/>
                </a:solidFill>
              </a:rPr>
              <a:t>. </a:t>
            </a:r>
            <a:r>
              <a:rPr lang="ru-RU" sz="2000" dirty="0" err="1">
                <a:solidFill>
                  <a:schemeClr val="bg1"/>
                </a:solidFill>
              </a:rPr>
              <a:t>Кольорова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металургія</a:t>
            </a:r>
            <a:r>
              <a:rPr lang="ru-RU" sz="2000" dirty="0">
                <a:solidFill>
                  <a:schemeClr val="bg1"/>
                </a:solidFill>
              </a:rPr>
              <a:t> практично не </a:t>
            </a:r>
            <a:r>
              <a:rPr lang="ru-RU" sz="2000" dirty="0" err="1">
                <a:solidFill>
                  <a:schemeClr val="bg1"/>
                </a:solidFill>
              </a:rPr>
              <a:t>має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промислових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запасів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сировини</a:t>
            </a:r>
            <a:r>
              <a:rPr lang="ru-RU" sz="2000" dirty="0">
                <a:solidFill>
                  <a:schemeClr val="bg1"/>
                </a:solidFill>
              </a:rPr>
              <a:t> для </a:t>
            </a:r>
            <a:r>
              <a:rPr lang="ru-RU" sz="2000" dirty="0" err="1">
                <a:solidFill>
                  <a:schemeClr val="bg1"/>
                </a:solidFill>
              </a:rPr>
              <a:t>свого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розвитку</a:t>
            </a:r>
            <a:r>
              <a:rPr lang="ru-RU" sz="2000" dirty="0">
                <a:solidFill>
                  <a:schemeClr val="bg1"/>
                </a:solidFill>
              </a:rPr>
              <a:t>. </a:t>
            </a:r>
            <a:r>
              <a:rPr lang="ru-RU" sz="2000" dirty="0" err="1">
                <a:solidFill>
                  <a:schemeClr val="bg1"/>
                </a:solidFill>
              </a:rPr>
              <a:t>Проте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Німеччина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посідає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значне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місце</a:t>
            </a:r>
            <a:r>
              <a:rPr lang="ru-RU" sz="2000" dirty="0">
                <a:solidFill>
                  <a:schemeClr val="bg1"/>
                </a:solidFill>
              </a:rPr>
              <a:t> в </a:t>
            </a:r>
            <a:r>
              <a:rPr lang="ru-RU" sz="2000" dirty="0" err="1">
                <a:solidFill>
                  <a:schemeClr val="bg1"/>
                </a:solidFill>
              </a:rPr>
              <a:t>Європі</a:t>
            </a:r>
            <a:r>
              <a:rPr lang="ru-RU" sz="2000" dirty="0">
                <a:solidFill>
                  <a:schemeClr val="bg1"/>
                </a:solidFill>
              </a:rPr>
              <a:t> з </a:t>
            </a:r>
            <a:r>
              <a:rPr lang="ru-RU" sz="2000" dirty="0" err="1">
                <a:solidFill>
                  <a:schemeClr val="bg1"/>
                </a:solidFill>
              </a:rPr>
              <a:t>виробництва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алюмінію</a:t>
            </a:r>
            <a:r>
              <a:rPr lang="ru-RU" sz="2000" dirty="0">
                <a:solidFill>
                  <a:schemeClr val="bg1"/>
                </a:solidFill>
              </a:rPr>
              <a:t> (</a:t>
            </a:r>
            <a:r>
              <a:rPr lang="ru-RU" sz="2000" dirty="0" err="1">
                <a:solidFill>
                  <a:schemeClr val="bg1"/>
                </a:solidFill>
              </a:rPr>
              <a:t>Ессен</a:t>
            </a:r>
            <a:r>
              <a:rPr lang="ru-RU" sz="2000" dirty="0">
                <a:solidFill>
                  <a:schemeClr val="bg1"/>
                </a:solidFill>
              </a:rPr>
              <a:t>, Гамбург), </a:t>
            </a:r>
            <a:r>
              <a:rPr lang="ru-RU" sz="2000" dirty="0" err="1">
                <a:solidFill>
                  <a:schemeClr val="bg1"/>
                </a:solidFill>
              </a:rPr>
              <a:t>міді</a:t>
            </a:r>
            <a:r>
              <a:rPr lang="ru-RU" sz="2000" dirty="0">
                <a:solidFill>
                  <a:schemeClr val="bg1"/>
                </a:solidFill>
              </a:rPr>
              <a:t> (Гамбург, </a:t>
            </a:r>
            <a:r>
              <a:rPr lang="ru-RU" sz="2000" dirty="0" err="1">
                <a:solidFill>
                  <a:schemeClr val="bg1"/>
                </a:solidFill>
              </a:rPr>
              <a:t>Дуйсбург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Айслебен</a:t>
            </a:r>
            <a:r>
              <a:rPr lang="ru-RU" sz="2000" dirty="0">
                <a:solidFill>
                  <a:schemeClr val="bg1"/>
                </a:solidFill>
              </a:rPr>
              <a:t>), </a:t>
            </a:r>
            <a:r>
              <a:rPr lang="ru-RU" sz="2000" dirty="0" err="1">
                <a:solidFill>
                  <a:schemeClr val="bg1"/>
                </a:solidFill>
              </a:rPr>
              <a:t>свинцю</a:t>
            </a:r>
            <a:r>
              <a:rPr lang="ru-RU" sz="2000" dirty="0">
                <a:solidFill>
                  <a:schemeClr val="bg1"/>
                </a:solidFill>
              </a:rPr>
              <a:t>, цинку.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331640" y="260648"/>
            <a:ext cx="643310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err="1">
                <a:solidFill>
                  <a:srgbClr val="0C788E"/>
                </a:solidFill>
              </a:rPr>
              <a:t>Чорна</a:t>
            </a:r>
            <a:r>
              <a:rPr lang="ru-RU" sz="5400" b="1" dirty="0">
                <a:solidFill>
                  <a:srgbClr val="0C788E"/>
                </a:solidFill>
              </a:rPr>
              <a:t> </a:t>
            </a:r>
            <a:r>
              <a:rPr lang="ru-RU" sz="5400" b="1" dirty="0" err="1">
                <a:solidFill>
                  <a:srgbClr val="0C788E"/>
                </a:solidFill>
              </a:rPr>
              <a:t>металургія</a:t>
            </a:r>
            <a:r>
              <a:rPr lang="ru-RU" sz="5400" b="1" dirty="0">
                <a:solidFill>
                  <a:srgbClr val="0C788E"/>
                </a:solidFill>
              </a:rPr>
              <a:t>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57" y="1159009"/>
            <a:ext cx="4428492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549" y="1167115"/>
            <a:ext cx="4489030" cy="2944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47197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772816"/>
            <a:ext cx="4572000" cy="470898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err="1">
                <a:solidFill>
                  <a:schemeClr val="bg1"/>
                </a:solidFill>
              </a:rPr>
              <a:t>Хімічна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промисловість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використовує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власну</a:t>
            </a:r>
            <a:r>
              <a:rPr lang="ru-RU" sz="2000" dirty="0">
                <a:solidFill>
                  <a:schemeClr val="bg1"/>
                </a:solidFill>
              </a:rPr>
              <a:t> (</a:t>
            </a:r>
            <a:r>
              <a:rPr lang="ru-RU" sz="2000" dirty="0" err="1">
                <a:solidFill>
                  <a:schemeClr val="bg1"/>
                </a:solidFill>
              </a:rPr>
              <a:t>кам'яну</a:t>
            </a:r>
            <a:r>
              <a:rPr lang="ru-RU" sz="2000" dirty="0">
                <a:solidFill>
                  <a:schemeClr val="bg1"/>
                </a:solidFill>
              </a:rPr>
              <a:t> і </a:t>
            </a:r>
            <a:r>
              <a:rPr lang="ru-RU" sz="2000" dirty="0" err="1">
                <a:solidFill>
                  <a:schemeClr val="bg1"/>
                </a:solidFill>
              </a:rPr>
              <a:t>калійну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солі</a:t>
            </a:r>
            <a:r>
              <a:rPr lang="ru-RU" sz="2000" dirty="0">
                <a:solidFill>
                  <a:schemeClr val="bg1"/>
                </a:solidFill>
              </a:rPr>
              <a:t>) та </a:t>
            </a:r>
            <a:r>
              <a:rPr lang="ru-RU" sz="2000" dirty="0" err="1">
                <a:solidFill>
                  <a:schemeClr val="bg1"/>
                </a:solidFill>
              </a:rPr>
              <a:t>імпортну</a:t>
            </a:r>
            <a:r>
              <a:rPr lang="ru-RU" sz="2000" dirty="0">
                <a:solidFill>
                  <a:schemeClr val="bg1"/>
                </a:solidFill>
              </a:rPr>
              <a:t> (</a:t>
            </a:r>
            <a:r>
              <a:rPr lang="ru-RU" sz="2000" dirty="0" err="1">
                <a:solidFill>
                  <a:schemeClr val="bg1"/>
                </a:solidFill>
              </a:rPr>
              <a:t>нафту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фосфорити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сірку</a:t>
            </a:r>
            <a:r>
              <a:rPr lang="ru-RU" sz="2000" dirty="0">
                <a:solidFill>
                  <a:schemeClr val="bg1"/>
                </a:solidFill>
              </a:rPr>
              <a:t>) </a:t>
            </a:r>
            <a:r>
              <a:rPr lang="ru-RU" sz="2000" dirty="0" err="1">
                <a:solidFill>
                  <a:schemeClr val="bg1"/>
                </a:solidFill>
              </a:rPr>
              <a:t>сировину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відходи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металургії</a:t>
            </a:r>
            <a:r>
              <a:rPr lang="ru-RU" sz="2000" dirty="0">
                <a:solidFill>
                  <a:schemeClr val="bg1"/>
                </a:solidFill>
              </a:rPr>
              <a:t>. Основою </a:t>
            </a:r>
            <a:r>
              <a:rPr lang="ru-RU" sz="2000" dirty="0" err="1">
                <a:solidFill>
                  <a:schemeClr val="bg1"/>
                </a:solidFill>
              </a:rPr>
              <a:t>виробництва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галузі</a:t>
            </a:r>
            <a:r>
              <a:rPr lang="ru-RU" sz="2000" dirty="0">
                <a:solidFill>
                  <a:schemeClr val="bg1"/>
                </a:solidFill>
              </a:rPr>
              <a:t> є </a:t>
            </a:r>
            <a:r>
              <a:rPr lang="ru-RU" sz="2000" dirty="0" err="1">
                <a:solidFill>
                  <a:schemeClr val="bg1"/>
                </a:solidFill>
              </a:rPr>
              <a:t>продукція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побутової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хімії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солі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мінеральні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добрива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синтетичні</a:t>
            </a:r>
            <a:r>
              <a:rPr lang="ru-RU" sz="2000" dirty="0">
                <a:solidFill>
                  <a:schemeClr val="bg1"/>
                </a:solidFill>
              </a:rPr>
              <a:t> волокна, </a:t>
            </a:r>
            <a:r>
              <a:rPr lang="ru-RU" sz="2000" dirty="0" err="1">
                <a:solidFill>
                  <a:schemeClr val="bg1"/>
                </a:solidFill>
              </a:rPr>
              <a:t>пластмаси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синтетичний</a:t>
            </a:r>
            <a:r>
              <a:rPr lang="ru-RU" sz="2000" dirty="0">
                <a:solidFill>
                  <a:schemeClr val="bg1"/>
                </a:solidFill>
              </a:rPr>
              <a:t> каучук. За </a:t>
            </a:r>
            <a:r>
              <a:rPr lang="ru-RU" sz="2000" dirty="0" err="1">
                <a:solidFill>
                  <a:schemeClr val="bg1"/>
                </a:solidFill>
              </a:rPr>
              <a:t>експортом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хімічної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продукції</a:t>
            </a:r>
            <a:r>
              <a:rPr lang="ru-RU" sz="2000" dirty="0">
                <a:solidFill>
                  <a:schemeClr val="bg1"/>
                </a:solidFill>
              </a:rPr>
              <a:t> ФРН </a:t>
            </a:r>
            <a:r>
              <a:rPr lang="ru-RU" sz="2000" dirty="0" err="1">
                <a:solidFill>
                  <a:schemeClr val="bg1"/>
                </a:solidFill>
              </a:rPr>
              <a:t>посідає</a:t>
            </a:r>
            <a:r>
              <a:rPr lang="ru-RU" sz="2000" dirty="0">
                <a:solidFill>
                  <a:schemeClr val="bg1"/>
                </a:solidFill>
              </a:rPr>
              <a:t> 1 -</a:t>
            </a:r>
            <a:r>
              <a:rPr lang="ru-RU" sz="2000" dirty="0" err="1">
                <a:solidFill>
                  <a:schemeClr val="bg1"/>
                </a:solidFill>
              </a:rPr>
              <a:t>ше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місце</a:t>
            </a:r>
            <a:r>
              <a:rPr lang="ru-RU" sz="2000" dirty="0">
                <a:solidFill>
                  <a:schemeClr val="bg1"/>
                </a:solidFill>
              </a:rPr>
              <a:t> в </a:t>
            </a:r>
            <a:r>
              <a:rPr lang="ru-RU" sz="2000" dirty="0" err="1">
                <a:solidFill>
                  <a:schemeClr val="bg1"/>
                </a:solidFill>
              </a:rPr>
              <a:t>світі</a:t>
            </a:r>
            <a:r>
              <a:rPr lang="ru-RU" sz="2000" dirty="0">
                <a:solidFill>
                  <a:schemeClr val="bg1"/>
                </a:solidFill>
              </a:rPr>
              <a:t>. </a:t>
            </a:r>
            <a:r>
              <a:rPr lang="ru-RU" sz="2000" dirty="0" err="1">
                <a:solidFill>
                  <a:schemeClr val="bg1"/>
                </a:solidFill>
              </a:rPr>
              <a:t>Понад</a:t>
            </a:r>
            <a:r>
              <a:rPr lang="ru-RU" sz="2000" dirty="0">
                <a:solidFill>
                  <a:schemeClr val="bg1"/>
                </a:solidFill>
              </a:rPr>
              <a:t> 30 % </a:t>
            </a:r>
            <a:r>
              <a:rPr lang="ru-RU" sz="2000" dirty="0" err="1">
                <a:solidFill>
                  <a:schemeClr val="bg1"/>
                </a:solidFill>
              </a:rPr>
              <a:t>продукції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що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виробляється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йде</a:t>
            </a:r>
            <a:r>
              <a:rPr lang="ru-RU" sz="2000" dirty="0">
                <a:solidFill>
                  <a:schemeClr val="bg1"/>
                </a:solidFill>
              </a:rPr>
              <a:t> на </a:t>
            </a:r>
            <a:r>
              <a:rPr lang="ru-RU" sz="2000" dirty="0" err="1">
                <a:solidFill>
                  <a:schemeClr val="bg1"/>
                </a:solidFill>
              </a:rPr>
              <a:t>експорт</a:t>
            </a:r>
            <a:r>
              <a:rPr lang="ru-RU" sz="2000" dirty="0">
                <a:solidFill>
                  <a:schemeClr val="bg1"/>
                </a:solidFill>
              </a:rPr>
              <a:t>. </a:t>
            </a:r>
            <a:r>
              <a:rPr lang="ru-RU" sz="2000" dirty="0" err="1">
                <a:solidFill>
                  <a:schemeClr val="bg1"/>
                </a:solidFill>
              </a:rPr>
              <a:t>Найбільші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центри</a:t>
            </a:r>
            <a:r>
              <a:rPr lang="ru-RU" sz="2000" dirty="0">
                <a:solidFill>
                  <a:schemeClr val="bg1"/>
                </a:solidFill>
              </a:rPr>
              <a:t>: Галле, Дюссельдорф, Кельн, Лейпциг, </a:t>
            </a:r>
            <a:r>
              <a:rPr lang="ru-RU" sz="2000" dirty="0" err="1">
                <a:solidFill>
                  <a:schemeClr val="bg1"/>
                </a:solidFill>
              </a:rPr>
              <a:t>Берлін</a:t>
            </a:r>
            <a:r>
              <a:rPr lang="ru-RU" sz="2000" dirty="0">
                <a:solidFill>
                  <a:schemeClr val="bg1"/>
                </a:solidFill>
              </a:rPr>
              <a:t>, Дрезден та </a:t>
            </a:r>
            <a:r>
              <a:rPr lang="ru-RU" sz="2000" dirty="0" err="1">
                <a:solidFill>
                  <a:schemeClr val="bg1"/>
                </a:solidFill>
              </a:rPr>
              <a:t>ін</a:t>
            </a:r>
            <a:r>
              <a:rPr lang="ru-RU" sz="2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234693"/>
            <a:ext cx="743479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err="1">
                <a:solidFill>
                  <a:srgbClr val="0C788E"/>
                </a:solidFill>
              </a:rPr>
              <a:t>Хімічна</a:t>
            </a:r>
            <a:r>
              <a:rPr lang="ru-RU" sz="4800" b="1" dirty="0">
                <a:solidFill>
                  <a:srgbClr val="0C788E"/>
                </a:solidFill>
              </a:rPr>
              <a:t> </a:t>
            </a:r>
            <a:r>
              <a:rPr lang="ru-RU" sz="4800" b="1" dirty="0" err="1">
                <a:solidFill>
                  <a:srgbClr val="0C788E"/>
                </a:solidFill>
              </a:rPr>
              <a:t>промисловість</a:t>
            </a:r>
            <a:r>
              <a:rPr lang="ru-RU" sz="4800" b="1" dirty="0">
                <a:solidFill>
                  <a:srgbClr val="0C788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843552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557" y="1252840"/>
            <a:ext cx="453650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Машинобудування</a:t>
            </a:r>
            <a:r>
              <a:rPr lang="ru-RU" dirty="0">
                <a:solidFill>
                  <a:schemeClr val="bg1"/>
                </a:solidFill>
              </a:rPr>
              <a:t> і </a:t>
            </a:r>
            <a:r>
              <a:rPr lang="ru-RU" dirty="0" err="1">
                <a:solidFill>
                  <a:schemeClr val="bg1"/>
                </a:solidFill>
              </a:rPr>
              <a:t>металообробка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розвинуті</a:t>
            </a:r>
            <a:r>
              <a:rPr lang="ru-RU" dirty="0">
                <a:solidFill>
                  <a:schemeClr val="bg1"/>
                </a:solidFill>
              </a:rPr>
              <a:t> в </a:t>
            </a:r>
            <a:r>
              <a:rPr lang="ru-RU" dirty="0" err="1">
                <a:solidFill>
                  <a:schemeClr val="bg1"/>
                </a:solidFill>
              </a:rPr>
              <a:t>багатьох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містах</a:t>
            </a:r>
            <a:r>
              <a:rPr lang="ru-RU" dirty="0">
                <a:solidFill>
                  <a:schemeClr val="bg1"/>
                </a:solidFill>
              </a:rPr>
              <a:t> ФРН. </a:t>
            </a:r>
            <a:r>
              <a:rPr lang="ru-RU" dirty="0" err="1">
                <a:solidFill>
                  <a:schemeClr val="bg1"/>
                </a:solidFill>
              </a:rPr>
              <a:t>Відомі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своєю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продукцією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німецькі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автомобільні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корпорації</a:t>
            </a:r>
            <a:r>
              <a:rPr lang="ru-RU" dirty="0">
                <a:solidFill>
                  <a:schemeClr val="bg1"/>
                </a:solidFill>
              </a:rPr>
              <a:t>: "</a:t>
            </a:r>
            <a:r>
              <a:rPr lang="ru-RU" dirty="0" err="1">
                <a:solidFill>
                  <a:schemeClr val="bg1"/>
                </a:solidFill>
              </a:rPr>
              <a:t>Даймлер-Бенц</a:t>
            </a:r>
            <a:r>
              <a:rPr lang="ru-RU" dirty="0">
                <a:solidFill>
                  <a:schemeClr val="bg1"/>
                </a:solidFill>
              </a:rPr>
              <a:t>" у </a:t>
            </a:r>
            <a:r>
              <a:rPr lang="ru-RU" dirty="0" err="1">
                <a:solidFill>
                  <a:schemeClr val="bg1"/>
                </a:solidFill>
              </a:rPr>
              <a:t>Штудгарті</a:t>
            </a:r>
            <a:r>
              <a:rPr lang="ru-RU" dirty="0">
                <a:solidFill>
                  <a:schemeClr val="bg1"/>
                </a:solidFill>
              </a:rPr>
              <a:t>, "Фольксваген" у </a:t>
            </a:r>
            <a:r>
              <a:rPr lang="ru-RU" dirty="0" err="1">
                <a:solidFill>
                  <a:schemeClr val="bg1"/>
                </a:solidFill>
              </a:rPr>
              <a:t>Вольфсбурзі</a:t>
            </a:r>
            <a:r>
              <a:rPr lang="ru-RU" dirty="0">
                <a:solidFill>
                  <a:schemeClr val="bg1"/>
                </a:solidFill>
              </a:rPr>
              <a:t>, "Адам Опель" у </a:t>
            </a:r>
            <a:r>
              <a:rPr lang="ru-RU" dirty="0" err="1">
                <a:solidFill>
                  <a:schemeClr val="bg1"/>
                </a:solidFill>
              </a:rPr>
              <a:t>Рюссельхеймі</a:t>
            </a:r>
            <a:r>
              <a:rPr lang="ru-RU" dirty="0">
                <a:solidFill>
                  <a:schemeClr val="bg1"/>
                </a:solidFill>
              </a:rPr>
              <a:t>, "Форд" у </a:t>
            </a:r>
            <a:r>
              <a:rPr lang="ru-RU" dirty="0" err="1">
                <a:solidFill>
                  <a:schemeClr val="bg1"/>
                </a:solidFill>
              </a:rPr>
              <a:t>Кельні</a:t>
            </a:r>
            <a:r>
              <a:rPr lang="ru-RU" dirty="0">
                <a:solidFill>
                  <a:schemeClr val="bg1"/>
                </a:solidFill>
              </a:rPr>
              <a:t>, "БМВ" у </a:t>
            </a:r>
            <a:r>
              <a:rPr lang="ru-RU" dirty="0" err="1">
                <a:solidFill>
                  <a:schemeClr val="bg1"/>
                </a:solidFill>
              </a:rPr>
              <a:t>Мюнхені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Основні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райони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багатогалузевого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машинобудування</a:t>
            </a:r>
            <a:r>
              <a:rPr lang="ru-RU" dirty="0">
                <a:solidFill>
                  <a:schemeClr val="bg1"/>
                </a:solidFill>
              </a:rPr>
              <a:t> - </a:t>
            </a:r>
            <a:r>
              <a:rPr lang="ru-RU" dirty="0" err="1">
                <a:solidFill>
                  <a:schemeClr val="bg1"/>
                </a:solidFill>
              </a:rPr>
              <a:t>Штутгартський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Нижньорейнсько-Рурський</a:t>
            </a:r>
            <a:r>
              <a:rPr lang="ru-RU" dirty="0">
                <a:solidFill>
                  <a:schemeClr val="bg1"/>
                </a:solidFill>
              </a:rPr>
              <a:t> та </a:t>
            </a:r>
            <a:r>
              <a:rPr lang="ru-RU" dirty="0" err="1">
                <a:solidFill>
                  <a:schemeClr val="bg1"/>
                </a:solidFill>
              </a:rPr>
              <a:t>РейнськоМайнський</a:t>
            </a:r>
            <a:r>
              <a:rPr lang="ru-RU" dirty="0">
                <a:solidFill>
                  <a:schemeClr val="bg1"/>
                </a:solidFill>
              </a:rPr>
              <a:t>. Там </a:t>
            </a:r>
            <a:r>
              <a:rPr lang="ru-RU" dirty="0" err="1">
                <a:solidFill>
                  <a:schemeClr val="bg1"/>
                </a:solidFill>
              </a:rPr>
              <a:t>виробляють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обладнання</a:t>
            </a:r>
            <a:r>
              <a:rPr lang="ru-RU" dirty="0">
                <a:solidFill>
                  <a:schemeClr val="bg1"/>
                </a:solidFill>
              </a:rPr>
              <a:t> для </a:t>
            </a:r>
            <a:r>
              <a:rPr lang="ru-RU" dirty="0" err="1">
                <a:solidFill>
                  <a:schemeClr val="bg1"/>
                </a:solidFill>
              </a:rPr>
              <a:t>різних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галузей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промисловості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сільського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господарства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промислову</a:t>
            </a:r>
            <a:r>
              <a:rPr lang="ru-RU" dirty="0">
                <a:solidFill>
                  <a:schemeClr val="bg1"/>
                </a:solidFill>
              </a:rPr>
              <a:t> і </a:t>
            </a:r>
            <a:r>
              <a:rPr lang="ru-RU" dirty="0" err="1">
                <a:solidFill>
                  <a:schemeClr val="bg1"/>
                </a:solidFill>
              </a:rPr>
              <a:t>побутову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електротехніку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електроніку</a:t>
            </a:r>
            <a:r>
              <a:rPr lang="ru-RU" dirty="0">
                <a:solidFill>
                  <a:schemeClr val="bg1"/>
                </a:solidFill>
              </a:rPr>
              <a:t>. В </a:t>
            </a:r>
            <a:r>
              <a:rPr lang="ru-RU" dirty="0" err="1">
                <a:solidFill>
                  <a:schemeClr val="bg1"/>
                </a:solidFill>
              </a:rPr>
              <a:t>усьому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світі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відомі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німецькі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точні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прилади</a:t>
            </a:r>
            <a:r>
              <a:rPr lang="ru-RU" dirty="0">
                <a:solidFill>
                  <a:schemeClr val="bg1"/>
                </a:solidFill>
              </a:rPr>
              <a:t>, оптика та </a:t>
            </a:r>
            <a:r>
              <a:rPr lang="ru-RU" dirty="0" err="1">
                <a:solidFill>
                  <a:schemeClr val="bg1"/>
                </a:solidFill>
              </a:rPr>
              <a:t>морські</a:t>
            </a:r>
            <a:r>
              <a:rPr lang="ru-RU" dirty="0">
                <a:solidFill>
                  <a:schemeClr val="bg1"/>
                </a:solidFill>
              </a:rPr>
              <a:t> судна. </a:t>
            </a:r>
            <a:r>
              <a:rPr lang="ru-RU" dirty="0" err="1">
                <a:solidFill>
                  <a:schemeClr val="bg1"/>
                </a:solidFill>
              </a:rPr>
              <a:t>Великі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центри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машинобудування</a:t>
            </a:r>
            <a:r>
              <a:rPr lang="ru-RU" dirty="0">
                <a:solidFill>
                  <a:schemeClr val="bg1"/>
                </a:solidFill>
              </a:rPr>
              <a:t>: </a:t>
            </a:r>
            <a:r>
              <a:rPr lang="ru-RU" dirty="0" err="1">
                <a:solidFill>
                  <a:schemeClr val="bg1"/>
                </a:solidFill>
              </a:rPr>
              <a:t>Берлін</a:t>
            </a:r>
            <a:r>
              <a:rPr lang="ru-RU" dirty="0">
                <a:solidFill>
                  <a:schemeClr val="bg1"/>
                </a:solidFill>
              </a:rPr>
              <a:t>, Франкфурт-на-</a:t>
            </a:r>
            <a:r>
              <a:rPr lang="ru-RU" dirty="0" err="1">
                <a:solidFill>
                  <a:schemeClr val="bg1"/>
                </a:solidFill>
              </a:rPr>
              <a:t>Майні</a:t>
            </a:r>
            <a:r>
              <a:rPr lang="ru-RU" dirty="0">
                <a:solidFill>
                  <a:schemeClr val="bg1"/>
                </a:solidFill>
              </a:rPr>
              <a:t>, Нюрнберг, Гамбург, Кельн, Бремен, Лейпциг, Магдебург, Дрезден.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351412"/>
            <a:ext cx="85630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err="1">
                <a:solidFill>
                  <a:srgbClr val="0C788E"/>
                </a:solidFill>
              </a:rPr>
              <a:t>Машинобудування</a:t>
            </a:r>
            <a:r>
              <a:rPr lang="ru-RU" sz="3600" b="1" dirty="0">
                <a:solidFill>
                  <a:srgbClr val="0C788E"/>
                </a:solidFill>
              </a:rPr>
              <a:t> і </a:t>
            </a:r>
            <a:r>
              <a:rPr lang="ru-RU" sz="3600" b="1" dirty="0" err="1">
                <a:solidFill>
                  <a:srgbClr val="0C788E"/>
                </a:solidFill>
              </a:rPr>
              <a:t>металообробка</a:t>
            </a:r>
            <a:r>
              <a:rPr lang="ru-RU" sz="3600" b="1" dirty="0">
                <a:solidFill>
                  <a:srgbClr val="0C788E"/>
                </a:solidFill>
              </a:rPr>
              <a:t> 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233" y="5130726"/>
            <a:ext cx="3962206" cy="1727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96752"/>
            <a:ext cx="2628731" cy="258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871" y="3049726"/>
            <a:ext cx="238125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05669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76672"/>
            <a:ext cx="4572000" cy="61247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err="1" smtClean="0">
                <a:solidFill>
                  <a:srgbClr val="0C788E"/>
                </a:solidFill>
              </a:rPr>
              <a:t>Третина</a:t>
            </a:r>
            <a:r>
              <a:rPr lang="ru-RU" sz="2800" dirty="0" smtClean="0">
                <a:solidFill>
                  <a:srgbClr val="0C788E"/>
                </a:solidFill>
              </a:rPr>
              <a:t> </a:t>
            </a:r>
            <a:r>
              <a:rPr lang="ru-RU" sz="2800" dirty="0" err="1">
                <a:solidFill>
                  <a:srgbClr val="0C788E"/>
                </a:solidFill>
              </a:rPr>
              <a:t>галузей</a:t>
            </a:r>
            <a:r>
              <a:rPr lang="ru-RU" sz="2800" dirty="0">
                <a:solidFill>
                  <a:srgbClr val="0C788E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промисл</a:t>
            </a:r>
            <a:r>
              <a:rPr lang="ru-RU" sz="2800" dirty="0" err="1">
                <a:solidFill>
                  <a:srgbClr val="0C788E"/>
                </a:solidFill>
              </a:rPr>
              <a:t>овості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rgbClr val="0C788E"/>
                </a:solidFill>
              </a:rPr>
              <a:t>Німеччини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спрямована</a:t>
            </a:r>
            <a:r>
              <a:rPr lang="ru-RU" sz="2800" dirty="0">
                <a:solidFill>
                  <a:schemeClr val="bg1"/>
                </a:solidFill>
              </a:rPr>
              <a:t> на </a:t>
            </a:r>
            <a:r>
              <a:rPr lang="ru-RU" sz="2800" dirty="0" err="1">
                <a:solidFill>
                  <a:schemeClr val="bg1"/>
                </a:solidFill>
              </a:rPr>
              <a:t>виробництво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споживчих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товарів</a:t>
            </a:r>
            <a:r>
              <a:rPr lang="ru-RU" sz="2800" dirty="0">
                <a:solidFill>
                  <a:schemeClr val="bg1"/>
                </a:solidFill>
              </a:rPr>
              <a:t>: </a:t>
            </a:r>
            <a:r>
              <a:rPr lang="ru-RU" sz="2800" dirty="0" err="1">
                <a:solidFill>
                  <a:schemeClr val="bg1"/>
                </a:solidFill>
              </a:rPr>
              <a:t>продуктів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харчування</a:t>
            </a:r>
            <a:r>
              <a:rPr lang="ru-RU" sz="2800" dirty="0">
                <a:solidFill>
                  <a:schemeClr val="bg1"/>
                </a:solidFill>
              </a:rPr>
              <a:t>, </a:t>
            </a:r>
            <a:r>
              <a:rPr lang="ru-RU" sz="2800" dirty="0" err="1">
                <a:solidFill>
                  <a:schemeClr val="bg1"/>
                </a:solidFill>
              </a:rPr>
              <a:t>одягу</a:t>
            </a:r>
            <a:r>
              <a:rPr lang="ru-RU" sz="2800" dirty="0">
                <a:solidFill>
                  <a:schemeClr val="bg1"/>
                </a:solidFill>
              </a:rPr>
              <a:t>, тканин, </a:t>
            </a:r>
            <a:r>
              <a:rPr lang="ru-RU" sz="2800" dirty="0" err="1">
                <a:solidFill>
                  <a:schemeClr val="bg1"/>
                </a:solidFill>
              </a:rPr>
              <a:t>взуття</a:t>
            </a:r>
            <a:r>
              <a:rPr lang="ru-RU" sz="2800" dirty="0">
                <a:solidFill>
                  <a:schemeClr val="bg1"/>
                </a:solidFill>
              </a:rPr>
              <a:t>, </a:t>
            </a:r>
            <a:r>
              <a:rPr lang="ru-RU" sz="2800" dirty="0" err="1">
                <a:solidFill>
                  <a:schemeClr val="bg1"/>
                </a:solidFill>
              </a:rPr>
              <a:t>поліграфічної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продукції</a:t>
            </a:r>
            <a:r>
              <a:rPr lang="ru-RU" sz="2800" dirty="0">
                <a:solidFill>
                  <a:schemeClr val="bg1"/>
                </a:solidFill>
              </a:rPr>
              <a:t>, </a:t>
            </a:r>
            <a:r>
              <a:rPr lang="ru-RU" sz="2800" dirty="0" err="1">
                <a:solidFill>
                  <a:schemeClr val="bg1"/>
                </a:solidFill>
              </a:rPr>
              <a:t>музичних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інструментів</a:t>
            </a:r>
            <a:r>
              <a:rPr lang="ru-RU" sz="2800" dirty="0">
                <a:solidFill>
                  <a:schemeClr val="bg1"/>
                </a:solidFill>
              </a:rPr>
              <a:t>, </a:t>
            </a:r>
            <a:r>
              <a:rPr lang="ru-RU" sz="2800" dirty="0" err="1">
                <a:solidFill>
                  <a:schemeClr val="bg1"/>
                </a:solidFill>
              </a:rPr>
              <a:t>мисливської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зброї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тощо</a:t>
            </a:r>
            <a:r>
              <a:rPr lang="ru-RU" sz="2800" dirty="0">
                <a:solidFill>
                  <a:schemeClr val="bg1"/>
                </a:solidFill>
              </a:rPr>
              <a:t>. На весь </a:t>
            </a:r>
            <a:r>
              <a:rPr lang="ru-RU" sz="2800" dirty="0" err="1">
                <a:solidFill>
                  <a:schemeClr val="bg1"/>
                </a:solidFill>
              </a:rPr>
              <a:t>світ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славляться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німецьке</a:t>
            </a:r>
            <a:r>
              <a:rPr lang="ru-RU" sz="2800" dirty="0">
                <a:solidFill>
                  <a:schemeClr val="bg1"/>
                </a:solidFill>
              </a:rPr>
              <a:t> пиво, </a:t>
            </a:r>
            <a:r>
              <a:rPr lang="ru-RU" sz="2800" dirty="0" err="1">
                <a:solidFill>
                  <a:schemeClr val="bg1"/>
                </a:solidFill>
              </a:rPr>
              <a:t>швейні</a:t>
            </a:r>
            <a:r>
              <a:rPr lang="ru-RU" sz="2800" dirty="0">
                <a:solidFill>
                  <a:schemeClr val="bg1"/>
                </a:solidFill>
              </a:rPr>
              <a:t> та </a:t>
            </a:r>
            <a:r>
              <a:rPr lang="ru-RU" sz="2800" dirty="0" err="1">
                <a:solidFill>
                  <a:schemeClr val="bg1"/>
                </a:solidFill>
              </a:rPr>
              <a:t>трикотажні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вироби</a:t>
            </a:r>
            <a:r>
              <a:rPr lang="ru-RU" sz="2800" dirty="0">
                <a:solidFill>
                  <a:schemeClr val="bg1"/>
                </a:solidFill>
              </a:rPr>
              <a:t>, фарфор.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512" y="105203"/>
            <a:ext cx="4221158" cy="3035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512" y="2924944"/>
            <a:ext cx="4221158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51512" y="6151029"/>
            <a:ext cx="42211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solidFill>
                  <a:srgbClr val="0C788E"/>
                </a:solidFill>
              </a:rPr>
              <a:t>Німецький</a:t>
            </a:r>
            <a:r>
              <a:rPr lang="ru-RU" b="1" dirty="0" smtClean="0">
                <a:solidFill>
                  <a:srgbClr val="0C788E"/>
                </a:solidFill>
              </a:rPr>
              <a:t> </a:t>
            </a:r>
            <a:r>
              <a:rPr lang="ru-RU" b="1" dirty="0">
                <a:solidFill>
                  <a:srgbClr val="0C788E"/>
                </a:solidFill>
              </a:rPr>
              <a:t>фарфор </a:t>
            </a:r>
            <a:r>
              <a:rPr lang="en-US" b="1" dirty="0">
                <a:solidFill>
                  <a:srgbClr val="0C788E"/>
                </a:solidFill>
              </a:rPr>
              <a:t>XIX </a:t>
            </a:r>
            <a:r>
              <a:rPr lang="ru-RU" b="1" dirty="0" err="1">
                <a:solidFill>
                  <a:srgbClr val="0C788E"/>
                </a:solidFill>
              </a:rPr>
              <a:t>століття</a:t>
            </a:r>
            <a:endParaRPr lang="ru-RU" b="1" dirty="0">
              <a:solidFill>
                <a:srgbClr val="0C78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0145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9518" y="1430193"/>
            <a:ext cx="438780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>
                <a:solidFill>
                  <a:schemeClr val="bg1"/>
                </a:solidFill>
              </a:rPr>
              <a:t>Сільське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господарство</a:t>
            </a:r>
            <a:r>
              <a:rPr lang="ru-RU" sz="2800" dirty="0">
                <a:solidFill>
                  <a:schemeClr val="bg1"/>
                </a:solidFill>
              </a:rPr>
              <a:t> добре </a:t>
            </a:r>
            <a:r>
              <a:rPr lang="ru-RU" sz="2800" dirty="0" err="1">
                <a:solidFill>
                  <a:schemeClr val="bg1"/>
                </a:solidFill>
              </a:rPr>
              <a:t>розвинуте</a:t>
            </a:r>
            <a:r>
              <a:rPr lang="ru-RU" sz="2800" dirty="0">
                <a:solidFill>
                  <a:schemeClr val="bg1"/>
                </a:solidFill>
              </a:rPr>
              <a:t>. Основною </a:t>
            </a:r>
            <a:r>
              <a:rPr lang="ru-RU" sz="2800" dirty="0" err="1">
                <a:solidFill>
                  <a:schemeClr val="bg1"/>
                </a:solidFill>
              </a:rPr>
              <a:t>його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галуззю</a:t>
            </a:r>
            <a:r>
              <a:rPr lang="ru-RU" sz="2800" dirty="0">
                <a:solidFill>
                  <a:schemeClr val="bg1"/>
                </a:solidFill>
              </a:rPr>
              <a:t> є </a:t>
            </a:r>
            <a:r>
              <a:rPr lang="ru-RU" sz="2800" dirty="0" err="1">
                <a:solidFill>
                  <a:schemeClr val="bg1"/>
                </a:solidFill>
              </a:rPr>
              <a:t>тваринництво</a:t>
            </a:r>
            <a:r>
              <a:rPr lang="ru-RU" sz="2800" dirty="0">
                <a:solidFill>
                  <a:schemeClr val="bg1"/>
                </a:solidFill>
              </a:rPr>
              <a:t>. </a:t>
            </a:r>
            <a:r>
              <a:rPr lang="ru-RU" sz="2800" dirty="0" err="1">
                <a:solidFill>
                  <a:schemeClr val="bg1"/>
                </a:solidFill>
              </a:rPr>
              <a:t>Воно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дає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дві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третини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валової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продукції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галузі</a:t>
            </a:r>
            <a:r>
              <a:rPr lang="ru-RU" sz="2800" dirty="0">
                <a:solidFill>
                  <a:schemeClr val="bg1"/>
                </a:solidFill>
              </a:rPr>
              <a:t>. на </a:t>
            </a:r>
            <a:r>
              <a:rPr lang="ru-RU" sz="2800" dirty="0" err="1">
                <a:solidFill>
                  <a:schemeClr val="bg1"/>
                </a:solidFill>
              </a:rPr>
              <a:t>рівнинах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розводять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велику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рогату</a:t>
            </a:r>
            <a:r>
              <a:rPr lang="ru-RU" sz="2800" dirty="0">
                <a:solidFill>
                  <a:schemeClr val="bg1"/>
                </a:solidFill>
              </a:rPr>
              <a:t> худобу молочного </a:t>
            </a:r>
            <a:r>
              <a:rPr lang="ru-RU" sz="2800" dirty="0" err="1">
                <a:solidFill>
                  <a:schemeClr val="bg1"/>
                </a:solidFill>
              </a:rPr>
              <a:t>напряму</a:t>
            </a:r>
            <a:r>
              <a:rPr lang="ru-RU" sz="2800" dirty="0">
                <a:solidFill>
                  <a:schemeClr val="bg1"/>
                </a:solidFill>
              </a:rPr>
              <a:t>, в </a:t>
            </a:r>
            <a:r>
              <a:rPr lang="ru-RU" sz="2800" dirty="0" err="1">
                <a:solidFill>
                  <a:schemeClr val="bg1"/>
                </a:solidFill>
              </a:rPr>
              <a:t>передгір'ях</a:t>
            </a:r>
            <a:r>
              <a:rPr lang="ru-RU" sz="2800" dirty="0">
                <a:solidFill>
                  <a:schemeClr val="bg1"/>
                </a:solidFill>
              </a:rPr>
              <a:t> - свиней, а в </a:t>
            </a:r>
            <a:r>
              <a:rPr lang="ru-RU" sz="2800" dirty="0" err="1">
                <a:solidFill>
                  <a:schemeClr val="bg1"/>
                </a:solidFill>
              </a:rPr>
              <a:t>гірських</a:t>
            </a:r>
            <a:r>
              <a:rPr lang="ru-RU" sz="2800" dirty="0">
                <a:solidFill>
                  <a:schemeClr val="bg1"/>
                </a:solidFill>
              </a:rPr>
              <a:t> районах - </a:t>
            </a:r>
            <a:r>
              <a:rPr lang="ru-RU" sz="2800" dirty="0" err="1">
                <a:solidFill>
                  <a:schemeClr val="bg1"/>
                </a:solidFill>
              </a:rPr>
              <a:t>овець</a:t>
            </a:r>
            <a:r>
              <a:rPr lang="ru-RU" sz="2800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59632" y="332656"/>
            <a:ext cx="68731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err="1">
                <a:solidFill>
                  <a:srgbClr val="0C788E"/>
                </a:solidFill>
              </a:rPr>
              <a:t>Сільське</a:t>
            </a:r>
            <a:r>
              <a:rPr lang="ru-RU" sz="4400" b="1" dirty="0">
                <a:solidFill>
                  <a:srgbClr val="0C788E"/>
                </a:solidFill>
              </a:rPr>
              <a:t> </a:t>
            </a:r>
            <a:r>
              <a:rPr lang="ru-RU" sz="4400" b="1" dirty="0" err="1">
                <a:solidFill>
                  <a:srgbClr val="0C788E"/>
                </a:solidFill>
              </a:rPr>
              <a:t>господарство</a:t>
            </a:r>
            <a:r>
              <a:rPr lang="ru-RU" sz="4400" b="1" dirty="0">
                <a:solidFill>
                  <a:srgbClr val="0C788E"/>
                </a:solidFill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27925" y="332656"/>
            <a:ext cx="68731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err="1">
                <a:solidFill>
                  <a:srgbClr val="0C788E"/>
                </a:solidFill>
              </a:rPr>
              <a:t>Сільське</a:t>
            </a:r>
            <a:r>
              <a:rPr lang="ru-RU" sz="4400" b="1" dirty="0">
                <a:solidFill>
                  <a:srgbClr val="0C788E"/>
                </a:solidFill>
              </a:rPr>
              <a:t> </a:t>
            </a:r>
            <a:r>
              <a:rPr lang="ru-RU" sz="4400" b="1" dirty="0" err="1">
                <a:solidFill>
                  <a:srgbClr val="0C788E"/>
                </a:solidFill>
              </a:rPr>
              <a:t>господарство</a:t>
            </a:r>
            <a:r>
              <a:rPr lang="ru-RU" sz="4400" b="1" dirty="0">
                <a:solidFill>
                  <a:srgbClr val="0C788E"/>
                </a:solidFill>
              </a:rPr>
              <a:t>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083" y="1120068"/>
            <a:ext cx="4315086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054" y="3717032"/>
            <a:ext cx="4470478" cy="2794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53663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628800"/>
            <a:ext cx="4572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err="1">
                <a:solidFill>
                  <a:schemeClr val="bg1"/>
                </a:solidFill>
              </a:rPr>
              <a:t>Офіційна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назва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- </a:t>
            </a:r>
            <a:r>
              <a:rPr lang="ru-RU" sz="2000" dirty="0" err="1">
                <a:solidFill>
                  <a:schemeClr val="bg1"/>
                </a:solidFill>
              </a:rPr>
              <a:t>Федеративна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Республіка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Німеччина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  <a:r>
              <a:rPr lang="ru-RU" sz="2000" dirty="0">
                <a:solidFill>
                  <a:schemeClr val="bg1"/>
                </a:solidFill>
              </a:rPr>
              <a:t/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b="1" dirty="0" err="1">
                <a:solidFill>
                  <a:schemeClr val="bg1"/>
                </a:solidFill>
              </a:rPr>
              <a:t>Географічне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положення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- держава </a:t>
            </a:r>
            <a:r>
              <a:rPr lang="ru-RU" sz="2000" dirty="0" err="1">
                <a:solidFill>
                  <a:schemeClr val="bg1"/>
                </a:solidFill>
              </a:rPr>
              <a:t>розташована</a:t>
            </a:r>
            <a:r>
              <a:rPr lang="ru-RU" sz="2000" dirty="0">
                <a:solidFill>
                  <a:schemeClr val="bg1"/>
                </a:solidFill>
              </a:rPr>
              <a:t> в </a:t>
            </a:r>
            <a:r>
              <a:rPr lang="ru-RU" sz="2000" dirty="0" err="1">
                <a:solidFill>
                  <a:schemeClr val="bg1"/>
                </a:solidFill>
              </a:rPr>
              <a:t>Центральній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Європі</a:t>
            </a:r>
            <a:r>
              <a:rPr lang="ru-RU" sz="2000" dirty="0">
                <a:solidFill>
                  <a:schemeClr val="bg1"/>
                </a:solidFill>
              </a:rPr>
              <a:t>. На </a:t>
            </a:r>
            <a:r>
              <a:rPr lang="ru-RU" sz="2000" dirty="0" err="1">
                <a:solidFill>
                  <a:schemeClr val="bg1"/>
                </a:solidFill>
              </a:rPr>
              <a:t>суші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межує</a:t>
            </a:r>
            <a:r>
              <a:rPr lang="ru-RU" sz="2000" dirty="0">
                <a:solidFill>
                  <a:schemeClr val="bg1"/>
                </a:solidFill>
              </a:rPr>
              <a:t> з </a:t>
            </a:r>
            <a:r>
              <a:rPr lang="ru-RU" sz="2000" dirty="0" err="1">
                <a:solidFill>
                  <a:schemeClr val="bg1"/>
                </a:solidFill>
              </a:rPr>
              <a:t>Данією</a:t>
            </a:r>
            <a:r>
              <a:rPr lang="ru-RU" sz="2000" dirty="0">
                <a:solidFill>
                  <a:schemeClr val="bg1"/>
                </a:solidFill>
              </a:rPr>
              <a:t> (</a:t>
            </a:r>
            <a:r>
              <a:rPr lang="ru-RU" sz="2000" dirty="0" err="1">
                <a:solidFill>
                  <a:schemeClr val="bg1"/>
                </a:solidFill>
              </a:rPr>
              <a:t>довжина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спільного</a:t>
            </a:r>
            <a:r>
              <a:rPr lang="ru-RU" sz="2000" dirty="0">
                <a:solidFill>
                  <a:schemeClr val="bg1"/>
                </a:solidFill>
              </a:rPr>
              <a:t> кордону - 68 км), на </a:t>
            </a:r>
            <a:r>
              <a:rPr lang="ru-RU" sz="2000" dirty="0" err="1">
                <a:solidFill>
                  <a:schemeClr val="bg1"/>
                </a:solidFill>
              </a:rPr>
              <a:t>півночі</a:t>
            </a:r>
            <a:r>
              <a:rPr lang="ru-RU" sz="2000" dirty="0">
                <a:solidFill>
                  <a:schemeClr val="bg1"/>
                </a:solidFill>
              </a:rPr>
              <a:t> з </a:t>
            </a:r>
            <a:r>
              <a:rPr lang="ru-RU" sz="2000" dirty="0" err="1">
                <a:solidFill>
                  <a:schemeClr val="bg1"/>
                </a:solidFill>
              </a:rPr>
              <a:t>Нідерландами</a:t>
            </a:r>
            <a:r>
              <a:rPr lang="ru-RU" sz="2000" dirty="0">
                <a:solidFill>
                  <a:schemeClr val="bg1"/>
                </a:solidFill>
              </a:rPr>
              <a:t> (577 км), з </a:t>
            </a:r>
            <a:r>
              <a:rPr lang="ru-RU" sz="2000" dirty="0" err="1">
                <a:solidFill>
                  <a:schemeClr val="bg1"/>
                </a:solidFill>
              </a:rPr>
              <a:t>Бельгією</a:t>
            </a:r>
            <a:r>
              <a:rPr lang="ru-RU" sz="2000" dirty="0">
                <a:solidFill>
                  <a:schemeClr val="bg1"/>
                </a:solidFill>
              </a:rPr>
              <a:t> (167 км), Люксембургом (138 км) і </a:t>
            </a:r>
            <a:r>
              <a:rPr lang="ru-RU" sz="2000" dirty="0" err="1">
                <a:solidFill>
                  <a:schemeClr val="bg1"/>
                </a:solidFill>
              </a:rPr>
              <a:t>Францією</a:t>
            </a:r>
            <a:r>
              <a:rPr lang="ru-RU" sz="2000" dirty="0">
                <a:solidFill>
                  <a:schemeClr val="bg1"/>
                </a:solidFill>
              </a:rPr>
              <a:t> (451 км) на </a:t>
            </a:r>
            <a:r>
              <a:rPr lang="ru-RU" sz="2000" dirty="0" err="1">
                <a:solidFill>
                  <a:schemeClr val="bg1"/>
                </a:solidFill>
              </a:rPr>
              <a:t>заході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Швейцарією</a:t>
            </a:r>
            <a:r>
              <a:rPr lang="ru-RU" sz="2000" dirty="0">
                <a:solidFill>
                  <a:schemeClr val="bg1"/>
                </a:solidFill>
              </a:rPr>
              <a:t> (334 км) та </a:t>
            </a:r>
            <a:r>
              <a:rPr lang="ru-RU" sz="2000" dirty="0" err="1">
                <a:solidFill>
                  <a:schemeClr val="bg1"/>
                </a:solidFill>
              </a:rPr>
              <a:t>Австрією</a:t>
            </a:r>
            <a:r>
              <a:rPr lang="ru-RU" sz="2000" dirty="0">
                <a:solidFill>
                  <a:schemeClr val="bg1"/>
                </a:solidFill>
              </a:rPr>
              <a:t> (784 км) на </a:t>
            </a:r>
            <a:r>
              <a:rPr lang="ru-RU" sz="2000" dirty="0" err="1">
                <a:solidFill>
                  <a:schemeClr val="bg1"/>
                </a:solidFill>
              </a:rPr>
              <a:t>півдні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Чеською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Республікою</a:t>
            </a:r>
            <a:r>
              <a:rPr lang="ru-RU" sz="2000" dirty="0">
                <a:solidFill>
                  <a:schemeClr val="bg1"/>
                </a:solidFill>
              </a:rPr>
              <a:t> (646 км) і </a:t>
            </a:r>
            <a:r>
              <a:rPr lang="ru-RU" sz="2000" dirty="0" err="1">
                <a:solidFill>
                  <a:schemeClr val="bg1"/>
                </a:solidFill>
              </a:rPr>
              <a:t>Польщею</a:t>
            </a:r>
            <a:r>
              <a:rPr lang="ru-RU" sz="2000" dirty="0">
                <a:solidFill>
                  <a:schemeClr val="bg1"/>
                </a:solidFill>
              </a:rPr>
              <a:t> (456 км) на </a:t>
            </a:r>
            <a:r>
              <a:rPr lang="ru-RU" sz="2000" dirty="0" err="1">
                <a:solidFill>
                  <a:schemeClr val="bg1"/>
                </a:solidFill>
              </a:rPr>
              <a:t>сході</a:t>
            </a:r>
            <a:r>
              <a:rPr lang="ru-RU" sz="2000" dirty="0">
                <a:solidFill>
                  <a:schemeClr val="bg1"/>
                </a:solidFill>
              </a:rPr>
              <a:t> і </a:t>
            </a:r>
            <a:r>
              <a:rPr lang="ru-RU" sz="2000" dirty="0" err="1">
                <a:solidFill>
                  <a:schemeClr val="bg1"/>
                </a:solidFill>
              </a:rPr>
              <a:t>південному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сході</a:t>
            </a:r>
            <a:r>
              <a:rPr lang="ru-RU" sz="2000" dirty="0">
                <a:solidFill>
                  <a:schemeClr val="bg1"/>
                </a:solidFill>
              </a:rPr>
              <a:t>. </a:t>
            </a:r>
            <a:r>
              <a:rPr lang="ru-RU" sz="2000" dirty="0" err="1">
                <a:solidFill>
                  <a:schemeClr val="bg1"/>
                </a:solidFill>
              </a:rPr>
              <a:t>Загальна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довжина</a:t>
            </a:r>
            <a:r>
              <a:rPr lang="ru-RU" sz="2000" dirty="0">
                <a:solidFill>
                  <a:schemeClr val="bg1"/>
                </a:solidFill>
              </a:rPr>
              <a:t> кордону - 3,621 км. </a:t>
            </a:r>
            <a:r>
              <a:rPr lang="ru-RU" sz="2000" dirty="0" err="1">
                <a:solidFill>
                  <a:schemeClr val="bg1"/>
                </a:solidFill>
              </a:rPr>
              <a:t>Довжина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берегової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лінії</a:t>
            </a:r>
            <a:r>
              <a:rPr lang="ru-RU" sz="2000" dirty="0">
                <a:solidFill>
                  <a:schemeClr val="bg1"/>
                </a:solidFill>
              </a:rPr>
              <a:t> - 2,389 км.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520" y="1645466"/>
            <a:ext cx="4219805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1618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4704" y="1437048"/>
            <a:ext cx="4572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100" dirty="0" smtClean="0">
                <a:solidFill>
                  <a:schemeClr val="bg1"/>
                </a:solidFill>
              </a:rPr>
              <a:t>У </a:t>
            </a:r>
            <a:r>
              <a:rPr lang="ru-RU" sz="2100" dirty="0" err="1">
                <a:solidFill>
                  <a:schemeClr val="bg1"/>
                </a:solidFill>
              </a:rPr>
              <a:t>структурі</a:t>
            </a:r>
            <a:r>
              <a:rPr lang="ru-RU" sz="2100" dirty="0">
                <a:solidFill>
                  <a:schemeClr val="bg1"/>
                </a:solidFill>
              </a:rPr>
              <a:t> </a:t>
            </a:r>
            <a:r>
              <a:rPr lang="ru-RU" sz="2100" dirty="0" err="1">
                <a:solidFill>
                  <a:schemeClr val="bg1"/>
                </a:solidFill>
              </a:rPr>
              <a:t>рослинництва</a:t>
            </a:r>
            <a:r>
              <a:rPr lang="ru-RU" sz="2100" dirty="0">
                <a:solidFill>
                  <a:schemeClr val="bg1"/>
                </a:solidFill>
              </a:rPr>
              <a:t> </a:t>
            </a:r>
            <a:r>
              <a:rPr lang="ru-RU" sz="2100" dirty="0" err="1">
                <a:solidFill>
                  <a:schemeClr val="bg1"/>
                </a:solidFill>
              </a:rPr>
              <a:t>переважають</a:t>
            </a:r>
            <a:r>
              <a:rPr lang="ru-RU" sz="2100" dirty="0">
                <a:solidFill>
                  <a:schemeClr val="bg1"/>
                </a:solidFill>
              </a:rPr>
              <a:t> </a:t>
            </a:r>
            <a:r>
              <a:rPr lang="ru-RU" sz="2100" dirty="0" err="1">
                <a:solidFill>
                  <a:schemeClr val="bg1"/>
                </a:solidFill>
              </a:rPr>
              <a:t>садівництво</a:t>
            </a:r>
            <a:r>
              <a:rPr lang="ru-RU" sz="2100" dirty="0">
                <a:solidFill>
                  <a:schemeClr val="bg1"/>
                </a:solidFill>
              </a:rPr>
              <a:t>, виноградарство, </a:t>
            </a:r>
            <a:r>
              <a:rPr lang="ru-RU" sz="2100" dirty="0" err="1">
                <a:solidFill>
                  <a:schemeClr val="bg1"/>
                </a:solidFill>
              </a:rPr>
              <a:t>овочівництво</a:t>
            </a:r>
            <a:r>
              <a:rPr lang="ru-RU" sz="2100" dirty="0">
                <a:solidFill>
                  <a:schemeClr val="bg1"/>
                </a:solidFill>
              </a:rPr>
              <a:t>, </a:t>
            </a:r>
            <a:r>
              <a:rPr lang="ru-RU" sz="2100" dirty="0" err="1">
                <a:solidFill>
                  <a:schemeClr val="bg1"/>
                </a:solidFill>
              </a:rPr>
              <a:t>картоплярство</a:t>
            </a:r>
            <a:r>
              <a:rPr lang="ru-RU" sz="2100" dirty="0">
                <a:solidFill>
                  <a:schemeClr val="bg1"/>
                </a:solidFill>
              </a:rPr>
              <a:t>, </a:t>
            </a:r>
            <a:r>
              <a:rPr lang="ru-RU" sz="2100" dirty="0" err="1">
                <a:solidFill>
                  <a:schemeClr val="bg1"/>
                </a:solidFill>
              </a:rPr>
              <a:t>буряківництво</a:t>
            </a:r>
            <a:r>
              <a:rPr lang="ru-RU" sz="2100" dirty="0">
                <a:solidFill>
                  <a:schemeClr val="bg1"/>
                </a:solidFill>
              </a:rPr>
              <a:t>, </a:t>
            </a:r>
            <a:r>
              <a:rPr lang="ru-RU" sz="2100" dirty="0" err="1">
                <a:solidFill>
                  <a:schemeClr val="bg1"/>
                </a:solidFill>
              </a:rPr>
              <a:t>тютюнництво</a:t>
            </a:r>
            <a:r>
              <a:rPr lang="ru-RU" sz="2100" dirty="0">
                <a:solidFill>
                  <a:schemeClr val="bg1"/>
                </a:solidFill>
              </a:rPr>
              <a:t>, </a:t>
            </a:r>
            <a:r>
              <a:rPr lang="ru-RU" sz="2100" dirty="0" err="1">
                <a:solidFill>
                  <a:schemeClr val="bg1"/>
                </a:solidFill>
              </a:rPr>
              <a:t>хмельництво</a:t>
            </a:r>
            <a:r>
              <a:rPr lang="ru-RU" sz="2100" dirty="0">
                <a:solidFill>
                  <a:schemeClr val="bg1"/>
                </a:solidFill>
              </a:rPr>
              <a:t>. </a:t>
            </a:r>
            <a:r>
              <a:rPr lang="ru-RU" sz="2100" dirty="0" err="1">
                <a:solidFill>
                  <a:schemeClr val="bg1"/>
                </a:solidFill>
              </a:rPr>
              <a:t>Із</a:t>
            </a:r>
            <a:r>
              <a:rPr lang="ru-RU" sz="2100" dirty="0">
                <a:solidFill>
                  <a:schemeClr val="bg1"/>
                </a:solidFill>
              </a:rPr>
              <a:t> </a:t>
            </a:r>
            <a:r>
              <a:rPr lang="ru-RU" sz="2100" dirty="0" err="1">
                <a:solidFill>
                  <a:schemeClr val="bg1"/>
                </a:solidFill>
              </a:rPr>
              <a:t>зернових</a:t>
            </a:r>
            <a:r>
              <a:rPr lang="ru-RU" sz="2100" dirty="0">
                <a:solidFill>
                  <a:schemeClr val="bg1"/>
                </a:solidFill>
              </a:rPr>
              <a:t> </a:t>
            </a:r>
            <a:r>
              <a:rPr lang="ru-RU" sz="2100" dirty="0" err="1">
                <a:solidFill>
                  <a:schemeClr val="bg1"/>
                </a:solidFill>
              </a:rPr>
              <a:t>переважно</a:t>
            </a:r>
            <a:r>
              <a:rPr lang="ru-RU" sz="2100" dirty="0">
                <a:solidFill>
                  <a:schemeClr val="bg1"/>
                </a:solidFill>
              </a:rPr>
              <a:t> </a:t>
            </a:r>
            <a:r>
              <a:rPr lang="ru-RU" sz="2100" dirty="0" err="1">
                <a:solidFill>
                  <a:schemeClr val="bg1"/>
                </a:solidFill>
              </a:rPr>
              <a:t>вирощують</a:t>
            </a:r>
            <a:r>
              <a:rPr lang="ru-RU" sz="2100" dirty="0">
                <a:solidFill>
                  <a:schemeClr val="bg1"/>
                </a:solidFill>
              </a:rPr>
              <a:t> </a:t>
            </a:r>
            <a:r>
              <a:rPr lang="ru-RU" sz="2100" dirty="0" err="1">
                <a:solidFill>
                  <a:schemeClr val="bg1"/>
                </a:solidFill>
              </a:rPr>
              <a:t>пшеницю</a:t>
            </a:r>
            <a:r>
              <a:rPr lang="ru-RU" sz="2100" dirty="0">
                <a:solidFill>
                  <a:schemeClr val="bg1"/>
                </a:solidFill>
              </a:rPr>
              <a:t>, </a:t>
            </a:r>
            <a:r>
              <a:rPr lang="ru-RU" sz="2100" dirty="0" err="1">
                <a:solidFill>
                  <a:schemeClr val="bg1"/>
                </a:solidFill>
              </a:rPr>
              <a:t>ячмінь</a:t>
            </a:r>
            <a:r>
              <a:rPr lang="ru-RU" sz="2100" dirty="0">
                <a:solidFill>
                  <a:schemeClr val="bg1"/>
                </a:solidFill>
              </a:rPr>
              <a:t>, жито, овес, </a:t>
            </a:r>
            <a:r>
              <a:rPr lang="ru-RU" sz="2100" dirty="0" err="1">
                <a:solidFill>
                  <a:schemeClr val="bg1"/>
                </a:solidFill>
              </a:rPr>
              <a:t>кукурудзу</a:t>
            </a:r>
            <a:r>
              <a:rPr lang="ru-RU" sz="2100" dirty="0">
                <a:solidFill>
                  <a:schemeClr val="bg1"/>
                </a:solidFill>
              </a:rPr>
              <a:t>. </a:t>
            </a:r>
            <a:r>
              <a:rPr lang="ru-RU" sz="2100" dirty="0" err="1">
                <a:solidFill>
                  <a:schemeClr val="bg1"/>
                </a:solidFill>
              </a:rPr>
              <a:t>Проте</a:t>
            </a:r>
            <a:r>
              <a:rPr lang="ru-RU" sz="2100" dirty="0">
                <a:solidFill>
                  <a:schemeClr val="bg1"/>
                </a:solidFill>
              </a:rPr>
              <a:t> </a:t>
            </a:r>
            <a:r>
              <a:rPr lang="ru-RU" sz="2100" dirty="0" err="1">
                <a:solidFill>
                  <a:schemeClr val="bg1"/>
                </a:solidFill>
              </a:rPr>
              <a:t>значну</a:t>
            </a:r>
            <a:r>
              <a:rPr lang="ru-RU" sz="2100" dirty="0">
                <a:solidFill>
                  <a:schemeClr val="bg1"/>
                </a:solidFill>
              </a:rPr>
              <a:t> </a:t>
            </a:r>
            <a:r>
              <a:rPr lang="ru-RU" sz="2100" dirty="0" err="1">
                <a:solidFill>
                  <a:schemeClr val="bg1"/>
                </a:solidFill>
              </a:rPr>
              <a:t>кількість</a:t>
            </a:r>
            <a:r>
              <a:rPr lang="ru-RU" sz="2100" dirty="0">
                <a:solidFill>
                  <a:schemeClr val="bg1"/>
                </a:solidFill>
              </a:rPr>
              <a:t> </a:t>
            </a:r>
            <a:r>
              <a:rPr lang="ru-RU" sz="2100" dirty="0" err="1">
                <a:solidFill>
                  <a:schemeClr val="bg1"/>
                </a:solidFill>
              </a:rPr>
              <a:t>продукції</a:t>
            </a:r>
            <a:r>
              <a:rPr lang="ru-RU" sz="2100" dirty="0">
                <a:solidFill>
                  <a:schemeClr val="bg1"/>
                </a:solidFill>
              </a:rPr>
              <a:t> </a:t>
            </a:r>
            <a:r>
              <a:rPr lang="ru-RU" sz="2100" dirty="0" err="1">
                <a:solidFill>
                  <a:schemeClr val="bg1"/>
                </a:solidFill>
              </a:rPr>
              <a:t>сільського</a:t>
            </a:r>
            <a:r>
              <a:rPr lang="ru-RU" sz="2100" dirty="0">
                <a:solidFill>
                  <a:schemeClr val="bg1"/>
                </a:solidFill>
              </a:rPr>
              <a:t> </a:t>
            </a:r>
            <a:r>
              <a:rPr lang="ru-RU" sz="2100" dirty="0" err="1">
                <a:solidFill>
                  <a:schemeClr val="bg1"/>
                </a:solidFill>
              </a:rPr>
              <a:t>господарства</a:t>
            </a:r>
            <a:r>
              <a:rPr lang="ru-RU" sz="2100" dirty="0">
                <a:solidFill>
                  <a:schemeClr val="bg1"/>
                </a:solidFill>
              </a:rPr>
              <a:t> (зерно, </a:t>
            </a:r>
            <a:r>
              <a:rPr lang="ru-RU" sz="2100" dirty="0" err="1">
                <a:solidFill>
                  <a:schemeClr val="bg1"/>
                </a:solidFill>
              </a:rPr>
              <a:t>овочі</a:t>
            </a:r>
            <a:r>
              <a:rPr lang="ru-RU" sz="2100" dirty="0">
                <a:solidFill>
                  <a:schemeClr val="bg1"/>
                </a:solidFill>
              </a:rPr>
              <a:t>, </a:t>
            </a:r>
            <a:r>
              <a:rPr lang="ru-RU" sz="2100" dirty="0" err="1">
                <a:solidFill>
                  <a:schemeClr val="bg1"/>
                </a:solidFill>
              </a:rPr>
              <a:t>фрукти</a:t>
            </a:r>
            <a:r>
              <a:rPr lang="ru-RU" sz="2100" dirty="0">
                <a:solidFill>
                  <a:schemeClr val="bg1"/>
                </a:solidFill>
              </a:rPr>
              <a:t>, </a:t>
            </a:r>
            <a:r>
              <a:rPr lang="ru-RU" sz="2100" dirty="0" err="1">
                <a:solidFill>
                  <a:schemeClr val="bg1"/>
                </a:solidFill>
              </a:rPr>
              <a:t>олію</a:t>
            </a:r>
            <a:r>
              <a:rPr lang="ru-RU" sz="2100" dirty="0">
                <a:solidFill>
                  <a:schemeClr val="bg1"/>
                </a:solidFill>
              </a:rPr>
              <a:t>, </a:t>
            </a:r>
            <a:r>
              <a:rPr lang="ru-RU" sz="2100" dirty="0" err="1">
                <a:solidFill>
                  <a:schemeClr val="bg1"/>
                </a:solidFill>
              </a:rPr>
              <a:t>м'ясо</a:t>
            </a:r>
            <a:r>
              <a:rPr lang="ru-RU" sz="2100" dirty="0">
                <a:solidFill>
                  <a:schemeClr val="bg1"/>
                </a:solidFill>
              </a:rPr>
              <a:t>) </a:t>
            </a:r>
            <a:r>
              <a:rPr lang="ru-RU" sz="2100" dirty="0" err="1">
                <a:solidFill>
                  <a:schemeClr val="bg1"/>
                </a:solidFill>
              </a:rPr>
              <a:t>Німеччині</a:t>
            </a:r>
            <a:r>
              <a:rPr lang="ru-RU" sz="2100" dirty="0">
                <a:solidFill>
                  <a:schemeClr val="bg1"/>
                </a:solidFill>
              </a:rPr>
              <a:t> доводиться </a:t>
            </a:r>
            <a:r>
              <a:rPr lang="ru-RU" sz="2100" dirty="0" err="1">
                <a:solidFill>
                  <a:schemeClr val="bg1"/>
                </a:solidFill>
              </a:rPr>
              <a:t>експортувати</a:t>
            </a:r>
            <a:r>
              <a:rPr lang="ru-RU" sz="2100" dirty="0">
                <a:solidFill>
                  <a:schemeClr val="bg1"/>
                </a:solidFill>
              </a:rPr>
              <a:t>. </a:t>
            </a:r>
            <a:r>
              <a:rPr lang="ru-RU" sz="2100" dirty="0" err="1">
                <a:solidFill>
                  <a:schemeClr val="bg1"/>
                </a:solidFill>
              </a:rPr>
              <a:t>Рибальство</a:t>
            </a:r>
            <a:r>
              <a:rPr lang="ru-RU" sz="2100" dirty="0">
                <a:solidFill>
                  <a:schemeClr val="bg1"/>
                </a:solidFill>
              </a:rPr>
              <a:t> </a:t>
            </a:r>
            <a:r>
              <a:rPr lang="ru-RU" sz="2100" dirty="0" err="1">
                <a:solidFill>
                  <a:schemeClr val="bg1"/>
                </a:solidFill>
              </a:rPr>
              <a:t>розвинуто</a:t>
            </a:r>
            <a:r>
              <a:rPr lang="ru-RU" sz="2100" dirty="0">
                <a:solidFill>
                  <a:schemeClr val="bg1"/>
                </a:solidFill>
              </a:rPr>
              <a:t> в </a:t>
            </a:r>
            <a:r>
              <a:rPr lang="ru-RU" sz="2100" dirty="0" err="1">
                <a:solidFill>
                  <a:schemeClr val="bg1"/>
                </a:solidFill>
              </a:rPr>
              <a:t>акваторіях</a:t>
            </a:r>
            <a:r>
              <a:rPr lang="ru-RU" sz="2100" dirty="0">
                <a:solidFill>
                  <a:schemeClr val="bg1"/>
                </a:solidFill>
              </a:rPr>
              <a:t> </a:t>
            </a:r>
            <a:r>
              <a:rPr lang="ru-RU" sz="2100" dirty="0" err="1">
                <a:solidFill>
                  <a:schemeClr val="bg1"/>
                </a:solidFill>
              </a:rPr>
              <a:t>Балтійського</a:t>
            </a:r>
            <a:r>
              <a:rPr lang="ru-RU" sz="2100" dirty="0">
                <a:solidFill>
                  <a:schemeClr val="bg1"/>
                </a:solidFill>
              </a:rPr>
              <a:t> та </a:t>
            </a:r>
            <a:r>
              <a:rPr lang="ru-RU" sz="2100" dirty="0" err="1">
                <a:solidFill>
                  <a:schemeClr val="bg1"/>
                </a:solidFill>
              </a:rPr>
              <a:t>Північного</a:t>
            </a:r>
            <a:r>
              <a:rPr lang="ru-RU" sz="2100" dirty="0">
                <a:solidFill>
                  <a:schemeClr val="bg1"/>
                </a:solidFill>
              </a:rPr>
              <a:t> </a:t>
            </a:r>
            <a:r>
              <a:rPr lang="ru-RU" sz="2100" dirty="0" err="1">
                <a:solidFill>
                  <a:schemeClr val="bg1"/>
                </a:solidFill>
              </a:rPr>
              <a:t>морів</a:t>
            </a:r>
            <a:r>
              <a:rPr lang="ru-RU" sz="2100" dirty="0">
                <a:solidFill>
                  <a:schemeClr val="bg1"/>
                </a:solidFill>
              </a:rPr>
              <a:t>. Основа </a:t>
            </a:r>
            <a:r>
              <a:rPr lang="ru-RU" sz="2100" dirty="0" err="1">
                <a:solidFill>
                  <a:schemeClr val="bg1"/>
                </a:solidFill>
              </a:rPr>
              <a:t>галузі</a:t>
            </a:r>
            <a:r>
              <a:rPr lang="ru-RU" sz="2100" dirty="0">
                <a:solidFill>
                  <a:schemeClr val="bg1"/>
                </a:solidFill>
              </a:rPr>
              <a:t> — </a:t>
            </a:r>
            <a:r>
              <a:rPr lang="ru-RU" sz="2100" dirty="0" err="1">
                <a:solidFill>
                  <a:schemeClr val="bg1"/>
                </a:solidFill>
              </a:rPr>
              <a:t>виловлювання</a:t>
            </a:r>
            <a:r>
              <a:rPr lang="ru-RU" sz="2100" dirty="0">
                <a:solidFill>
                  <a:schemeClr val="bg1"/>
                </a:solidFill>
              </a:rPr>
              <a:t> </a:t>
            </a:r>
            <a:r>
              <a:rPr lang="ru-RU" sz="2100" dirty="0" err="1">
                <a:solidFill>
                  <a:schemeClr val="bg1"/>
                </a:solidFill>
              </a:rPr>
              <a:t>тріски</a:t>
            </a:r>
            <a:r>
              <a:rPr lang="ru-RU" sz="2100" dirty="0">
                <a:solidFill>
                  <a:schemeClr val="bg1"/>
                </a:solidFill>
              </a:rPr>
              <a:t>, </a:t>
            </a:r>
            <a:r>
              <a:rPr lang="ru-RU" sz="2100" dirty="0" err="1">
                <a:solidFill>
                  <a:schemeClr val="bg1"/>
                </a:solidFill>
              </a:rPr>
              <a:t>сайри</a:t>
            </a:r>
            <a:r>
              <a:rPr lang="ru-RU" sz="2100" dirty="0">
                <a:solidFill>
                  <a:schemeClr val="bg1"/>
                </a:solidFill>
              </a:rPr>
              <a:t>, лосося, </a:t>
            </a:r>
            <a:r>
              <a:rPr lang="ru-RU" sz="2100" dirty="0" err="1">
                <a:solidFill>
                  <a:schemeClr val="bg1"/>
                </a:solidFill>
              </a:rPr>
              <a:t>мідій</a:t>
            </a:r>
            <a:r>
              <a:rPr lang="ru-RU" sz="2100" dirty="0">
                <a:solidFill>
                  <a:schemeClr val="bg1"/>
                </a:solidFill>
              </a:rPr>
              <a:t>.</a:t>
            </a:r>
            <a:endParaRPr lang="ru-RU" sz="2100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4687"/>
            <a:ext cx="7158037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96752"/>
            <a:ext cx="4419600" cy="248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745209"/>
            <a:ext cx="4419600" cy="2954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59649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412776"/>
            <a:ext cx="468052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Транспорт </a:t>
            </a:r>
            <a:r>
              <a:rPr lang="ru-RU" sz="2400" dirty="0" err="1">
                <a:solidFill>
                  <a:schemeClr val="bg1"/>
                </a:solidFill>
              </a:rPr>
              <a:t>країни</a:t>
            </a:r>
            <a:r>
              <a:rPr lang="ru-RU" sz="2400" dirty="0">
                <a:solidFill>
                  <a:schemeClr val="bg1"/>
                </a:solidFill>
              </a:rPr>
              <a:t> добре </a:t>
            </a:r>
            <a:r>
              <a:rPr lang="ru-RU" sz="2400" dirty="0" err="1">
                <a:solidFill>
                  <a:schemeClr val="bg1"/>
                </a:solidFill>
              </a:rPr>
              <a:t>розвинутий</a:t>
            </a:r>
            <a:r>
              <a:rPr lang="ru-RU" sz="2400" dirty="0">
                <a:solidFill>
                  <a:schemeClr val="bg1"/>
                </a:solidFill>
              </a:rPr>
              <a:t> і </a:t>
            </a:r>
            <a:r>
              <a:rPr lang="ru-RU" sz="2400" dirty="0" err="1">
                <a:solidFill>
                  <a:schemeClr val="bg1"/>
                </a:solidFill>
              </a:rPr>
              <a:t>має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високий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технічний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рівень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оснащення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  <a:r>
              <a:rPr lang="ru-RU" sz="2400" dirty="0" err="1">
                <a:solidFill>
                  <a:schemeClr val="bg1"/>
                </a:solidFill>
              </a:rPr>
              <a:t>Основна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частина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пасажиро</a:t>
            </a:r>
            <a:r>
              <a:rPr lang="ru-RU" sz="2400" dirty="0">
                <a:solidFill>
                  <a:schemeClr val="bg1"/>
                </a:solidFill>
              </a:rPr>
              <a:t>- та </a:t>
            </a:r>
            <a:r>
              <a:rPr lang="ru-RU" sz="2400" dirty="0" err="1">
                <a:solidFill>
                  <a:schemeClr val="bg1"/>
                </a:solidFill>
              </a:rPr>
              <a:t>вантажоперевезень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припадає</a:t>
            </a:r>
            <a:r>
              <a:rPr lang="ru-RU" sz="2400" dirty="0">
                <a:solidFill>
                  <a:schemeClr val="bg1"/>
                </a:solidFill>
              </a:rPr>
              <a:t> на </a:t>
            </a:r>
            <a:r>
              <a:rPr lang="ru-RU" sz="2400" dirty="0" err="1">
                <a:solidFill>
                  <a:schemeClr val="bg1"/>
                </a:solidFill>
              </a:rPr>
              <a:t>автомобільний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залізничний</a:t>
            </a:r>
            <a:r>
              <a:rPr lang="ru-RU" sz="2400" dirty="0">
                <a:solidFill>
                  <a:schemeClr val="bg1"/>
                </a:solidFill>
              </a:rPr>
              <a:t> та </a:t>
            </a:r>
            <a:r>
              <a:rPr lang="ru-RU" sz="2400" dirty="0" err="1">
                <a:solidFill>
                  <a:schemeClr val="bg1"/>
                </a:solidFill>
              </a:rPr>
              <a:t>водний</a:t>
            </a:r>
            <a:r>
              <a:rPr lang="ru-RU" sz="2400" dirty="0">
                <a:solidFill>
                  <a:schemeClr val="bg1"/>
                </a:solidFill>
              </a:rPr>
              <a:t> транспорт. </a:t>
            </a:r>
            <a:r>
              <a:rPr lang="ru-RU" sz="2400" dirty="0" err="1">
                <a:solidFill>
                  <a:schemeClr val="bg1"/>
                </a:solidFill>
              </a:rPr>
              <a:t>Протяжність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автошляхів</a:t>
            </a:r>
            <a:r>
              <a:rPr lang="ru-RU" sz="2400" dirty="0">
                <a:solidFill>
                  <a:schemeClr val="bg1"/>
                </a:solidFill>
              </a:rPr>
              <a:t> становить 540 тис., </a:t>
            </a:r>
            <a:r>
              <a:rPr lang="ru-RU" sz="2400" dirty="0" err="1">
                <a:solidFill>
                  <a:schemeClr val="bg1"/>
                </a:solidFill>
              </a:rPr>
              <a:t>залізничних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колій</a:t>
            </a:r>
            <a:r>
              <a:rPr lang="ru-RU" sz="2400" dirty="0">
                <a:solidFill>
                  <a:schemeClr val="bg1"/>
                </a:solidFill>
              </a:rPr>
              <a:t> — </a:t>
            </a:r>
            <a:r>
              <a:rPr lang="ru-RU" sz="2400" dirty="0" err="1">
                <a:solidFill>
                  <a:schemeClr val="bg1"/>
                </a:solidFill>
              </a:rPr>
              <a:t>близько</a:t>
            </a:r>
            <a:r>
              <a:rPr lang="ru-RU" sz="2400" dirty="0">
                <a:solidFill>
                  <a:schemeClr val="bg1"/>
                </a:solidFill>
              </a:rPr>
              <a:t> 44 тис. </a:t>
            </a:r>
            <a:r>
              <a:rPr lang="ru-RU" sz="2400" dirty="0" err="1">
                <a:solidFill>
                  <a:schemeClr val="bg1"/>
                </a:solidFill>
              </a:rPr>
              <a:t>кілометрів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  <a:r>
              <a:rPr lang="ru-RU" sz="2400" dirty="0" err="1">
                <a:solidFill>
                  <a:schemeClr val="bg1"/>
                </a:solidFill>
              </a:rPr>
              <a:t>Річки</a:t>
            </a:r>
            <a:r>
              <a:rPr lang="ru-RU" sz="2400" dirty="0">
                <a:solidFill>
                  <a:schemeClr val="bg1"/>
                </a:solidFill>
              </a:rPr>
              <a:t> ФРН </a:t>
            </a:r>
            <a:r>
              <a:rPr lang="ru-RU" sz="2400" dirty="0" err="1">
                <a:solidFill>
                  <a:schemeClr val="bg1"/>
                </a:solidFill>
              </a:rPr>
              <a:t>з'єднано</a:t>
            </a:r>
            <a:r>
              <a:rPr lang="ru-RU" sz="2400" dirty="0">
                <a:solidFill>
                  <a:schemeClr val="bg1"/>
                </a:solidFill>
              </a:rPr>
              <a:t> каналами, </a:t>
            </a:r>
            <a:r>
              <a:rPr lang="ru-RU" sz="2400" dirty="0" err="1">
                <a:solidFill>
                  <a:schemeClr val="bg1"/>
                </a:solidFill>
              </a:rPr>
              <a:t>що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утворюють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єдину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транспортну</a:t>
            </a:r>
            <a:r>
              <a:rPr lang="ru-RU" sz="2400" dirty="0">
                <a:solidFill>
                  <a:schemeClr val="bg1"/>
                </a:solidFill>
              </a:rPr>
              <a:t> систему</a:t>
            </a:r>
            <a:r>
              <a:rPr lang="ru-RU" sz="2400" dirty="0" smtClean="0">
                <a:solidFill>
                  <a:schemeClr val="bg1"/>
                </a:solidFill>
              </a:rPr>
              <a:t>.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59832" y="332656"/>
            <a:ext cx="312130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0C788E"/>
                </a:solidFill>
              </a:rPr>
              <a:t>Транспорт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334646"/>
            <a:ext cx="3677853" cy="2758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859" y="4093590"/>
            <a:ext cx="3731742" cy="2484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77487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3689" y="1628800"/>
            <a:ext cx="4083533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dirty="0" err="1">
                <a:solidFill>
                  <a:schemeClr val="bg1"/>
                </a:solidFill>
              </a:rPr>
              <a:t>Морський</a:t>
            </a:r>
            <a:r>
              <a:rPr lang="ru-RU" sz="2100" dirty="0">
                <a:solidFill>
                  <a:schemeClr val="bg1"/>
                </a:solidFill>
              </a:rPr>
              <a:t> транспорт </a:t>
            </a:r>
            <a:r>
              <a:rPr lang="ru-RU" sz="2100" dirty="0" err="1">
                <a:solidFill>
                  <a:schemeClr val="bg1"/>
                </a:solidFill>
              </a:rPr>
              <a:t>відіграє</a:t>
            </a:r>
            <a:r>
              <a:rPr lang="ru-RU" sz="2100" dirty="0">
                <a:solidFill>
                  <a:schemeClr val="bg1"/>
                </a:solidFill>
              </a:rPr>
              <a:t> </a:t>
            </a:r>
            <a:r>
              <a:rPr lang="ru-RU" sz="2100" dirty="0" err="1">
                <a:solidFill>
                  <a:schemeClr val="bg1"/>
                </a:solidFill>
              </a:rPr>
              <a:t>значну</a:t>
            </a:r>
            <a:r>
              <a:rPr lang="ru-RU" sz="2100" dirty="0">
                <a:solidFill>
                  <a:schemeClr val="bg1"/>
                </a:solidFill>
              </a:rPr>
              <a:t> роль у </a:t>
            </a:r>
            <a:r>
              <a:rPr lang="ru-RU" sz="2100" dirty="0" err="1">
                <a:solidFill>
                  <a:schemeClr val="bg1"/>
                </a:solidFill>
              </a:rPr>
              <a:t>зовнішньоекономічних</a:t>
            </a:r>
            <a:r>
              <a:rPr lang="ru-RU" sz="2100" dirty="0">
                <a:solidFill>
                  <a:schemeClr val="bg1"/>
                </a:solidFill>
              </a:rPr>
              <a:t> </a:t>
            </a:r>
            <a:r>
              <a:rPr lang="ru-RU" sz="2100" dirty="0" err="1">
                <a:solidFill>
                  <a:schemeClr val="bg1"/>
                </a:solidFill>
              </a:rPr>
              <a:t>перевезеннях</a:t>
            </a:r>
            <a:r>
              <a:rPr lang="ru-RU" sz="2100" dirty="0">
                <a:solidFill>
                  <a:schemeClr val="bg1"/>
                </a:solidFill>
              </a:rPr>
              <a:t>. </a:t>
            </a:r>
            <a:r>
              <a:rPr lang="ru-RU" sz="2100" dirty="0" err="1">
                <a:solidFill>
                  <a:schemeClr val="bg1"/>
                </a:solidFill>
              </a:rPr>
              <a:t>Важливі</a:t>
            </a:r>
            <a:r>
              <a:rPr lang="ru-RU" sz="2100" dirty="0">
                <a:solidFill>
                  <a:schemeClr val="bg1"/>
                </a:solidFill>
              </a:rPr>
              <a:t> порти </a:t>
            </a:r>
            <a:r>
              <a:rPr lang="ru-RU" sz="2100" dirty="0" err="1">
                <a:solidFill>
                  <a:schemeClr val="bg1"/>
                </a:solidFill>
              </a:rPr>
              <a:t>країни</a:t>
            </a:r>
            <a:r>
              <a:rPr lang="ru-RU" sz="2100" dirty="0">
                <a:solidFill>
                  <a:schemeClr val="bg1"/>
                </a:solidFill>
              </a:rPr>
              <a:t>: Росток, </a:t>
            </a:r>
            <a:r>
              <a:rPr lang="ru-RU" sz="2100" dirty="0" err="1">
                <a:solidFill>
                  <a:schemeClr val="bg1"/>
                </a:solidFill>
              </a:rPr>
              <a:t>Вісмар</a:t>
            </a:r>
            <a:r>
              <a:rPr lang="ru-RU" sz="2100" dirty="0">
                <a:solidFill>
                  <a:schemeClr val="bg1"/>
                </a:solidFill>
              </a:rPr>
              <a:t>, Любек, </a:t>
            </a:r>
            <a:r>
              <a:rPr lang="ru-RU" sz="2100" dirty="0" err="1">
                <a:solidFill>
                  <a:schemeClr val="bg1"/>
                </a:solidFill>
              </a:rPr>
              <a:t>Кіль</a:t>
            </a:r>
            <a:r>
              <a:rPr lang="ru-RU" sz="2100" dirty="0">
                <a:solidFill>
                  <a:schemeClr val="bg1"/>
                </a:solidFill>
              </a:rPr>
              <a:t>. У портах </a:t>
            </a:r>
            <a:r>
              <a:rPr lang="ru-RU" sz="2100" dirty="0" err="1">
                <a:solidFill>
                  <a:schemeClr val="bg1"/>
                </a:solidFill>
              </a:rPr>
              <a:t>країни</a:t>
            </a:r>
            <a:r>
              <a:rPr lang="ru-RU" sz="2100" dirty="0">
                <a:solidFill>
                  <a:schemeClr val="bg1"/>
                </a:solidFill>
              </a:rPr>
              <a:t> 20% </a:t>
            </a:r>
            <a:r>
              <a:rPr lang="ru-RU" sz="2100" dirty="0" err="1">
                <a:solidFill>
                  <a:schemeClr val="bg1"/>
                </a:solidFill>
              </a:rPr>
              <a:t>усіх</a:t>
            </a:r>
            <a:r>
              <a:rPr lang="ru-RU" sz="2100" dirty="0">
                <a:solidFill>
                  <a:schemeClr val="bg1"/>
                </a:solidFill>
              </a:rPr>
              <a:t> </a:t>
            </a:r>
            <a:r>
              <a:rPr lang="ru-RU" sz="2100" dirty="0" err="1">
                <a:solidFill>
                  <a:schemeClr val="bg1"/>
                </a:solidFill>
              </a:rPr>
              <a:t>вантажоперевезень</a:t>
            </a:r>
            <a:r>
              <a:rPr lang="ru-RU" sz="2100" dirty="0">
                <a:solidFill>
                  <a:schemeClr val="bg1"/>
                </a:solidFill>
              </a:rPr>
              <a:t> </a:t>
            </a:r>
            <a:r>
              <a:rPr lang="ru-RU" sz="2100" dirty="0" err="1">
                <a:solidFill>
                  <a:schemeClr val="bg1"/>
                </a:solidFill>
              </a:rPr>
              <a:t>припадають</a:t>
            </a:r>
            <a:r>
              <a:rPr lang="ru-RU" sz="2100" dirty="0">
                <a:solidFill>
                  <a:schemeClr val="bg1"/>
                </a:solidFill>
              </a:rPr>
              <a:t> на Гамбург. У ФРН </a:t>
            </a:r>
            <a:r>
              <a:rPr lang="ru-RU" sz="2100" dirty="0" err="1">
                <a:solidFill>
                  <a:schemeClr val="bg1"/>
                </a:solidFill>
              </a:rPr>
              <a:t>функціонують</a:t>
            </a:r>
            <a:r>
              <a:rPr lang="ru-RU" sz="2100" dirty="0">
                <a:solidFill>
                  <a:schemeClr val="bg1"/>
                </a:solidFill>
              </a:rPr>
              <a:t> 28 </a:t>
            </a:r>
            <a:r>
              <a:rPr lang="ru-RU" sz="2100" dirty="0" err="1">
                <a:solidFill>
                  <a:schemeClr val="bg1"/>
                </a:solidFill>
              </a:rPr>
              <a:t>аеропортів</a:t>
            </a:r>
            <a:r>
              <a:rPr lang="ru-RU" sz="2100" dirty="0">
                <a:solidFill>
                  <a:schemeClr val="bg1"/>
                </a:solidFill>
              </a:rPr>
              <a:t>. </a:t>
            </a:r>
            <a:r>
              <a:rPr lang="ru-RU" sz="2100" dirty="0" err="1">
                <a:solidFill>
                  <a:schemeClr val="bg1"/>
                </a:solidFill>
              </a:rPr>
              <a:t>Найбільші</a:t>
            </a:r>
            <a:r>
              <a:rPr lang="ru-RU" sz="2100" dirty="0">
                <a:solidFill>
                  <a:schemeClr val="bg1"/>
                </a:solidFill>
              </a:rPr>
              <a:t> з них — у </a:t>
            </a:r>
            <a:r>
              <a:rPr lang="ru-RU" sz="2100" dirty="0" err="1">
                <a:solidFill>
                  <a:schemeClr val="bg1"/>
                </a:solidFill>
              </a:rPr>
              <a:t>Франкфурті</a:t>
            </a:r>
            <a:r>
              <a:rPr lang="ru-RU" sz="2100" dirty="0">
                <a:solidFill>
                  <a:schemeClr val="bg1"/>
                </a:solidFill>
              </a:rPr>
              <a:t>-на-</a:t>
            </a:r>
            <a:r>
              <a:rPr lang="ru-RU" sz="2100" dirty="0" err="1">
                <a:solidFill>
                  <a:schemeClr val="bg1"/>
                </a:solidFill>
              </a:rPr>
              <a:t>Майні</a:t>
            </a:r>
            <a:r>
              <a:rPr lang="ru-RU" sz="2100" dirty="0">
                <a:solidFill>
                  <a:schemeClr val="bg1"/>
                </a:solidFill>
              </a:rPr>
              <a:t>, </a:t>
            </a:r>
            <a:r>
              <a:rPr lang="ru-RU" sz="2100" dirty="0" err="1">
                <a:solidFill>
                  <a:schemeClr val="bg1"/>
                </a:solidFill>
              </a:rPr>
              <a:t>Берліні</a:t>
            </a:r>
            <a:r>
              <a:rPr lang="ru-RU" sz="2100" dirty="0">
                <a:solidFill>
                  <a:schemeClr val="bg1"/>
                </a:solidFill>
              </a:rPr>
              <a:t>. </a:t>
            </a:r>
            <a:r>
              <a:rPr lang="ru-RU" sz="2100" dirty="0" err="1">
                <a:solidFill>
                  <a:schemeClr val="bg1"/>
                </a:solidFill>
              </a:rPr>
              <a:t>Протягом</a:t>
            </a:r>
            <a:r>
              <a:rPr lang="ru-RU" sz="2100" dirty="0">
                <a:solidFill>
                  <a:schemeClr val="bg1"/>
                </a:solidFill>
              </a:rPr>
              <a:t> </a:t>
            </a:r>
            <a:r>
              <a:rPr lang="ru-RU" sz="2100" dirty="0" err="1">
                <a:solidFill>
                  <a:schemeClr val="bg1"/>
                </a:solidFill>
              </a:rPr>
              <a:t>останнього</a:t>
            </a:r>
            <a:r>
              <a:rPr lang="ru-RU" sz="2100" dirty="0">
                <a:solidFill>
                  <a:schemeClr val="bg1"/>
                </a:solidFill>
              </a:rPr>
              <a:t> </a:t>
            </a:r>
            <a:r>
              <a:rPr lang="ru-RU" sz="2100" dirty="0" err="1">
                <a:solidFill>
                  <a:schemeClr val="bg1"/>
                </a:solidFill>
              </a:rPr>
              <a:t>десятиріччя</a:t>
            </a:r>
            <a:r>
              <a:rPr lang="ru-RU" sz="2100" dirty="0">
                <a:solidFill>
                  <a:schemeClr val="bg1"/>
                </a:solidFill>
              </a:rPr>
              <a:t> </a:t>
            </a:r>
            <a:r>
              <a:rPr lang="ru-RU" sz="2100" dirty="0" err="1">
                <a:solidFill>
                  <a:schemeClr val="bg1"/>
                </a:solidFill>
              </a:rPr>
              <a:t>значного</a:t>
            </a:r>
            <a:r>
              <a:rPr lang="ru-RU" sz="2100" dirty="0">
                <a:solidFill>
                  <a:schemeClr val="bg1"/>
                </a:solidFill>
              </a:rPr>
              <a:t> </a:t>
            </a:r>
            <a:r>
              <a:rPr lang="ru-RU" sz="2100" dirty="0" err="1">
                <a:solidFill>
                  <a:schemeClr val="bg1"/>
                </a:solidFill>
              </a:rPr>
              <a:t>розвитку</a:t>
            </a:r>
            <a:r>
              <a:rPr lang="ru-RU" sz="2100" dirty="0">
                <a:solidFill>
                  <a:schemeClr val="bg1"/>
                </a:solidFill>
              </a:rPr>
              <a:t> </a:t>
            </a:r>
            <a:r>
              <a:rPr lang="ru-RU" sz="2100" dirty="0" err="1">
                <a:solidFill>
                  <a:schemeClr val="bg1"/>
                </a:solidFill>
              </a:rPr>
              <a:t>набув</a:t>
            </a:r>
            <a:r>
              <a:rPr lang="ru-RU" sz="2100" dirty="0">
                <a:solidFill>
                  <a:schemeClr val="bg1"/>
                </a:solidFill>
              </a:rPr>
              <a:t> </a:t>
            </a:r>
            <a:r>
              <a:rPr lang="ru-RU" sz="2100" dirty="0" err="1">
                <a:solidFill>
                  <a:schemeClr val="bg1"/>
                </a:solidFill>
              </a:rPr>
              <a:t>трубопровідний</a:t>
            </a:r>
            <a:r>
              <a:rPr lang="ru-RU" sz="2100" dirty="0">
                <a:solidFill>
                  <a:schemeClr val="bg1"/>
                </a:solidFill>
              </a:rPr>
              <a:t> транспорт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352" y="0"/>
            <a:ext cx="3590925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617" y="905527"/>
            <a:ext cx="4249383" cy="2769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599" y="3645024"/>
            <a:ext cx="48768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48810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502688"/>
            <a:ext cx="4572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За </a:t>
            </a:r>
            <a:r>
              <a:rPr lang="ru-RU" dirty="0" err="1">
                <a:solidFill>
                  <a:schemeClr val="bg1"/>
                </a:solidFill>
              </a:rPr>
              <a:t>загальним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зовнішньоторговельним</a:t>
            </a:r>
            <a:r>
              <a:rPr lang="ru-RU" dirty="0">
                <a:solidFill>
                  <a:schemeClr val="bg1"/>
                </a:solidFill>
              </a:rPr>
              <a:t> товарооборотом ФРН </a:t>
            </a:r>
            <a:r>
              <a:rPr lang="ru-RU" dirty="0" err="1">
                <a:solidFill>
                  <a:schemeClr val="bg1"/>
                </a:solidFill>
              </a:rPr>
              <a:t>посідає</a:t>
            </a:r>
            <a:r>
              <a:rPr lang="ru-RU" dirty="0">
                <a:solidFill>
                  <a:schemeClr val="bg1"/>
                </a:solidFill>
              </a:rPr>
              <a:t> 2-ге </a:t>
            </a:r>
            <a:r>
              <a:rPr lang="ru-RU" dirty="0" err="1">
                <a:solidFill>
                  <a:schemeClr val="bg1"/>
                </a:solidFill>
              </a:rPr>
              <a:t>місце</a:t>
            </a:r>
            <a:r>
              <a:rPr lang="ru-RU" dirty="0">
                <a:solidFill>
                  <a:schemeClr val="bg1"/>
                </a:solidFill>
              </a:rPr>
              <a:t> в </a:t>
            </a:r>
            <a:r>
              <a:rPr lang="ru-RU" dirty="0" err="1">
                <a:solidFill>
                  <a:schemeClr val="bg1"/>
                </a:solidFill>
              </a:rPr>
              <a:t>світі</a:t>
            </a:r>
            <a:r>
              <a:rPr lang="ru-RU" dirty="0">
                <a:solidFill>
                  <a:schemeClr val="bg1"/>
                </a:solidFill>
              </a:rPr>
              <a:t> (</a:t>
            </a:r>
            <a:r>
              <a:rPr lang="ru-RU" dirty="0" err="1">
                <a:solidFill>
                  <a:schemeClr val="bg1"/>
                </a:solidFill>
              </a:rPr>
              <a:t>після</a:t>
            </a:r>
            <a:r>
              <a:rPr lang="ru-RU" dirty="0">
                <a:solidFill>
                  <a:schemeClr val="bg1"/>
                </a:solidFill>
              </a:rPr>
              <a:t> СШ</a:t>
            </a:r>
            <a:r>
              <a:rPr lang="en-US" dirty="0">
                <a:solidFill>
                  <a:schemeClr val="bg1"/>
                </a:solidFill>
              </a:rPr>
              <a:t>A). </a:t>
            </a:r>
            <a:r>
              <a:rPr lang="ru-RU" dirty="0">
                <a:solidFill>
                  <a:schemeClr val="bg1"/>
                </a:solidFill>
              </a:rPr>
              <a:t>На весь </a:t>
            </a:r>
            <a:r>
              <a:rPr lang="ru-RU" dirty="0" err="1">
                <a:solidFill>
                  <a:schemeClr val="bg1"/>
                </a:solidFill>
              </a:rPr>
              <a:t>світ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відомі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торговельні</a:t>
            </a:r>
            <a:r>
              <a:rPr lang="ru-RU" dirty="0">
                <a:solidFill>
                  <a:schemeClr val="bg1"/>
                </a:solidFill>
              </a:rPr>
              <a:t> ярмарки, </a:t>
            </a:r>
            <a:r>
              <a:rPr lang="ru-RU" dirty="0" err="1">
                <a:solidFill>
                  <a:schemeClr val="bg1"/>
                </a:solidFill>
              </a:rPr>
              <a:t>що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відбуваються</a:t>
            </a:r>
            <a:r>
              <a:rPr lang="ru-RU" dirty="0">
                <a:solidFill>
                  <a:schemeClr val="bg1"/>
                </a:solidFill>
              </a:rPr>
              <a:t> в </a:t>
            </a:r>
            <a:r>
              <a:rPr lang="ru-RU" dirty="0" err="1">
                <a:solidFill>
                  <a:schemeClr val="bg1"/>
                </a:solidFill>
              </a:rPr>
              <a:t>Ганновері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Франкфурті</a:t>
            </a:r>
            <a:r>
              <a:rPr lang="ru-RU" dirty="0">
                <a:solidFill>
                  <a:schemeClr val="bg1"/>
                </a:solidFill>
              </a:rPr>
              <a:t>-на-</a:t>
            </a:r>
            <a:r>
              <a:rPr lang="ru-RU" dirty="0" err="1">
                <a:solidFill>
                  <a:schemeClr val="bg1"/>
                </a:solidFill>
              </a:rPr>
              <a:t>Майні</a:t>
            </a:r>
            <a:r>
              <a:rPr lang="ru-RU" dirty="0">
                <a:solidFill>
                  <a:schemeClr val="bg1"/>
                </a:solidFill>
              </a:rPr>
              <a:t>, Лейпцигу. ФРН — </a:t>
            </a:r>
            <a:r>
              <a:rPr lang="ru-RU" dirty="0" err="1">
                <a:solidFill>
                  <a:schemeClr val="bg1"/>
                </a:solidFill>
              </a:rPr>
              <a:t>значний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експортер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капіталу</a:t>
            </a:r>
            <a:r>
              <a:rPr lang="ru-RU" dirty="0">
                <a:solidFill>
                  <a:schemeClr val="bg1"/>
                </a:solidFill>
              </a:rPr>
              <a:t> і </a:t>
            </a:r>
            <a:r>
              <a:rPr lang="ru-RU" dirty="0" err="1">
                <a:solidFill>
                  <a:schemeClr val="bg1"/>
                </a:solidFill>
              </a:rPr>
              <a:t>зброї</a:t>
            </a:r>
            <a:r>
              <a:rPr lang="ru-RU" dirty="0">
                <a:solidFill>
                  <a:schemeClr val="bg1"/>
                </a:solidFill>
              </a:rPr>
              <a:t>, а </a:t>
            </a:r>
            <a:r>
              <a:rPr lang="ru-RU" dirty="0" err="1">
                <a:solidFill>
                  <a:schemeClr val="bg1"/>
                </a:solidFill>
              </a:rPr>
              <a:t>також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найбільший</a:t>
            </a:r>
            <a:r>
              <a:rPr lang="ru-RU" dirty="0">
                <a:solidFill>
                  <a:schemeClr val="bg1"/>
                </a:solidFill>
              </a:rPr>
              <a:t> в </a:t>
            </a:r>
            <a:r>
              <a:rPr lang="ru-RU" dirty="0" err="1">
                <a:solidFill>
                  <a:schemeClr val="bg1"/>
                </a:solidFill>
              </a:rPr>
              <a:t>Європі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імпортер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робочої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сили</a:t>
            </a:r>
            <a:r>
              <a:rPr lang="ru-RU" dirty="0">
                <a:solidFill>
                  <a:schemeClr val="bg1"/>
                </a:solidFill>
              </a:rPr>
              <a:t>. Основу </a:t>
            </a:r>
            <a:r>
              <a:rPr lang="ru-RU" dirty="0" err="1">
                <a:solidFill>
                  <a:schemeClr val="bg1"/>
                </a:solidFill>
              </a:rPr>
              <a:t>експорту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становлять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продукція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машинобудування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чорної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металургії</a:t>
            </a:r>
            <a:r>
              <a:rPr lang="ru-RU" dirty="0">
                <a:solidFill>
                  <a:schemeClr val="bg1"/>
                </a:solidFill>
              </a:rPr>
              <a:t> (</a:t>
            </a:r>
            <a:r>
              <a:rPr lang="ru-RU" dirty="0" err="1">
                <a:solidFill>
                  <a:schemeClr val="bg1"/>
                </a:solidFill>
              </a:rPr>
              <a:t>залізо</a:t>
            </a:r>
            <a:r>
              <a:rPr lang="ru-RU" dirty="0">
                <a:solidFill>
                  <a:schemeClr val="bg1"/>
                </a:solidFill>
              </a:rPr>
              <a:t>, сталь), </a:t>
            </a:r>
            <a:r>
              <a:rPr lang="ru-RU" dirty="0" err="1">
                <a:solidFill>
                  <a:schemeClr val="bg1"/>
                </a:solidFill>
              </a:rPr>
              <a:t>легкої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промисловості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сировина</a:t>
            </a:r>
            <a:r>
              <a:rPr lang="ru-RU" dirty="0">
                <a:solidFill>
                  <a:schemeClr val="bg1"/>
                </a:solidFill>
              </a:rPr>
              <a:t> (буре </a:t>
            </a:r>
            <a:r>
              <a:rPr lang="ru-RU" dirty="0" err="1">
                <a:solidFill>
                  <a:schemeClr val="bg1"/>
                </a:solidFill>
              </a:rPr>
              <a:t>вугілля</a:t>
            </a:r>
            <a:r>
              <a:rPr lang="ru-RU" dirty="0">
                <a:solidFill>
                  <a:schemeClr val="bg1"/>
                </a:solidFill>
              </a:rPr>
              <a:t>). </a:t>
            </a:r>
            <a:r>
              <a:rPr lang="ru-RU" dirty="0" err="1">
                <a:solidFill>
                  <a:schemeClr val="bg1"/>
                </a:solidFill>
              </a:rPr>
              <a:t>Основні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торговельні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партнери</a:t>
            </a:r>
            <a:r>
              <a:rPr lang="ru-RU" dirty="0">
                <a:solidFill>
                  <a:schemeClr val="bg1"/>
                </a:solidFill>
              </a:rPr>
              <a:t> ФРН: </a:t>
            </a:r>
            <a:r>
              <a:rPr lang="ru-RU" dirty="0" err="1">
                <a:solidFill>
                  <a:schemeClr val="bg1"/>
                </a:solidFill>
              </a:rPr>
              <a:t>країни</a:t>
            </a:r>
            <a:r>
              <a:rPr lang="ru-RU" dirty="0">
                <a:solidFill>
                  <a:schemeClr val="bg1"/>
                </a:solidFill>
              </a:rPr>
              <a:t> ЄС, СШ</a:t>
            </a:r>
            <a:r>
              <a:rPr lang="en-US" dirty="0">
                <a:solidFill>
                  <a:schemeClr val="bg1"/>
                </a:solidFill>
              </a:rPr>
              <a:t>A, </a:t>
            </a:r>
            <a:r>
              <a:rPr lang="ru-RU" dirty="0" err="1">
                <a:solidFill>
                  <a:schemeClr val="bg1"/>
                </a:solidFill>
              </a:rPr>
              <a:t>Японія</a:t>
            </a:r>
            <a:r>
              <a:rPr lang="ru-RU" dirty="0">
                <a:solidFill>
                  <a:schemeClr val="bg1"/>
                </a:solidFill>
              </a:rPr>
              <a:t>, Канада. </a:t>
            </a:r>
            <a:r>
              <a:rPr lang="ru-RU" dirty="0" err="1">
                <a:solidFill>
                  <a:schemeClr val="bg1"/>
                </a:solidFill>
              </a:rPr>
              <a:t>Німеччина</a:t>
            </a:r>
            <a:r>
              <a:rPr lang="ru-RU" dirty="0">
                <a:solidFill>
                  <a:schemeClr val="bg1"/>
                </a:solidFill>
              </a:rPr>
              <a:t> — </a:t>
            </a:r>
            <a:r>
              <a:rPr lang="ru-RU" dirty="0" err="1">
                <a:solidFill>
                  <a:schemeClr val="bg1"/>
                </a:solidFill>
              </a:rPr>
              <a:t>регіон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міжнародного</a:t>
            </a:r>
            <a:r>
              <a:rPr lang="ru-RU" dirty="0">
                <a:solidFill>
                  <a:schemeClr val="bg1"/>
                </a:solidFill>
              </a:rPr>
              <a:t> туризму. З 1992 р. </a:t>
            </a:r>
            <a:r>
              <a:rPr lang="ru-RU" dirty="0" err="1">
                <a:solidFill>
                  <a:schemeClr val="bg1"/>
                </a:solidFill>
              </a:rPr>
              <a:t>було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встановлено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дипломатичні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відносини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між</a:t>
            </a:r>
            <a:r>
              <a:rPr lang="ru-RU" dirty="0">
                <a:solidFill>
                  <a:schemeClr val="bg1"/>
                </a:solidFill>
              </a:rPr>
              <a:t> ФРН та </a:t>
            </a:r>
            <a:r>
              <a:rPr lang="ru-RU" dirty="0" err="1">
                <a:solidFill>
                  <a:schemeClr val="bg1"/>
                </a:solidFill>
              </a:rPr>
              <a:t>Україною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Тісні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зв'язки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мають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міста</a:t>
            </a:r>
            <a:r>
              <a:rPr lang="ru-RU" dirty="0">
                <a:solidFill>
                  <a:schemeClr val="bg1"/>
                </a:solidFill>
              </a:rPr>
              <a:t> Мюнхен і Лейпциг </a:t>
            </a:r>
            <a:r>
              <a:rPr lang="ru-RU" dirty="0" err="1">
                <a:solidFill>
                  <a:schemeClr val="bg1"/>
                </a:solidFill>
              </a:rPr>
              <a:t>зі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своїм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містом</a:t>
            </a:r>
            <a:r>
              <a:rPr lang="ru-RU" dirty="0">
                <a:solidFill>
                  <a:schemeClr val="bg1"/>
                </a:solidFill>
              </a:rPr>
              <a:t>-побратимом </a:t>
            </a:r>
            <a:r>
              <a:rPr lang="ru-RU" dirty="0" err="1">
                <a:solidFill>
                  <a:schemeClr val="bg1"/>
                </a:solidFill>
              </a:rPr>
              <a:t>Києвом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332656"/>
            <a:ext cx="71583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err="1">
                <a:solidFill>
                  <a:srgbClr val="0C788E"/>
                </a:solidFill>
              </a:rPr>
              <a:t>Зовнішньоекономічні</a:t>
            </a:r>
            <a:r>
              <a:rPr lang="ru-RU" sz="3600" b="1" dirty="0">
                <a:solidFill>
                  <a:srgbClr val="0C788E"/>
                </a:solidFill>
              </a:rPr>
              <a:t> </a:t>
            </a:r>
            <a:r>
              <a:rPr lang="ru-RU" sz="3600" b="1" dirty="0" err="1">
                <a:solidFill>
                  <a:srgbClr val="0C788E"/>
                </a:solidFill>
              </a:rPr>
              <a:t>зв'язки</a:t>
            </a:r>
            <a:r>
              <a:rPr lang="ru-RU" sz="3600" b="1" dirty="0">
                <a:solidFill>
                  <a:srgbClr val="0C788E"/>
                </a:solidFill>
              </a:rPr>
              <a:t>.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512" y="1866727"/>
            <a:ext cx="4295396" cy="4627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99559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4804" y="4254828"/>
            <a:ext cx="77768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</a:rPr>
              <a:t>Німецька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діаспора</a:t>
            </a:r>
            <a:r>
              <a:rPr lang="ru-RU" sz="2400" dirty="0">
                <a:solidFill>
                  <a:schemeClr val="bg1"/>
                </a:solidFill>
              </a:rPr>
              <a:t> в </a:t>
            </a:r>
            <a:r>
              <a:rPr lang="ru-RU" sz="2400" dirty="0" err="1">
                <a:solidFill>
                  <a:schemeClr val="bg1"/>
                </a:solidFill>
              </a:rPr>
              <a:t>Україні</a:t>
            </a:r>
            <a:r>
              <a:rPr lang="ru-RU" sz="2400" dirty="0">
                <a:solidFill>
                  <a:schemeClr val="bg1"/>
                </a:solidFill>
              </a:rPr>
              <a:t> становить </a:t>
            </a:r>
            <a:r>
              <a:rPr lang="ru-RU" sz="2400" dirty="0" err="1">
                <a:solidFill>
                  <a:schemeClr val="bg1"/>
                </a:solidFill>
              </a:rPr>
              <a:t>близько</a:t>
            </a:r>
            <a:r>
              <a:rPr lang="ru-RU" sz="2400" dirty="0">
                <a:solidFill>
                  <a:schemeClr val="bg1"/>
                </a:solidFill>
              </a:rPr>
              <a:t> 100 тис. </a:t>
            </a:r>
            <a:r>
              <a:rPr lang="ru-RU" sz="2400" dirty="0" err="1">
                <a:solidFill>
                  <a:schemeClr val="bg1"/>
                </a:solidFill>
              </a:rPr>
              <a:t>осіб</a:t>
            </a:r>
            <a:r>
              <a:rPr lang="ru-RU" sz="2400" dirty="0">
                <a:solidFill>
                  <a:schemeClr val="bg1"/>
                </a:solidFill>
              </a:rPr>
              <a:t>. ФРН </a:t>
            </a:r>
            <a:r>
              <a:rPr lang="ru-RU" sz="2400" dirty="0" err="1">
                <a:solidFill>
                  <a:schemeClr val="bg1"/>
                </a:solidFill>
              </a:rPr>
              <a:t>належить</a:t>
            </a:r>
            <a:r>
              <a:rPr lang="ru-RU" sz="2400" dirty="0">
                <a:solidFill>
                  <a:schemeClr val="bg1"/>
                </a:solidFill>
              </a:rPr>
              <a:t> до </a:t>
            </a:r>
            <a:r>
              <a:rPr lang="ru-RU" sz="2400" dirty="0" err="1">
                <a:solidFill>
                  <a:schemeClr val="bg1"/>
                </a:solidFill>
              </a:rPr>
              <a:t>найбільших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торговельних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партнерів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України</a:t>
            </a:r>
            <a:r>
              <a:rPr lang="ru-RU" sz="2400" dirty="0">
                <a:solidFill>
                  <a:schemeClr val="bg1"/>
                </a:solidFill>
              </a:rPr>
              <a:t>. В </a:t>
            </a:r>
            <a:r>
              <a:rPr lang="ru-RU" sz="2400" dirty="0" err="1">
                <a:solidFill>
                  <a:schemeClr val="bg1"/>
                </a:solidFill>
              </a:rPr>
              <a:t>окремі</a:t>
            </a:r>
            <a:r>
              <a:rPr lang="ru-RU" sz="2400" dirty="0">
                <a:solidFill>
                  <a:schemeClr val="bg1"/>
                </a:solidFill>
              </a:rPr>
              <a:t> роки товарооборот </a:t>
            </a:r>
            <a:r>
              <a:rPr lang="ru-RU" sz="2400" dirty="0" err="1">
                <a:solidFill>
                  <a:schemeClr val="bg1"/>
                </a:solidFill>
              </a:rPr>
              <a:t>між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двома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країнами</a:t>
            </a:r>
            <a:r>
              <a:rPr lang="ru-RU" sz="2400" dirty="0">
                <a:solidFill>
                  <a:schemeClr val="bg1"/>
                </a:solidFill>
              </a:rPr>
              <a:t> досягав </a:t>
            </a:r>
            <a:r>
              <a:rPr lang="ru-RU" sz="2400" dirty="0" err="1">
                <a:solidFill>
                  <a:schemeClr val="bg1"/>
                </a:solidFill>
              </a:rPr>
              <a:t>близько</a:t>
            </a:r>
            <a:r>
              <a:rPr lang="ru-RU" sz="2400" dirty="0">
                <a:solidFill>
                  <a:schemeClr val="bg1"/>
                </a:solidFill>
              </a:rPr>
              <a:t> 2 млрд </a:t>
            </a:r>
            <a:r>
              <a:rPr lang="ru-RU" sz="2400" dirty="0" err="1">
                <a:solidFill>
                  <a:schemeClr val="bg1"/>
                </a:solidFill>
              </a:rPr>
              <a:t>доларів</a:t>
            </a:r>
            <a:r>
              <a:rPr lang="ru-RU" sz="2400" dirty="0">
                <a:solidFill>
                  <a:schemeClr val="bg1"/>
                </a:solidFill>
              </a:rPr>
              <a:t> США. </a:t>
            </a:r>
            <a:r>
              <a:rPr lang="ru-RU" sz="2400" dirty="0" err="1">
                <a:solidFill>
                  <a:schemeClr val="bg1"/>
                </a:solidFill>
              </a:rPr>
              <a:t>Україна</a:t>
            </a:r>
            <a:r>
              <a:rPr lang="ru-RU" sz="2400" dirty="0">
                <a:solidFill>
                  <a:schemeClr val="bg1"/>
                </a:solidFill>
              </a:rPr>
              <a:t> ввозить з </a:t>
            </a:r>
            <a:r>
              <a:rPr lang="ru-RU" sz="2400" dirty="0" err="1">
                <a:solidFill>
                  <a:schemeClr val="bg1"/>
                </a:solidFill>
              </a:rPr>
              <a:t>Німеччини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набагато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більше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товарів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ніж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відправляє</a:t>
            </a:r>
            <a:r>
              <a:rPr lang="ru-RU" sz="2400" dirty="0">
                <a:solidFill>
                  <a:schemeClr val="bg1"/>
                </a:solidFill>
              </a:rPr>
              <a:t> до </a:t>
            </a:r>
            <a:r>
              <a:rPr lang="ru-RU" sz="2400" dirty="0" err="1">
                <a:solidFill>
                  <a:schemeClr val="bg1"/>
                </a:solidFill>
              </a:rPr>
              <a:t>неї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476" y="-31422"/>
            <a:ext cx="647700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36807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81958"/>
            <a:ext cx="4572000" cy="68634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200" dirty="0" err="1">
                <a:solidFill>
                  <a:srgbClr val="0C788E"/>
                </a:solidFill>
              </a:rPr>
              <a:t>Німеччина</a:t>
            </a:r>
            <a:r>
              <a:rPr lang="ru-RU" sz="2200" dirty="0">
                <a:solidFill>
                  <a:srgbClr val="0C788E"/>
                </a:solidFill>
              </a:rPr>
              <a:t> </a:t>
            </a:r>
            <a:r>
              <a:rPr lang="ru-RU" sz="2200" dirty="0" err="1">
                <a:solidFill>
                  <a:srgbClr val="0C788E"/>
                </a:solidFill>
              </a:rPr>
              <a:t>зробила</a:t>
            </a:r>
            <a:r>
              <a:rPr lang="ru-RU" sz="2200" dirty="0">
                <a:solidFill>
                  <a:srgbClr val="0C788E"/>
                </a:solidFill>
              </a:rPr>
              <a:t> великий </a:t>
            </a:r>
            <a:r>
              <a:rPr lang="ru-RU" sz="2200" dirty="0" err="1">
                <a:solidFill>
                  <a:srgbClr val="0C788E"/>
                </a:solidFill>
              </a:rPr>
              <a:t>внесок</a:t>
            </a:r>
            <a:r>
              <a:rPr lang="ru-RU" sz="2200" dirty="0">
                <a:solidFill>
                  <a:srgbClr val="0C788E"/>
                </a:solidFill>
              </a:rPr>
              <a:t> у </a:t>
            </a:r>
            <a:r>
              <a:rPr lang="ru-RU" sz="2200" dirty="0" err="1">
                <a:solidFill>
                  <a:srgbClr val="0C788E"/>
                </a:solidFill>
              </a:rPr>
              <a:t>розвиток</a:t>
            </a:r>
            <a:r>
              <a:rPr lang="ru-RU" sz="2200" dirty="0">
                <a:solidFill>
                  <a:srgbClr val="0C788E"/>
                </a:solidFill>
              </a:rPr>
              <a:t> </a:t>
            </a:r>
            <a:r>
              <a:rPr lang="ru-RU" sz="2200" dirty="0" err="1">
                <a:solidFill>
                  <a:srgbClr val="0C788E"/>
                </a:solidFill>
              </a:rPr>
              <a:t>світової</a:t>
            </a:r>
            <a:r>
              <a:rPr lang="ru-RU" sz="2200" dirty="0">
                <a:solidFill>
                  <a:srgbClr val="0C788E"/>
                </a:solidFill>
              </a:rPr>
              <a:t> науки, </a:t>
            </a:r>
            <a:r>
              <a:rPr lang="ru-RU" sz="2200" dirty="0" err="1">
                <a:solidFill>
                  <a:srgbClr val="0C788E"/>
                </a:solidFill>
              </a:rPr>
              <a:t>техніки</a:t>
            </a:r>
            <a:r>
              <a:rPr lang="ru-RU" sz="2200" dirty="0">
                <a:solidFill>
                  <a:srgbClr val="0C788E"/>
                </a:solidFill>
              </a:rPr>
              <a:t>, </a:t>
            </a:r>
            <a:r>
              <a:rPr lang="ru-RU" sz="2200" dirty="0" err="1">
                <a:solidFill>
                  <a:srgbClr val="0C788E"/>
                </a:solidFill>
              </a:rPr>
              <a:t>культури</a:t>
            </a:r>
            <a:r>
              <a:rPr lang="ru-RU" sz="2200" dirty="0">
                <a:solidFill>
                  <a:srgbClr val="0C788E"/>
                </a:solidFill>
              </a:rPr>
              <a:t>. </a:t>
            </a:r>
            <a:r>
              <a:rPr lang="ru-RU" sz="2200" dirty="0" err="1">
                <a:solidFill>
                  <a:srgbClr val="0C788E"/>
                </a:solidFill>
              </a:rPr>
              <a:t>Водночас</a:t>
            </a:r>
            <a:r>
              <a:rPr lang="ru-RU" sz="2200" dirty="0">
                <a:solidFill>
                  <a:srgbClr val="0C788E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історія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її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формування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>
                <a:solidFill>
                  <a:srgbClr val="0C788E"/>
                </a:solidFill>
              </a:rPr>
              <a:t>як </a:t>
            </a:r>
            <a:r>
              <a:rPr lang="ru-RU" sz="2200" dirty="0" err="1">
                <a:solidFill>
                  <a:srgbClr val="0C788E"/>
                </a:solidFill>
              </a:rPr>
              <a:t>держави</a:t>
            </a:r>
            <a:r>
              <a:rPr lang="ru-RU" sz="2200" dirty="0">
                <a:solidFill>
                  <a:srgbClr val="0C788E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знає</a:t>
            </a:r>
            <a:r>
              <a:rPr lang="ru-RU" sz="2200" dirty="0">
                <a:solidFill>
                  <a:schemeClr val="bg1"/>
                </a:solidFill>
              </a:rPr>
              <a:t> і </a:t>
            </a:r>
            <a:r>
              <a:rPr lang="ru-RU" sz="2200" dirty="0" err="1">
                <a:solidFill>
                  <a:schemeClr val="bg1"/>
                </a:solidFill>
              </a:rPr>
              <a:t>важкі</a:t>
            </a:r>
            <a:r>
              <a:rPr lang="ru-RU" sz="2200" dirty="0">
                <a:solidFill>
                  <a:schemeClr val="bg1"/>
                </a:solidFill>
              </a:rPr>
              <a:t>, </a:t>
            </a:r>
            <a:r>
              <a:rPr lang="ru-RU" sz="2200" dirty="0" err="1">
                <a:solidFill>
                  <a:schemeClr val="bg1"/>
                </a:solidFill>
              </a:rPr>
              <a:t>трагічні</a:t>
            </a:r>
            <a:r>
              <a:rPr lang="ru-RU" sz="2200" dirty="0">
                <a:solidFill>
                  <a:schemeClr val="bg1"/>
                </a:solidFill>
              </a:rPr>
              <a:t> для </a:t>
            </a:r>
            <a:r>
              <a:rPr lang="ru-RU" sz="2200" dirty="0" err="1">
                <a:solidFill>
                  <a:schemeClr val="bg1"/>
                </a:solidFill>
              </a:rPr>
              <a:t>світу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сторінки</a:t>
            </a:r>
            <a:r>
              <a:rPr lang="ru-RU" sz="2200" dirty="0">
                <a:solidFill>
                  <a:schemeClr val="bg1"/>
                </a:solidFill>
              </a:rPr>
              <a:t>. </a:t>
            </a:r>
            <a:r>
              <a:rPr lang="ru-RU" sz="2200" dirty="0" err="1">
                <a:solidFill>
                  <a:schemeClr val="bg1"/>
                </a:solidFill>
              </a:rPr>
              <a:t>Політика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захоплення</a:t>
            </a:r>
            <a:r>
              <a:rPr lang="ru-RU" sz="2200" dirty="0">
                <a:solidFill>
                  <a:schemeClr val="bg1"/>
                </a:solidFill>
              </a:rPr>
              <a:t> земель та </a:t>
            </a:r>
            <a:r>
              <a:rPr lang="ru-RU" sz="2200" dirty="0" err="1">
                <a:solidFill>
                  <a:schemeClr val="bg1"/>
                </a:solidFill>
              </a:rPr>
              <a:t>їх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колонізація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проводилися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періодично</a:t>
            </a:r>
            <a:r>
              <a:rPr lang="ru-RU" sz="2200" dirty="0">
                <a:solidFill>
                  <a:schemeClr val="bg1"/>
                </a:solidFill>
              </a:rPr>
              <a:t>, </a:t>
            </a:r>
            <a:r>
              <a:rPr lang="ru-RU" sz="2200" dirty="0" err="1">
                <a:solidFill>
                  <a:schemeClr val="bg1"/>
                </a:solidFill>
              </a:rPr>
              <a:t>починаючи</a:t>
            </a:r>
            <a:r>
              <a:rPr lang="ru-RU" sz="2200" dirty="0">
                <a:solidFill>
                  <a:schemeClr val="bg1"/>
                </a:solidFill>
              </a:rPr>
              <a:t> з </a:t>
            </a:r>
            <a:r>
              <a:rPr lang="en-US" sz="2200" dirty="0">
                <a:solidFill>
                  <a:schemeClr val="bg1"/>
                </a:solidFill>
              </a:rPr>
              <a:t>X </a:t>
            </a:r>
            <a:r>
              <a:rPr lang="ru-RU" sz="2200" dirty="0">
                <a:solidFill>
                  <a:schemeClr val="bg1"/>
                </a:solidFill>
              </a:rPr>
              <a:t>ст., і </a:t>
            </a:r>
            <a:r>
              <a:rPr lang="ru-RU" sz="2200" dirty="0" err="1">
                <a:solidFill>
                  <a:schemeClr val="bg1"/>
                </a:solidFill>
              </a:rPr>
              <a:t>тривали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майже</a:t>
            </a:r>
            <a:r>
              <a:rPr lang="ru-RU" sz="2200" dirty="0">
                <a:solidFill>
                  <a:schemeClr val="bg1"/>
                </a:solidFill>
              </a:rPr>
              <a:t> до </a:t>
            </a:r>
            <a:r>
              <a:rPr lang="ru-RU" sz="2200" dirty="0" err="1">
                <a:solidFill>
                  <a:schemeClr val="bg1"/>
                </a:solidFill>
              </a:rPr>
              <a:t>середини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en-US" sz="2200" dirty="0">
                <a:solidFill>
                  <a:schemeClr val="bg1"/>
                </a:solidFill>
              </a:rPr>
              <a:t>XX </a:t>
            </a:r>
            <a:r>
              <a:rPr lang="ru-RU" sz="2200" dirty="0">
                <a:solidFill>
                  <a:schemeClr val="bg1"/>
                </a:solidFill>
              </a:rPr>
              <a:t>ст. </a:t>
            </a:r>
            <a:r>
              <a:rPr lang="ru-RU" sz="2200" dirty="0" err="1">
                <a:solidFill>
                  <a:schemeClr val="bg1"/>
                </a:solidFill>
              </a:rPr>
              <a:t>Саме</a:t>
            </a:r>
            <a:r>
              <a:rPr lang="ru-RU" sz="2200" dirty="0">
                <a:solidFill>
                  <a:schemeClr val="bg1"/>
                </a:solidFill>
              </a:rPr>
              <a:t> з </a:t>
            </a:r>
            <a:r>
              <a:rPr lang="ru-RU" sz="2200" dirty="0" err="1">
                <a:solidFill>
                  <a:schemeClr val="bg1"/>
                </a:solidFill>
              </a:rPr>
              <a:t>Німеччини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поширився</a:t>
            </a:r>
            <a:r>
              <a:rPr lang="ru-RU" sz="2200" dirty="0">
                <a:solidFill>
                  <a:schemeClr val="bg1"/>
                </a:solidFill>
              </a:rPr>
              <a:t> фашизм. </a:t>
            </a:r>
            <a:r>
              <a:rPr lang="ru-RU" sz="2200" dirty="0" err="1">
                <a:solidFill>
                  <a:schemeClr val="bg1"/>
                </a:solidFill>
              </a:rPr>
              <a:t>Звідси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розпочалася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найбільш</a:t>
            </a:r>
            <a:r>
              <a:rPr lang="ru-RU" sz="2200" dirty="0">
                <a:solidFill>
                  <a:schemeClr val="bg1"/>
                </a:solidFill>
              </a:rPr>
              <a:t> кровопролитна за весь </a:t>
            </a:r>
            <a:r>
              <a:rPr lang="ru-RU" sz="2200" dirty="0" err="1">
                <a:solidFill>
                  <a:schemeClr val="bg1"/>
                </a:solidFill>
              </a:rPr>
              <a:t>період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історії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людства</a:t>
            </a:r>
            <a:r>
              <a:rPr lang="ru-RU" sz="2200" dirty="0">
                <a:solidFill>
                  <a:schemeClr val="bg1"/>
                </a:solidFill>
              </a:rPr>
              <a:t> Друга </a:t>
            </a:r>
            <a:r>
              <a:rPr lang="ru-RU" sz="2200" dirty="0" err="1">
                <a:solidFill>
                  <a:schemeClr val="bg1"/>
                </a:solidFill>
              </a:rPr>
              <a:t>світова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війна</a:t>
            </a:r>
            <a:r>
              <a:rPr lang="ru-RU" sz="2200" dirty="0">
                <a:solidFill>
                  <a:schemeClr val="bg1"/>
                </a:solidFill>
              </a:rPr>
              <a:t>, </a:t>
            </a:r>
            <a:r>
              <a:rPr lang="ru-RU" sz="2200" dirty="0" err="1">
                <a:solidFill>
                  <a:schemeClr val="bg1"/>
                </a:solidFill>
              </a:rPr>
              <a:t>шо</a:t>
            </a:r>
            <a:r>
              <a:rPr lang="ru-RU" sz="2200" dirty="0">
                <a:solidFill>
                  <a:schemeClr val="bg1"/>
                </a:solidFill>
              </a:rPr>
              <a:t> привела до великих </a:t>
            </a:r>
            <a:r>
              <a:rPr lang="ru-RU" sz="2200" dirty="0" err="1">
                <a:solidFill>
                  <a:schemeClr val="bg1"/>
                </a:solidFill>
              </a:rPr>
              <a:t>змін</a:t>
            </a:r>
            <a:r>
              <a:rPr lang="ru-RU" sz="2200" dirty="0">
                <a:solidFill>
                  <a:schemeClr val="bg1"/>
                </a:solidFill>
              </a:rPr>
              <a:t> на </a:t>
            </a:r>
            <a:r>
              <a:rPr lang="ru-RU" sz="2200" dirty="0" err="1">
                <a:solidFill>
                  <a:schemeClr val="bg1"/>
                </a:solidFill>
              </a:rPr>
              <a:t>політичній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карті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світу</a:t>
            </a:r>
            <a:r>
              <a:rPr lang="ru-RU" sz="2200" dirty="0">
                <a:solidFill>
                  <a:schemeClr val="bg1"/>
                </a:solidFill>
              </a:rPr>
              <a:t>. </a:t>
            </a:r>
            <a:r>
              <a:rPr lang="ru-RU" sz="2200" dirty="0" err="1">
                <a:solidFill>
                  <a:schemeClr val="bg1"/>
                </a:solidFill>
              </a:rPr>
              <a:t>Нині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Німеччина</a:t>
            </a:r>
            <a:r>
              <a:rPr lang="ru-RU" sz="2200" dirty="0">
                <a:solidFill>
                  <a:schemeClr val="bg1"/>
                </a:solidFill>
              </a:rPr>
              <a:t> на весь </a:t>
            </a:r>
            <a:r>
              <a:rPr lang="ru-RU" sz="2200" dirty="0" err="1">
                <a:solidFill>
                  <a:schemeClr val="bg1"/>
                </a:solidFill>
              </a:rPr>
              <a:t>світ</a:t>
            </a:r>
            <a:r>
              <a:rPr lang="ru-RU" sz="2200" dirty="0">
                <a:solidFill>
                  <a:schemeClr val="bg1"/>
                </a:solidFill>
              </a:rPr>
              <a:t> славиться </a:t>
            </a:r>
            <a:r>
              <a:rPr lang="ru-RU" sz="2200" dirty="0" err="1">
                <a:solidFill>
                  <a:schemeClr val="bg1"/>
                </a:solidFill>
              </a:rPr>
              <a:t>працелюбністю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своїх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громадян</a:t>
            </a:r>
            <a:r>
              <a:rPr lang="ru-RU" sz="2200" dirty="0">
                <a:solidFill>
                  <a:schemeClr val="bg1"/>
                </a:solidFill>
              </a:rPr>
              <a:t>, </a:t>
            </a:r>
            <a:r>
              <a:rPr lang="ru-RU" sz="2200" dirty="0" err="1">
                <a:solidFill>
                  <a:schemeClr val="bg1"/>
                </a:solidFill>
              </a:rPr>
              <a:t>найвищою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якістю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товарів</a:t>
            </a:r>
            <a:r>
              <a:rPr lang="ru-RU" sz="2200" dirty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504" y="27849"/>
            <a:ext cx="4233617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665" y="4132305"/>
            <a:ext cx="3461294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91416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53718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933056"/>
            <a:ext cx="518436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chemeClr val="bg1"/>
                </a:solidFill>
              </a:rPr>
              <a:t>Найвища</a:t>
            </a:r>
            <a:r>
              <a:rPr lang="ru-RU" sz="2400" b="1" dirty="0">
                <a:solidFill>
                  <a:schemeClr val="bg1"/>
                </a:solidFill>
              </a:rPr>
              <a:t> точка </a:t>
            </a:r>
            <a:r>
              <a:rPr lang="ru-RU" sz="2400" dirty="0">
                <a:solidFill>
                  <a:schemeClr val="bg1"/>
                </a:solidFill>
              </a:rPr>
              <a:t>- гора </a:t>
            </a:r>
            <a:r>
              <a:rPr lang="ru-RU" sz="2400" dirty="0" err="1">
                <a:solidFill>
                  <a:schemeClr val="bg1"/>
                </a:solidFill>
              </a:rPr>
              <a:t>Цугшпітце</a:t>
            </a:r>
            <a:r>
              <a:rPr lang="ru-RU" sz="2400" dirty="0">
                <a:solidFill>
                  <a:schemeClr val="bg1"/>
                </a:solidFill>
              </a:rPr>
              <a:t> (2962 м). </a:t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400" b="1" dirty="0" err="1">
                <a:solidFill>
                  <a:schemeClr val="bg1"/>
                </a:solidFill>
              </a:rPr>
              <a:t>Площа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території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dirty="0">
                <a:solidFill>
                  <a:schemeClr val="bg1"/>
                </a:solidFill>
              </a:rPr>
              <a:t>- 357, 022 кв. км</a:t>
            </a:r>
            <a:r>
              <a:rPr lang="ru-RU" sz="2400" dirty="0" smtClean="0">
                <a:solidFill>
                  <a:schemeClr val="bg1"/>
                </a:solidFill>
              </a:rPr>
              <a:t>.</a:t>
            </a:r>
            <a:r>
              <a:rPr lang="ru-RU" sz="2400" dirty="0">
                <a:solidFill>
                  <a:schemeClr val="bg1"/>
                </a:solidFill>
              </a:rPr>
              <a:t/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400" b="1" dirty="0" err="1">
                <a:solidFill>
                  <a:schemeClr val="bg1"/>
                </a:solidFill>
              </a:rPr>
              <a:t>Чисельність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населення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dirty="0">
                <a:solidFill>
                  <a:schemeClr val="bg1"/>
                </a:solidFill>
              </a:rPr>
              <a:t>- 82 млн. </a:t>
            </a:r>
            <a:r>
              <a:rPr lang="ru-RU" sz="2400" dirty="0" err="1">
                <a:solidFill>
                  <a:schemeClr val="bg1"/>
                </a:solidFill>
              </a:rPr>
              <a:t>осіб</a:t>
            </a:r>
            <a:r>
              <a:rPr lang="ru-RU" sz="2400" dirty="0">
                <a:solidFill>
                  <a:schemeClr val="bg1"/>
                </a:solidFill>
              </a:rPr>
              <a:t> (2012 р</a:t>
            </a:r>
            <a:r>
              <a:rPr lang="ru-RU" sz="2400" dirty="0" smtClean="0">
                <a:solidFill>
                  <a:schemeClr val="bg1"/>
                </a:solidFill>
              </a:rPr>
              <a:t>.).</a:t>
            </a:r>
            <a:r>
              <a:rPr lang="ru-RU" sz="2400" dirty="0">
                <a:solidFill>
                  <a:schemeClr val="bg1"/>
                </a:solidFill>
              </a:rPr>
              <a:t/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400" b="1" dirty="0" err="1">
                <a:solidFill>
                  <a:schemeClr val="bg1"/>
                </a:solidFill>
              </a:rPr>
              <a:t>Столиця</a:t>
            </a:r>
            <a:r>
              <a:rPr lang="ru-RU" sz="2400" dirty="0">
                <a:solidFill>
                  <a:schemeClr val="bg1"/>
                </a:solidFill>
              </a:rPr>
              <a:t> - </a:t>
            </a:r>
            <a:r>
              <a:rPr lang="ru-RU" sz="2400" dirty="0" err="1">
                <a:solidFill>
                  <a:schemeClr val="bg1"/>
                </a:solidFill>
              </a:rPr>
              <a:t>Берлін</a:t>
            </a:r>
            <a:r>
              <a:rPr lang="ru-RU" sz="2400" dirty="0">
                <a:solidFill>
                  <a:schemeClr val="bg1"/>
                </a:solidFill>
              </a:rPr>
              <a:t> (</a:t>
            </a:r>
            <a:r>
              <a:rPr lang="en-US" sz="2400" dirty="0">
                <a:solidFill>
                  <a:schemeClr val="bg1"/>
                </a:solidFill>
              </a:rPr>
              <a:t>Berlin) - 3,416 </a:t>
            </a:r>
            <a:r>
              <a:rPr lang="ru-RU" sz="2400" dirty="0">
                <a:solidFill>
                  <a:schemeClr val="bg1"/>
                </a:solidFill>
              </a:rPr>
              <a:t>млн. </a:t>
            </a:r>
            <a:r>
              <a:rPr lang="ru-RU" sz="2400" dirty="0" err="1">
                <a:solidFill>
                  <a:schemeClr val="bg1"/>
                </a:solidFill>
              </a:rPr>
              <a:t>мешканців</a:t>
            </a:r>
            <a:r>
              <a:rPr lang="ru-RU" sz="24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75" y="119168"/>
            <a:ext cx="5085184" cy="381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628" y="584873"/>
            <a:ext cx="3476625" cy="57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95384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052736"/>
            <a:ext cx="457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err="1">
                <a:solidFill>
                  <a:schemeClr val="bg1"/>
                </a:solidFill>
              </a:rPr>
              <a:t>Адміністрат</a:t>
            </a:r>
            <a:r>
              <a:rPr lang="ru-RU" b="1" dirty="0" err="1">
                <a:solidFill>
                  <a:srgbClr val="0C788E"/>
                </a:solidFill>
              </a:rPr>
              <a:t>ивний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rgbClr val="0C788E"/>
                </a:solidFill>
              </a:rPr>
              <a:t>поділ</a:t>
            </a:r>
            <a:r>
              <a:rPr lang="ru-RU" b="1" dirty="0">
                <a:solidFill>
                  <a:srgbClr val="0C788E"/>
                </a:solidFill>
              </a:rPr>
              <a:t> </a:t>
            </a:r>
            <a:r>
              <a:rPr lang="ru-RU" dirty="0">
                <a:solidFill>
                  <a:srgbClr val="0C788E"/>
                </a:solidFill>
              </a:rPr>
              <a:t>- 16 </a:t>
            </a:r>
            <a:r>
              <a:rPr lang="ru-RU" dirty="0" err="1">
                <a:solidFill>
                  <a:schemeClr val="bg1"/>
                </a:solidFill>
              </a:rPr>
              <a:t>федеральних</a:t>
            </a:r>
            <a:r>
              <a:rPr lang="ru-RU" dirty="0">
                <a:solidFill>
                  <a:schemeClr val="bg1"/>
                </a:solidFill>
              </a:rPr>
              <a:t> земель (</a:t>
            </a:r>
            <a:r>
              <a:rPr lang="ru-RU" dirty="0" err="1">
                <a:solidFill>
                  <a:schemeClr val="bg1"/>
                </a:solidFill>
              </a:rPr>
              <a:t>Баварія</a:t>
            </a:r>
            <a:r>
              <a:rPr lang="ru-RU" dirty="0">
                <a:solidFill>
                  <a:schemeClr val="bg1"/>
                </a:solidFill>
              </a:rPr>
              <a:t>, Баден-Вюртемберг, Бранденбург, Гессен, Мекленбург-</a:t>
            </a:r>
            <a:r>
              <a:rPr lang="ru-RU" dirty="0" err="1">
                <a:solidFill>
                  <a:schemeClr val="bg1"/>
                </a:solidFill>
              </a:rPr>
              <a:t>Передня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Померанія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Нижня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Саксонія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Рейнланд</a:t>
            </a:r>
            <a:r>
              <a:rPr lang="ru-RU" dirty="0">
                <a:solidFill>
                  <a:schemeClr val="bg1"/>
                </a:solidFill>
              </a:rPr>
              <a:t>-Пфальц, Саар, </a:t>
            </a:r>
            <a:r>
              <a:rPr lang="ru-RU" dirty="0" err="1">
                <a:solidFill>
                  <a:schemeClr val="bg1"/>
                </a:solidFill>
              </a:rPr>
              <a:t>Саксонія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Саксонія-Анхальт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Північна</a:t>
            </a:r>
            <a:r>
              <a:rPr lang="ru-RU" dirty="0">
                <a:solidFill>
                  <a:schemeClr val="bg1"/>
                </a:solidFill>
              </a:rPr>
              <a:t> Рейн-</a:t>
            </a:r>
            <a:r>
              <a:rPr lang="ru-RU" dirty="0" err="1">
                <a:solidFill>
                  <a:schemeClr val="bg1"/>
                </a:solidFill>
              </a:rPr>
              <a:t>Вестфалія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Тюрінгія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Шлезвіг-Гольштейн</a:t>
            </a:r>
            <a:r>
              <a:rPr lang="ru-RU" dirty="0">
                <a:solidFill>
                  <a:schemeClr val="bg1"/>
                </a:solidFill>
              </a:rPr>
              <a:t>) в тому </a:t>
            </a:r>
            <a:r>
              <a:rPr lang="ru-RU" dirty="0" err="1">
                <a:solidFill>
                  <a:schemeClr val="bg1"/>
                </a:solidFill>
              </a:rPr>
              <a:t>числі</a:t>
            </a:r>
            <a:r>
              <a:rPr lang="ru-RU" dirty="0">
                <a:solidFill>
                  <a:schemeClr val="bg1"/>
                </a:solidFill>
              </a:rPr>
              <a:t> 3 </a:t>
            </a:r>
            <a:r>
              <a:rPr lang="ru-RU" dirty="0" err="1">
                <a:solidFill>
                  <a:schemeClr val="bg1"/>
                </a:solidFill>
              </a:rPr>
              <a:t>міста</a:t>
            </a:r>
            <a:r>
              <a:rPr lang="ru-RU" dirty="0">
                <a:solidFill>
                  <a:schemeClr val="bg1"/>
                </a:solidFill>
              </a:rPr>
              <a:t> (</a:t>
            </a:r>
            <a:r>
              <a:rPr lang="ru-RU" dirty="0" err="1">
                <a:solidFill>
                  <a:schemeClr val="bg1"/>
                </a:solidFill>
              </a:rPr>
              <a:t>Берлін</a:t>
            </a:r>
            <a:r>
              <a:rPr lang="ru-RU" dirty="0">
                <a:solidFill>
                  <a:schemeClr val="bg1"/>
                </a:solidFill>
              </a:rPr>
              <a:t>, Бремен, Гамбург) </a:t>
            </a:r>
            <a:r>
              <a:rPr lang="ru-RU" dirty="0" err="1">
                <a:solidFill>
                  <a:schemeClr val="bg1"/>
                </a:solidFill>
              </a:rPr>
              <a:t>із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земельним</a:t>
            </a:r>
            <a:r>
              <a:rPr lang="ru-RU" dirty="0">
                <a:solidFill>
                  <a:schemeClr val="bg1"/>
                </a:solidFill>
              </a:rPr>
              <a:t> статусом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b="1" dirty="0" err="1">
                <a:solidFill>
                  <a:schemeClr val="bg1"/>
                </a:solidFill>
              </a:rPr>
              <a:t>Інші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великі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міста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- Мюнхен, Кельн, Франкфурт-на-</a:t>
            </a:r>
            <a:r>
              <a:rPr lang="ru-RU" dirty="0" err="1">
                <a:solidFill>
                  <a:schemeClr val="bg1"/>
                </a:solidFill>
              </a:rPr>
              <a:t>Майні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Ессен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Дортмундт</a:t>
            </a:r>
            <a:r>
              <a:rPr lang="ru-RU" dirty="0">
                <a:solidFill>
                  <a:schemeClr val="bg1"/>
                </a:solidFill>
              </a:rPr>
              <a:t>, Штутгарт , Дюссельдорф, Ганновер. </a:t>
            </a:r>
          </a:p>
          <a:p>
            <a:r>
              <a:rPr lang="ru-RU" b="1" dirty="0" err="1">
                <a:solidFill>
                  <a:schemeClr val="bg1"/>
                </a:solidFill>
              </a:rPr>
              <a:t>Державна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мова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- </a:t>
            </a:r>
            <a:r>
              <a:rPr lang="ru-RU" dirty="0" err="1">
                <a:solidFill>
                  <a:schemeClr val="bg1"/>
                </a:solidFill>
              </a:rPr>
              <a:t>німецька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b="1" dirty="0" err="1">
                <a:solidFill>
                  <a:schemeClr val="bg1"/>
                </a:solidFill>
              </a:rPr>
              <a:t>Грошова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одиниця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- </a:t>
            </a:r>
            <a:r>
              <a:rPr lang="ru-RU" dirty="0" err="1">
                <a:solidFill>
                  <a:schemeClr val="bg1"/>
                </a:solidFill>
              </a:rPr>
              <a:t>євро</a:t>
            </a:r>
            <a:r>
              <a:rPr lang="ru-RU" dirty="0">
                <a:solidFill>
                  <a:schemeClr val="bg1"/>
                </a:solidFill>
              </a:rPr>
              <a:t> = 100 </a:t>
            </a:r>
            <a:r>
              <a:rPr lang="ru-RU" dirty="0" err="1" smtClean="0">
                <a:solidFill>
                  <a:schemeClr val="bg1"/>
                </a:solidFill>
              </a:rPr>
              <a:t>євроцентів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b="1" dirty="0" err="1">
                <a:solidFill>
                  <a:schemeClr val="bg1"/>
                </a:solidFill>
              </a:rPr>
              <a:t>Релігія</a:t>
            </a:r>
            <a:r>
              <a:rPr lang="ru-RU" dirty="0">
                <a:solidFill>
                  <a:schemeClr val="bg1"/>
                </a:solidFill>
              </a:rPr>
              <a:t> - </a:t>
            </a:r>
            <a:r>
              <a:rPr lang="ru-RU" dirty="0" err="1">
                <a:solidFill>
                  <a:schemeClr val="bg1"/>
                </a:solidFill>
              </a:rPr>
              <a:t>найбільш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розповсюджені</a:t>
            </a:r>
            <a:r>
              <a:rPr lang="ru-RU" dirty="0">
                <a:solidFill>
                  <a:schemeClr val="bg1"/>
                </a:solidFill>
              </a:rPr>
              <a:t> протестантизм, католицизм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b="1" dirty="0" err="1">
                <a:solidFill>
                  <a:schemeClr val="bg1"/>
                </a:solidFill>
              </a:rPr>
              <a:t>Національне</a:t>
            </a:r>
            <a:r>
              <a:rPr lang="ru-RU" b="1" dirty="0">
                <a:solidFill>
                  <a:schemeClr val="bg1"/>
                </a:solidFill>
              </a:rPr>
              <a:t> свято </a:t>
            </a:r>
            <a:r>
              <a:rPr lang="ru-RU" dirty="0">
                <a:solidFill>
                  <a:schemeClr val="bg1"/>
                </a:solidFill>
              </a:rPr>
              <a:t>- 3 </a:t>
            </a:r>
            <a:r>
              <a:rPr lang="ru-RU" dirty="0" err="1">
                <a:solidFill>
                  <a:schemeClr val="bg1"/>
                </a:solidFill>
              </a:rPr>
              <a:t>жовтня</a:t>
            </a:r>
            <a:r>
              <a:rPr lang="ru-RU" dirty="0">
                <a:solidFill>
                  <a:schemeClr val="bg1"/>
                </a:solidFill>
              </a:rPr>
              <a:t> - День </a:t>
            </a:r>
            <a:r>
              <a:rPr lang="ru-RU" dirty="0" err="1">
                <a:solidFill>
                  <a:schemeClr val="bg1"/>
                </a:solidFill>
              </a:rPr>
              <a:t>німецької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єдності</a:t>
            </a:r>
            <a:r>
              <a:rPr lang="ru-RU" dirty="0">
                <a:solidFill>
                  <a:schemeClr val="bg1"/>
                </a:solidFill>
              </a:rPr>
              <a:t> (1990 р.).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20687"/>
            <a:ext cx="4346103" cy="5888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1633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3429000"/>
            <a:ext cx="888869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Державний</a:t>
            </a:r>
            <a:r>
              <a:rPr lang="ru-RU" dirty="0">
                <a:solidFill>
                  <a:schemeClr val="bg1"/>
                </a:solidFill>
              </a:rPr>
              <a:t> прапор - </a:t>
            </a:r>
            <a:r>
              <a:rPr lang="ru-RU" dirty="0" err="1">
                <a:solidFill>
                  <a:schemeClr val="bg1"/>
                </a:solidFill>
              </a:rPr>
              <a:t>триколор</a:t>
            </a:r>
            <a:r>
              <a:rPr lang="ru-RU" dirty="0">
                <a:solidFill>
                  <a:schemeClr val="bg1"/>
                </a:solidFill>
              </a:rPr>
              <a:t> з </a:t>
            </a:r>
            <a:r>
              <a:rPr lang="ru-RU" dirty="0" err="1">
                <a:solidFill>
                  <a:schemeClr val="bg1"/>
                </a:solidFill>
              </a:rPr>
              <a:t>чорної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червоної</a:t>
            </a:r>
            <a:r>
              <a:rPr lang="ru-RU" dirty="0">
                <a:solidFill>
                  <a:schemeClr val="bg1"/>
                </a:solidFill>
              </a:rPr>
              <a:t> і </a:t>
            </a:r>
            <a:r>
              <a:rPr lang="ru-RU" dirty="0" err="1">
                <a:solidFill>
                  <a:schemeClr val="bg1"/>
                </a:solidFill>
              </a:rPr>
              <a:t>золотої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горизонтальних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смуг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Уперше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ці</a:t>
            </a:r>
            <a:r>
              <a:rPr lang="ru-RU" dirty="0">
                <a:solidFill>
                  <a:schemeClr val="bg1"/>
                </a:solidFill>
              </a:rPr>
              <a:t> три </a:t>
            </a:r>
            <a:r>
              <a:rPr lang="ru-RU" dirty="0" err="1">
                <a:solidFill>
                  <a:schemeClr val="bg1"/>
                </a:solidFill>
              </a:rPr>
              <a:t>кольори</a:t>
            </a:r>
            <a:r>
              <a:rPr lang="ru-RU" dirty="0">
                <a:solidFill>
                  <a:schemeClr val="bg1"/>
                </a:solidFill>
              </a:rPr>
              <a:t> стали символом </a:t>
            </a:r>
            <a:r>
              <a:rPr lang="ru-RU" dirty="0" err="1">
                <a:solidFill>
                  <a:schemeClr val="bg1"/>
                </a:solidFill>
              </a:rPr>
              <a:t>національно-визвольної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боротьби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німецького</a:t>
            </a:r>
            <a:r>
              <a:rPr lang="ru-RU" dirty="0">
                <a:solidFill>
                  <a:schemeClr val="bg1"/>
                </a:solidFill>
              </a:rPr>
              <a:t> народу у 1813 </a:t>
            </a:r>
            <a:r>
              <a:rPr lang="ru-RU" dirty="0" err="1">
                <a:solidFill>
                  <a:schemeClr val="bg1"/>
                </a:solidFill>
              </a:rPr>
              <a:t>році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Саме</a:t>
            </a:r>
            <a:r>
              <a:rPr lang="ru-RU" dirty="0">
                <a:solidFill>
                  <a:schemeClr val="bg1"/>
                </a:solidFill>
              </a:rPr>
              <a:t> так </a:t>
            </a:r>
            <a:r>
              <a:rPr lang="ru-RU" dirty="0" err="1">
                <a:solidFill>
                  <a:schemeClr val="bg1"/>
                </a:solidFill>
              </a:rPr>
              <a:t>була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пофарбована</a:t>
            </a:r>
            <a:r>
              <a:rPr lang="ru-RU" dirty="0">
                <a:solidFill>
                  <a:schemeClr val="bg1"/>
                </a:solidFill>
              </a:rPr>
              <a:t> форма </a:t>
            </a:r>
            <a:r>
              <a:rPr lang="ru-RU" dirty="0" err="1">
                <a:solidFill>
                  <a:schemeClr val="bg1"/>
                </a:solidFill>
              </a:rPr>
              <a:t>студентського</a:t>
            </a:r>
            <a:r>
              <a:rPr lang="ru-RU" dirty="0">
                <a:solidFill>
                  <a:schemeClr val="bg1"/>
                </a:solidFill>
              </a:rPr>
              <a:t> корпусу </a:t>
            </a:r>
            <a:r>
              <a:rPr lang="ru-RU" dirty="0" err="1">
                <a:solidFill>
                  <a:schemeClr val="bg1"/>
                </a:solidFill>
              </a:rPr>
              <a:t>волі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що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виступив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проти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армії</a:t>
            </a:r>
            <a:r>
              <a:rPr lang="ru-RU" dirty="0">
                <a:solidFill>
                  <a:schemeClr val="bg1"/>
                </a:solidFill>
              </a:rPr>
              <a:t> Наполеона. </a:t>
            </a:r>
            <a:r>
              <a:rPr lang="ru-RU" dirty="0" err="1">
                <a:solidFill>
                  <a:schemeClr val="bg1"/>
                </a:solidFill>
              </a:rPr>
              <a:t>Пізніше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ці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кольори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перейшли</a:t>
            </a:r>
            <a:r>
              <a:rPr lang="ru-RU" dirty="0">
                <a:solidFill>
                  <a:schemeClr val="bg1"/>
                </a:solidFill>
              </a:rPr>
              <a:t> на </a:t>
            </a:r>
            <a:r>
              <a:rPr lang="ru-RU" dirty="0" err="1">
                <a:solidFill>
                  <a:schemeClr val="bg1"/>
                </a:solidFill>
              </a:rPr>
              <a:t>прапори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студентських</a:t>
            </a:r>
            <a:r>
              <a:rPr lang="ru-RU" dirty="0">
                <a:solidFill>
                  <a:schemeClr val="bg1"/>
                </a:solidFill>
              </a:rPr>
              <a:t> і </a:t>
            </a:r>
            <a:r>
              <a:rPr lang="ru-RU" dirty="0" err="1">
                <a:solidFill>
                  <a:schemeClr val="bg1"/>
                </a:solidFill>
              </a:rPr>
              <a:t>демократичних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організацій</a:t>
            </a:r>
            <a:r>
              <a:rPr lang="ru-RU" dirty="0">
                <a:solidFill>
                  <a:schemeClr val="bg1"/>
                </a:solidFill>
              </a:rPr>
              <a:t> і стали символом </a:t>
            </a:r>
            <a:r>
              <a:rPr lang="ru-RU" dirty="0" err="1">
                <a:solidFill>
                  <a:schemeClr val="bg1"/>
                </a:solidFill>
              </a:rPr>
              <a:t>революції</a:t>
            </a:r>
            <a:r>
              <a:rPr lang="ru-RU" dirty="0">
                <a:solidFill>
                  <a:schemeClr val="bg1"/>
                </a:solidFill>
              </a:rPr>
              <a:t> 1848 року. </a:t>
            </a:r>
            <a:r>
              <a:rPr lang="ru-RU" dirty="0" err="1">
                <a:solidFill>
                  <a:schemeClr val="bg1"/>
                </a:solidFill>
              </a:rPr>
              <a:t>Однак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Німецька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імперія</a:t>
            </a:r>
            <a:r>
              <a:rPr lang="ru-RU" dirty="0">
                <a:solidFill>
                  <a:schemeClr val="bg1"/>
                </a:solidFill>
              </a:rPr>
              <a:t>, створена у 1871 </a:t>
            </a:r>
            <a:r>
              <a:rPr lang="ru-RU" dirty="0" err="1">
                <a:solidFill>
                  <a:schemeClr val="bg1"/>
                </a:solidFill>
              </a:rPr>
              <a:t>році</a:t>
            </a:r>
            <a:r>
              <a:rPr lang="ru-RU" dirty="0">
                <a:solidFill>
                  <a:schemeClr val="bg1"/>
                </a:solidFill>
              </a:rPr>
              <a:t>, як </a:t>
            </a:r>
            <a:r>
              <a:rPr lang="ru-RU" dirty="0" err="1">
                <a:solidFill>
                  <a:schemeClr val="bg1"/>
                </a:solidFill>
              </a:rPr>
              <a:t>її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попередник</a:t>
            </a:r>
            <a:r>
              <a:rPr lang="ru-RU" dirty="0">
                <a:solidFill>
                  <a:schemeClr val="bg1"/>
                </a:solidFill>
              </a:rPr>
              <a:t> - </a:t>
            </a:r>
            <a:r>
              <a:rPr lang="ru-RU" dirty="0" err="1">
                <a:solidFill>
                  <a:schemeClr val="bg1"/>
                </a:solidFill>
              </a:rPr>
              <a:t>Північно-Німецький</a:t>
            </a:r>
            <a:r>
              <a:rPr lang="ru-RU" dirty="0">
                <a:solidFill>
                  <a:schemeClr val="bg1"/>
                </a:solidFill>
              </a:rPr>
              <a:t> союз, мала </a:t>
            </a:r>
            <a:r>
              <a:rPr lang="ru-RU" dirty="0" err="1">
                <a:solidFill>
                  <a:schemeClr val="bg1"/>
                </a:solidFill>
              </a:rPr>
              <a:t>чорно-біло-червоний</a:t>
            </a:r>
            <a:r>
              <a:rPr lang="ru-RU" dirty="0">
                <a:solidFill>
                  <a:schemeClr val="bg1"/>
                </a:solidFill>
              </a:rPr>
              <a:t> прапор. </a:t>
            </a:r>
            <a:r>
              <a:rPr lang="ru-RU" dirty="0" err="1">
                <a:solidFill>
                  <a:schemeClr val="bg1"/>
                </a:solidFill>
              </a:rPr>
              <a:t>Революція</a:t>
            </a:r>
            <a:r>
              <a:rPr lang="ru-RU" dirty="0">
                <a:solidFill>
                  <a:schemeClr val="bg1"/>
                </a:solidFill>
              </a:rPr>
              <a:t> 1918 року </a:t>
            </a:r>
            <a:r>
              <a:rPr lang="ru-RU" dirty="0" err="1">
                <a:solidFill>
                  <a:schemeClr val="bg1"/>
                </a:solidFill>
              </a:rPr>
              <a:t>вибрала</a:t>
            </a:r>
            <a:r>
              <a:rPr lang="ru-RU" dirty="0">
                <a:solidFill>
                  <a:schemeClr val="bg1"/>
                </a:solidFill>
              </a:rPr>
              <a:t> символом </a:t>
            </a:r>
            <a:r>
              <a:rPr lang="ru-RU" dirty="0" err="1">
                <a:solidFill>
                  <a:schemeClr val="bg1"/>
                </a:solidFill>
              </a:rPr>
              <a:t>чорно-червоно-золотий</a:t>
            </a:r>
            <a:r>
              <a:rPr lang="ru-RU" dirty="0">
                <a:solidFill>
                  <a:schemeClr val="bg1"/>
                </a:solidFill>
              </a:rPr>
              <a:t> прапор. У 1949 </a:t>
            </a:r>
            <a:r>
              <a:rPr lang="ru-RU" dirty="0" err="1">
                <a:solidFill>
                  <a:schemeClr val="bg1"/>
                </a:solidFill>
              </a:rPr>
              <a:t>році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державним</a:t>
            </a:r>
            <a:r>
              <a:rPr lang="ru-RU" dirty="0">
                <a:solidFill>
                  <a:schemeClr val="bg1"/>
                </a:solidFill>
              </a:rPr>
              <a:t> і </a:t>
            </a:r>
            <a:r>
              <a:rPr lang="ru-RU" dirty="0" err="1">
                <a:solidFill>
                  <a:schemeClr val="bg1"/>
                </a:solidFill>
              </a:rPr>
              <a:t>національним</a:t>
            </a:r>
            <a:r>
              <a:rPr lang="ru-RU" dirty="0">
                <a:solidFill>
                  <a:schemeClr val="bg1"/>
                </a:solidFill>
              </a:rPr>
              <a:t> прапором ФРН </a:t>
            </a:r>
            <a:r>
              <a:rPr lang="ru-RU" dirty="0" err="1">
                <a:solidFill>
                  <a:schemeClr val="bg1"/>
                </a:solidFill>
              </a:rPr>
              <a:t>був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обраний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чорно-червоно-золотий</a:t>
            </a:r>
            <a:r>
              <a:rPr lang="ru-RU" dirty="0">
                <a:solidFill>
                  <a:schemeClr val="bg1"/>
                </a:solidFill>
              </a:rPr>
              <a:t> прапор </a:t>
            </a:r>
            <a:r>
              <a:rPr lang="ru-RU" dirty="0" err="1">
                <a:solidFill>
                  <a:schemeClr val="bg1"/>
                </a:solidFill>
              </a:rPr>
              <a:t>зразка</a:t>
            </a:r>
            <a:r>
              <a:rPr lang="ru-RU" dirty="0">
                <a:solidFill>
                  <a:schemeClr val="bg1"/>
                </a:solidFill>
              </a:rPr>
              <a:t> 1919 року. </a:t>
            </a:r>
            <a:r>
              <a:rPr lang="ru-RU" dirty="0" err="1">
                <a:solidFill>
                  <a:schemeClr val="bg1"/>
                </a:solidFill>
              </a:rPr>
              <a:t>Чорний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колір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символізує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похмурі</a:t>
            </a:r>
            <a:r>
              <a:rPr lang="ru-RU" dirty="0">
                <a:solidFill>
                  <a:schemeClr val="bg1"/>
                </a:solidFill>
              </a:rPr>
              <a:t> роки </a:t>
            </a:r>
            <a:r>
              <a:rPr lang="ru-RU" dirty="0" err="1">
                <a:solidFill>
                  <a:schemeClr val="bg1"/>
                </a:solidFill>
              </a:rPr>
              <a:t>реакції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червоний</a:t>
            </a:r>
            <a:r>
              <a:rPr lang="ru-RU" dirty="0">
                <a:solidFill>
                  <a:schemeClr val="bg1"/>
                </a:solidFill>
              </a:rPr>
              <a:t> - кров </a:t>
            </a:r>
            <a:r>
              <a:rPr lang="ru-RU" dirty="0" err="1">
                <a:solidFill>
                  <a:schemeClr val="bg1"/>
                </a:solidFill>
              </a:rPr>
              <a:t>патріотів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пролиту</a:t>
            </a:r>
            <a:r>
              <a:rPr lang="ru-RU" dirty="0">
                <a:solidFill>
                  <a:schemeClr val="bg1"/>
                </a:solidFill>
              </a:rPr>
              <a:t> у </a:t>
            </a:r>
            <a:r>
              <a:rPr lang="ru-RU" dirty="0" err="1">
                <a:solidFill>
                  <a:schemeClr val="bg1"/>
                </a:solidFill>
              </a:rPr>
              <a:t>боротьбі</a:t>
            </a:r>
            <a:r>
              <a:rPr lang="ru-RU" dirty="0">
                <a:solidFill>
                  <a:schemeClr val="bg1"/>
                </a:solidFill>
              </a:rPr>
              <a:t> за волю, а </a:t>
            </a:r>
            <a:r>
              <a:rPr lang="ru-RU" dirty="0" err="1">
                <a:solidFill>
                  <a:schemeClr val="bg1"/>
                </a:solidFill>
              </a:rPr>
              <a:t>золотий</a:t>
            </a:r>
            <a:r>
              <a:rPr lang="ru-RU" dirty="0">
                <a:solidFill>
                  <a:schemeClr val="bg1"/>
                </a:solidFill>
              </a:rPr>
              <a:t> - </a:t>
            </a:r>
            <a:r>
              <a:rPr lang="ru-RU" dirty="0" err="1">
                <a:solidFill>
                  <a:schemeClr val="bg1"/>
                </a:solidFill>
              </a:rPr>
              <a:t>сонце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волі</a:t>
            </a:r>
            <a:r>
              <a:rPr lang="ru-RU" dirty="0">
                <a:solidFill>
                  <a:schemeClr val="bg1"/>
                </a:solidFill>
              </a:rPr>
              <a:t>. 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993" y="-22455"/>
            <a:ext cx="5525728" cy="3451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5761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704888"/>
            <a:ext cx="4572000" cy="470898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err="1">
                <a:solidFill>
                  <a:schemeClr val="bg1"/>
                </a:solidFill>
              </a:rPr>
              <a:t>Державний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</a:rPr>
              <a:t>герб. </a:t>
            </a:r>
            <a:r>
              <a:rPr lang="ru-RU" sz="2000" dirty="0" smtClean="0">
                <a:solidFill>
                  <a:schemeClr val="bg1"/>
                </a:solidFill>
              </a:rPr>
              <a:t>На </a:t>
            </a:r>
            <a:r>
              <a:rPr lang="ru-RU" sz="2000" dirty="0" err="1">
                <a:solidFill>
                  <a:schemeClr val="bg1"/>
                </a:solidFill>
              </a:rPr>
              <a:t>сучасному</a:t>
            </a:r>
            <a:r>
              <a:rPr lang="ru-RU" sz="2000" dirty="0">
                <a:solidFill>
                  <a:schemeClr val="bg1"/>
                </a:solidFill>
              </a:rPr>
              <a:t> державному </a:t>
            </a:r>
            <a:r>
              <a:rPr lang="ru-RU" sz="2000" dirty="0" err="1">
                <a:solidFill>
                  <a:schemeClr val="bg1"/>
                </a:solidFill>
              </a:rPr>
              <a:t>гербі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Німеччини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зображений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чорний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одноглавий</a:t>
            </a:r>
            <a:r>
              <a:rPr lang="ru-RU" sz="2000" dirty="0">
                <a:solidFill>
                  <a:schemeClr val="bg1"/>
                </a:solidFill>
              </a:rPr>
              <a:t> орел з </a:t>
            </a:r>
            <a:r>
              <a:rPr lang="ru-RU" sz="2000" dirty="0" err="1">
                <a:solidFill>
                  <a:schemeClr val="bg1"/>
                </a:solidFill>
              </a:rPr>
              <a:t>червоними</a:t>
            </a:r>
            <a:r>
              <a:rPr lang="ru-RU" sz="2000" dirty="0">
                <a:solidFill>
                  <a:schemeClr val="bg1"/>
                </a:solidFill>
              </a:rPr>
              <a:t> лапами, </a:t>
            </a:r>
            <a:r>
              <a:rPr lang="ru-RU" sz="2000" dirty="0" err="1">
                <a:solidFill>
                  <a:schemeClr val="bg1"/>
                </a:solidFill>
              </a:rPr>
              <a:t>язиком</a:t>
            </a:r>
            <a:r>
              <a:rPr lang="ru-RU" sz="2000" dirty="0">
                <a:solidFill>
                  <a:schemeClr val="bg1"/>
                </a:solidFill>
              </a:rPr>
              <a:t> і </a:t>
            </a:r>
            <a:r>
              <a:rPr lang="ru-RU" sz="2000" dirty="0" err="1">
                <a:solidFill>
                  <a:schemeClr val="bg1"/>
                </a:solidFill>
              </a:rPr>
              <a:t>дзьобом</a:t>
            </a:r>
            <a:r>
              <a:rPr lang="ru-RU" sz="2000" dirty="0">
                <a:solidFill>
                  <a:schemeClr val="bg1"/>
                </a:solidFill>
              </a:rPr>
              <a:t> на золотому </a:t>
            </a:r>
            <a:r>
              <a:rPr lang="ru-RU" sz="2000" dirty="0" err="1">
                <a:solidFill>
                  <a:schemeClr val="bg1"/>
                </a:solidFill>
              </a:rPr>
              <a:t>щиті</a:t>
            </a:r>
            <a:r>
              <a:rPr lang="ru-RU" sz="2000" dirty="0">
                <a:solidFill>
                  <a:schemeClr val="bg1"/>
                </a:solidFill>
              </a:rPr>
              <a:t>. Даний герб є </a:t>
            </a:r>
            <a:r>
              <a:rPr lang="ru-RU" sz="2000" dirty="0" err="1">
                <a:solidFill>
                  <a:schemeClr val="bg1"/>
                </a:solidFill>
              </a:rPr>
              <a:t>дуже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древнім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він</a:t>
            </a:r>
            <a:r>
              <a:rPr lang="ru-RU" sz="2000" dirty="0">
                <a:solidFill>
                  <a:schemeClr val="bg1"/>
                </a:solidFill>
              </a:rPr>
              <a:t> служив </a:t>
            </a:r>
            <a:r>
              <a:rPr lang="ru-RU" sz="2000" dirty="0" err="1">
                <a:solidFill>
                  <a:schemeClr val="bg1"/>
                </a:solidFill>
              </a:rPr>
              <a:t>емблемою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влади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німецьких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королів</a:t>
            </a:r>
            <a:r>
              <a:rPr lang="ru-RU" sz="2000" dirty="0">
                <a:solidFill>
                  <a:schemeClr val="bg1"/>
                </a:solidFill>
              </a:rPr>
              <a:t>. Перше </a:t>
            </a:r>
            <a:r>
              <a:rPr lang="ru-RU" sz="2000" dirty="0" err="1">
                <a:solidFill>
                  <a:schemeClr val="bg1"/>
                </a:solidFill>
              </a:rPr>
              <a:t>зображення</a:t>
            </a:r>
            <a:r>
              <a:rPr lang="ru-RU" sz="2000" dirty="0">
                <a:solidFill>
                  <a:schemeClr val="bg1"/>
                </a:solidFill>
              </a:rPr>
              <a:t> орла на </a:t>
            </a:r>
            <a:r>
              <a:rPr lang="ru-RU" sz="2000" dirty="0" err="1">
                <a:solidFill>
                  <a:schemeClr val="bg1"/>
                </a:solidFill>
              </a:rPr>
              <a:t>щиті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можна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побачити</a:t>
            </a:r>
            <a:r>
              <a:rPr lang="ru-RU" sz="2000" dirty="0">
                <a:solidFill>
                  <a:schemeClr val="bg1"/>
                </a:solidFill>
              </a:rPr>
              <a:t> на </a:t>
            </a:r>
            <a:r>
              <a:rPr lang="ru-RU" sz="2000" dirty="0" err="1">
                <a:solidFill>
                  <a:schemeClr val="bg1"/>
                </a:solidFill>
              </a:rPr>
              <a:t>срібних</a:t>
            </a:r>
            <a:r>
              <a:rPr lang="ru-RU" sz="2000" dirty="0">
                <a:solidFill>
                  <a:schemeClr val="bg1"/>
                </a:solidFill>
              </a:rPr>
              <a:t> монетах короля </a:t>
            </a:r>
            <a:r>
              <a:rPr lang="ru-RU" sz="2000" dirty="0" err="1">
                <a:solidFill>
                  <a:schemeClr val="bg1"/>
                </a:solidFill>
              </a:rPr>
              <a:t>Фрідріха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Барбароси</a:t>
            </a:r>
            <a:r>
              <a:rPr lang="ru-RU" sz="2000" dirty="0">
                <a:solidFill>
                  <a:schemeClr val="bg1"/>
                </a:solidFill>
              </a:rPr>
              <a:t> (</a:t>
            </a:r>
            <a:r>
              <a:rPr lang="ru-RU" sz="2000" dirty="0" err="1">
                <a:solidFill>
                  <a:schemeClr val="bg1"/>
                </a:solidFill>
              </a:rPr>
              <a:t>кінець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XII </a:t>
            </a:r>
            <a:r>
              <a:rPr lang="ru-RU" sz="2000" dirty="0">
                <a:solidFill>
                  <a:schemeClr val="bg1"/>
                </a:solidFill>
              </a:rPr>
              <a:t>ст.). З </a:t>
            </a:r>
            <a:r>
              <a:rPr lang="en-US" sz="2000" dirty="0">
                <a:solidFill>
                  <a:schemeClr val="bg1"/>
                </a:solidFill>
              </a:rPr>
              <a:t>XIV </a:t>
            </a:r>
            <a:r>
              <a:rPr lang="ru-RU" sz="2000" dirty="0">
                <a:solidFill>
                  <a:schemeClr val="bg1"/>
                </a:solidFill>
              </a:rPr>
              <a:t>ст. </a:t>
            </a:r>
            <a:r>
              <a:rPr lang="ru-RU" sz="2000" dirty="0" err="1">
                <a:solidFill>
                  <a:schemeClr val="bg1"/>
                </a:solidFill>
              </a:rPr>
              <a:t>спочатку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лапи</a:t>
            </a:r>
            <a:r>
              <a:rPr lang="ru-RU" sz="2000" dirty="0">
                <a:solidFill>
                  <a:schemeClr val="bg1"/>
                </a:solidFill>
              </a:rPr>
              <a:t>, а </a:t>
            </a:r>
            <a:r>
              <a:rPr lang="ru-RU" sz="2000" dirty="0" err="1">
                <a:solidFill>
                  <a:schemeClr val="bg1"/>
                </a:solidFill>
              </a:rPr>
              <a:t>потім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дзьоб</a:t>
            </a:r>
            <a:r>
              <a:rPr lang="ru-RU" sz="2000" dirty="0">
                <a:solidFill>
                  <a:schemeClr val="bg1"/>
                </a:solidFill>
              </a:rPr>
              <a:t> і </a:t>
            </a:r>
            <a:r>
              <a:rPr lang="ru-RU" sz="2000" dirty="0" err="1">
                <a:solidFill>
                  <a:schemeClr val="bg1"/>
                </a:solidFill>
              </a:rPr>
              <a:t>язик</a:t>
            </a:r>
            <a:r>
              <a:rPr lang="ru-RU" sz="2000" dirty="0">
                <a:solidFill>
                  <a:schemeClr val="bg1"/>
                </a:solidFill>
              </a:rPr>
              <a:t> орла стали </a:t>
            </a:r>
            <a:r>
              <a:rPr lang="ru-RU" sz="2000" dirty="0" err="1">
                <a:solidFill>
                  <a:schemeClr val="bg1"/>
                </a:solidFill>
              </a:rPr>
              <a:t>червоними</a:t>
            </a:r>
            <a:r>
              <a:rPr lang="ru-RU" sz="2000" dirty="0">
                <a:solidFill>
                  <a:schemeClr val="bg1"/>
                </a:solidFill>
              </a:rPr>
              <a:t>. </a:t>
            </a:r>
            <a:endParaRPr lang="ru-RU" sz="2000" dirty="0" smtClean="0">
              <a:solidFill>
                <a:schemeClr val="bg1"/>
              </a:solidFill>
            </a:endParaRPr>
          </a:p>
          <a:p>
            <a:r>
              <a:rPr lang="ru-RU" sz="2000" b="1" dirty="0" err="1">
                <a:solidFill>
                  <a:schemeClr val="bg1"/>
                </a:solidFill>
              </a:rPr>
              <a:t>Державний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гімн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- "</a:t>
            </a:r>
            <a:r>
              <a:rPr lang="ru-RU" sz="2000" dirty="0" err="1">
                <a:solidFill>
                  <a:schemeClr val="bg1"/>
                </a:solidFill>
              </a:rPr>
              <a:t>Пісня</a:t>
            </a:r>
            <a:r>
              <a:rPr lang="ru-RU" sz="2000" dirty="0">
                <a:solidFill>
                  <a:schemeClr val="bg1"/>
                </a:solidFill>
              </a:rPr>
              <a:t> про </a:t>
            </a:r>
            <a:r>
              <a:rPr lang="ru-RU" sz="2000" dirty="0" err="1">
                <a:solidFill>
                  <a:schemeClr val="bg1"/>
                </a:solidFill>
              </a:rPr>
              <a:t>Німеччину</a:t>
            </a:r>
            <a:r>
              <a:rPr lang="ru-RU" sz="2000" dirty="0">
                <a:solidFill>
                  <a:schemeClr val="bg1"/>
                </a:solidFill>
              </a:rPr>
              <a:t>".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910" y="1239351"/>
            <a:ext cx="4122065" cy="5152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25511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005064"/>
            <a:ext cx="538234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Членство у </a:t>
            </a:r>
            <a:r>
              <a:rPr lang="ru-RU" sz="2400" dirty="0" err="1">
                <a:solidFill>
                  <a:schemeClr val="bg1"/>
                </a:solidFill>
              </a:rPr>
              <a:t>міжнародних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організаціях</a:t>
            </a:r>
            <a:r>
              <a:rPr lang="ru-RU" sz="2400" dirty="0">
                <a:solidFill>
                  <a:schemeClr val="bg1"/>
                </a:solidFill>
              </a:rPr>
              <a:t> - ООН, Велика </a:t>
            </a:r>
            <a:r>
              <a:rPr lang="ru-RU" sz="2400" dirty="0" err="1">
                <a:solidFill>
                  <a:schemeClr val="bg1"/>
                </a:solidFill>
              </a:rPr>
              <a:t>вісімка</a:t>
            </a:r>
            <a:r>
              <a:rPr lang="ru-RU" sz="2400" dirty="0">
                <a:solidFill>
                  <a:schemeClr val="bg1"/>
                </a:solidFill>
              </a:rPr>
              <a:t>, НАТО (1955), СОТ, ЄМР, ЄІБ, ЄС (1957), МБРР, МВФ, </a:t>
            </a:r>
            <a:r>
              <a:rPr lang="ru-RU" sz="2400" dirty="0" err="1">
                <a:solidFill>
                  <a:schemeClr val="bg1"/>
                </a:solidFill>
              </a:rPr>
              <a:t>Європейське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об'єднання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вугілля</a:t>
            </a:r>
            <a:r>
              <a:rPr lang="ru-RU" sz="2400" dirty="0">
                <a:solidFill>
                  <a:schemeClr val="bg1"/>
                </a:solidFill>
              </a:rPr>
              <a:t> і стали (ЄОВС), МФЧХ, ОБСЄ, РЄ (1951), ОЄСР (1960), ЗЄС (1954), </a:t>
            </a:r>
            <a:r>
              <a:rPr lang="ru-RU" sz="2400" dirty="0" err="1">
                <a:solidFill>
                  <a:schemeClr val="bg1"/>
                </a:solidFill>
              </a:rPr>
              <a:t>тощо</a:t>
            </a:r>
            <a:r>
              <a:rPr lang="ru-RU" sz="24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57" y="404664"/>
            <a:ext cx="3486150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04664"/>
            <a:ext cx="3486150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413" y="3376868"/>
            <a:ext cx="3304977" cy="3304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46742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556792"/>
            <a:ext cx="4572000" cy="470898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 За формою </a:t>
            </a:r>
            <a:r>
              <a:rPr lang="ru-RU" sz="2000" dirty="0" err="1">
                <a:solidFill>
                  <a:schemeClr val="bg1"/>
                </a:solidFill>
              </a:rPr>
              <a:t>правління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Німеччина</a:t>
            </a:r>
            <a:r>
              <a:rPr lang="ru-RU" sz="2000" dirty="0">
                <a:solidFill>
                  <a:schemeClr val="bg1"/>
                </a:solidFill>
              </a:rPr>
              <a:t> - </a:t>
            </a:r>
            <a:r>
              <a:rPr lang="ru-RU" sz="2000" dirty="0" err="1">
                <a:solidFill>
                  <a:schemeClr val="bg1"/>
                </a:solidFill>
              </a:rPr>
              <a:t>парламентська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республіка</a:t>
            </a:r>
            <a:r>
              <a:rPr lang="ru-RU" sz="2000" dirty="0">
                <a:solidFill>
                  <a:schemeClr val="bg1"/>
                </a:solidFill>
              </a:rPr>
              <a:t>, в </a:t>
            </a:r>
            <a:r>
              <a:rPr lang="ru-RU" sz="2000" dirty="0" err="1">
                <a:solidFill>
                  <a:schemeClr val="bg1"/>
                </a:solidFill>
              </a:rPr>
              <a:t>якій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законодавча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влада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належить</a:t>
            </a:r>
            <a:r>
              <a:rPr lang="ru-RU" sz="2000" dirty="0">
                <a:solidFill>
                  <a:schemeClr val="bg1"/>
                </a:solidFill>
              </a:rPr>
              <a:t> однопалатному і парламенту (бундестагу — </a:t>
            </a:r>
            <a:r>
              <a:rPr lang="ru-RU" sz="2000" dirty="0" err="1">
                <a:solidFill>
                  <a:schemeClr val="bg1"/>
                </a:solidFill>
              </a:rPr>
              <a:t>палаті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депутатів</a:t>
            </a:r>
            <a:r>
              <a:rPr lang="ru-RU" sz="2000" dirty="0">
                <a:solidFill>
                  <a:schemeClr val="bg1"/>
                </a:solidFill>
              </a:rPr>
              <a:t>), </a:t>
            </a:r>
            <a:r>
              <a:rPr lang="ru-RU" sz="2000" dirty="0" err="1">
                <a:solidFill>
                  <a:schemeClr val="bg1"/>
                </a:solidFill>
              </a:rPr>
              <a:t>виконавча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влада</a:t>
            </a:r>
            <a:r>
              <a:rPr lang="ru-RU" sz="2000" dirty="0">
                <a:solidFill>
                  <a:schemeClr val="bg1"/>
                </a:solidFill>
              </a:rPr>
              <a:t> — уряду, </a:t>
            </a:r>
            <a:r>
              <a:rPr lang="ru-RU" sz="2000" dirty="0" err="1">
                <a:solidFill>
                  <a:schemeClr val="bg1"/>
                </a:solidFill>
              </a:rPr>
              <a:t>очолюваному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федеральним</a:t>
            </a:r>
            <a:r>
              <a:rPr lang="ru-RU" sz="2000" dirty="0">
                <a:solidFill>
                  <a:schemeClr val="bg1"/>
                </a:solidFill>
              </a:rPr>
              <a:t> канцлером. В </a:t>
            </a:r>
            <a:r>
              <a:rPr lang="ru-RU" sz="2000" dirty="0" err="1">
                <a:solidFill>
                  <a:schemeClr val="bg1"/>
                </a:solidFill>
              </a:rPr>
              <a:t>адміністративно-територіальному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поділі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виділяють</a:t>
            </a:r>
            <a:r>
              <a:rPr lang="ru-RU" sz="2000" dirty="0">
                <a:solidFill>
                  <a:schemeClr val="bg1"/>
                </a:solidFill>
              </a:rPr>
              <a:t> 16 земель, </a:t>
            </a:r>
            <a:r>
              <a:rPr lang="ru-RU" sz="2000" dirty="0" err="1">
                <a:solidFill>
                  <a:schemeClr val="bg1"/>
                </a:solidFill>
              </a:rPr>
              <a:t>кожна</a:t>
            </a:r>
            <a:r>
              <a:rPr lang="ru-RU" sz="2000" dirty="0">
                <a:solidFill>
                  <a:schemeClr val="bg1"/>
                </a:solidFill>
              </a:rPr>
              <a:t> з </a:t>
            </a:r>
            <a:r>
              <a:rPr lang="ru-RU" sz="2000" dirty="0" err="1">
                <a:solidFill>
                  <a:schemeClr val="bg1"/>
                </a:solidFill>
              </a:rPr>
              <a:t>яких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має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власні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органи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самоврядування</a:t>
            </a:r>
            <a:r>
              <a:rPr lang="ru-RU" sz="2000" dirty="0">
                <a:solidFill>
                  <a:schemeClr val="bg1"/>
                </a:solidFill>
              </a:rPr>
              <a:t>. </a:t>
            </a:r>
            <a:r>
              <a:rPr lang="ru-RU" sz="2000" dirty="0" err="1">
                <a:solidFill>
                  <a:schemeClr val="bg1"/>
                </a:solidFill>
              </a:rPr>
              <a:t>Після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Другої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світової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війни</a:t>
            </a:r>
            <a:r>
              <a:rPr lang="ru-RU" sz="2000" dirty="0">
                <a:solidFill>
                  <a:schemeClr val="bg1"/>
                </a:solidFill>
              </a:rPr>
              <a:t> в 1949 р. </a:t>
            </a:r>
            <a:r>
              <a:rPr lang="ru-RU" sz="2000" dirty="0" err="1">
                <a:solidFill>
                  <a:schemeClr val="bg1"/>
                </a:solidFill>
              </a:rPr>
              <a:t>Німеччина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була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розділена</a:t>
            </a:r>
            <a:r>
              <a:rPr lang="ru-RU" sz="2000" dirty="0">
                <a:solidFill>
                  <a:schemeClr val="bg1"/>
                </a:solidFill>
              </a:rPr>
              <a:t> на </a:t>
            </a:r>
            <a:r>
              <a:rPr lang="ru-RU" sz="2000" dirty="0" err="1">
                <a:solidFill>
                  <a:schemeClr val="bg1"/>
                </a:solidFill>
              </a:rPr>
              <a:t>дві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окремі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країни</a:t>
            </a:r>
            <a:r>
              <a:rPr lang="ru-RU" sz="2000" dirty="0">
                <a:solidFill>
                  <a:schemeClr val="bg1"/>
                </a:solidFill>
              </a:rPr>
              <a:t> — ФРН та НДР, </a:t>
            </a:r>
            <a:r>
              <a:rPr lang="ru-RU" sz="2000" dirty="0" err="1">
                <a:solidFill>
                  <a:schemeClr val="bg1"/>
                </a:solidFill>
              </a:rPr>
              <a:t>які</a:t>
            </a:r>
            <a:r>
              <a:rPr lang="ru-RU" sz="2000" dirty="0">
                <a:solidFill>
                  <a:schemeClr val="bg1"/>
                </a:solidFill>
              </a:rPr>
              <a:t> в 1990 р. </a:t>
            </a:r>
            <a:r>
              <a:rPr lang="ru-RU" sz="2000" dirty="0" err="1">
                <a:solidFill>
                  <a:schemeClr val="bg1"/>
                </a:solidFill>
              </a:rPr>
              <a:t>об'єдналися</a:t>
            </a:r>
            <a:r>
              <a:rPr lang="ru-RU" sz="2000" dirty="0">
                <a:solidFill>
                  <a:schemeClr val="bg1"/>
                </a:solidFill>
              </a:rPr>
              <a:t> в одну </a:t>
            </a:r>
            <a:r>
              <a:rPr lang="ru-RU" sz="2000" dirty="0" err="1">
                <a:solidFill>
                  <a:schemeClr val="bg1"/>
                </a:solidFill>
              </a:rPr>
              <a:t>країну</a:t>
            </a:r>
            <a:r>
              <a:rPr lang="ru-RU" sz="2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332656"/>
            <a:ext cx="78443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0C788E"/>
                </a:solidFill>
              </a:rPr>
              <a:t>Форма </a:t>
            </a:r>
            <a:r>
              <a:rPr lang="ru-RU" sz="3200" b="1" dirty="0" err="1">
                <a:solidFill>
                  <a:srgbClr val="0C788E"/>
                </a:solidFill>
              </a:rPr>
              <a:t>правління</a:t>
            </a:r>
            <a:r>
              <a:rPr lang="ru-RU" sz="3200" b="1" dirty="0">
                <a:solidFill>
                  <a:srgbClr val="0C788E"/>
                </a:solidFill>
              </a:rPr>
              <a:t> і </a:t>
            </a:r>
            <a:r>
              <a:rPr lang="ru-RU" sz="3200" b="1" dirty="0" err="1">
                <a:solidFill>
                  <a:srgbClr val="0C788E"/>
                </a:solidFill>
              </a:rPr>
              <a:t>державний</a:t>
            </a:r>
            <a:r>
              <a:rPr lang="ru-RU" sz="3200" b="1" dirty="0">
                <a:solidFill>
                  <a:srgbClr val="0C788E"/>
                </a:solidFill>
              </a:rPr>
              <a:t> </a:t>
            </a:r>
            <a:r>
              <a:rPr lang="ru-RU" sz="3200" b="1" dirty="0" err="1">
                <a:solidFill>
                  <a:srgbClr val="0C788E"/>
                </a:solidFill>
              </a:rPr>
              <a:t>устрій</a:t>
            </a:r>
            <a:r>
              <a:rPr lang="ru-RU" sz="3200" b="1" dirty="0">
                <a:solidFill>
                  <a:srgbClr val="0C788E"/>
                </a:solidFill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928" y="1340768"/>
            <a:ext cx="3809999" cy="281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928" y="3717032"/>
            <a:ext cx="3779903" cy="3023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11191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265" y="1636338"/>
            <a:ext cx="475252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C788E"/>
                </a:solidFill>
              </a:rPr>
              <a:t>.</a:t>
            </a:r>
            <a:r>
              <a:rPr lang="ru-RU" sz="2400" dirty="0">
                <a:solidFill>
                  <a:srgbClr val="0C788E"/>
                </a:solidFill>
              </a:rPr>
              <a:t> </a:t>
            </a:r>
            <a:r>
              <a:rPr lang="ru-RU" sz="2400" dirty="0" err="1">
                <a:solidFill>
                  <a:schemeClr val="bg1"/>
                </a:solidFill>
              </a:rPr>
              <a:t>Рельєф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країни</a:t>
            </a:r>
            <a:r>
              <a:rPr lang="ru-RU" sz="2400" dirty="0">
                <a:solidFill>
                  <a:schemeClr val="bg1"/>
                </a:solidFill>
              </a:rPr>
              <a:t> є </a:t>
            </a:r>
            <a:r>
              <a:rPr lang="ru-RU" sz="2400" dirty="0" err="1">
                <a:solidFill>
                  <a:schemeClr val="bg1"/>
                </a:solidFill>
              </a:rPr>
              <a:t>переважно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рівнинним</a:t>
            </a:r>
            <a:r>
              <a:rPr lang="ru-RU" sz="2400" dirty="0">
                <a:solidFill>
                  <a:schemeClr val="bg1"/>
                </a:solidFill>
              </a:rPr>
              <a:t>: на </a:t>
            </a:r>
            <a:r>
              <a:rPr lang="ru-RU" sz="2400" dirty="0" err="1">
                <a:solidFill>
                  <a:schemeClr val="bg1"/>
                </a:solidFill>
              </a:rPr>
              <a:t>півночі</a:t>
            </a:r>
            <a:r>
              <a:rPr lang="ru-RU" sz="2400" dirty="0">
                <a:solidFill>
                  <a:schemeClr val="bg1"/>
                </a:solidFill>
              </a:rPr>
              <a:t> — </a:t>
            </a:r>
            <a:r>
              <a:rPr lang="ru-RU" sz="2400" dirty="0" err="1">
                <a:solidFill>
                  <a:schemeClr val="bg1"/>
                </a:solidFill>
              </a:rPr>
              <a:t>низовини</a:t>
            </a:r>
            <a:r>
              <a:rPr lang="ru-RU" sz="2400" dirty="0">
                <a:solidFill>
                  <a:schemeClr val="bg1"/>
                </a:solidFill>
              </a:rPr>
              <a:t> (</a:t>
            </a:r>
            <a:r>
              <a:rPr lang="ru-RU" sz="2400" dirty="0" err="1">
                <a:solidFill>
                  <a:schemeClr val="bg1"/>
                </a:solidFill>
              </a:rPr>
              <a:t>Північнонімецька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низовина</a:t>
            </a:r>
            <a:r>
              <a:rPr lang="ru-RU" sz="2400" dirty="0">
                <a:solidFill>
                  <a:schemeClr val="bg1"/>
                </a:solidFill>
              </a:rPr>
              <a:t>), у </a:t>
            </a:r>
            <a:r>
              <a:rPr lang="ru-RU" sz="2400" dirty="0" err="1">
                <a:solidFill>
                  <a:schemeClr val="bg1"/>
                </a:solidFill>
              </a:rPr>
              <a:t>центральній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частині</a:t>
            </a:r>
            <a:r>
              <a:rPr lang="ru-RU" sz="2400" dirty="0">
                <a:solidFill>
                  <a:schemeClr val="bg1"/>
                </a:solidFill>
              </a:rPr>
              <a:t> — </a:t>
            </a:r>
            <a:r>
              <a:rPr lang="ru-RU" sz="2400" dirty="0" err="1">
                <a:solidFill>
                  <a:schemeClr val="bg1"/>
                </a:solidFill>
              </a:rPr>
              <a:t>височини</a:t>
            </a:r>
            <a:r>
              <a:rPr lang="ru-RU" sz="2400" dirty="0">
                <a:solidFill>
                  <a:schemeClr val="bg1"/>
                </a:solidFill>
              </a:rPr>
              <a:t> і </a:t>
            </a:r>
            <a:r>
              <a:rPr lang="ru-RU" sz="2400" dirty="0" err="1">
                <a:solidFill>
                  <a:schemeClr val="bg1"/>
                </a:solidFill>
              </a:rPr>
              <a:t>масиви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старих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зруйнованих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гір</a:t>
            </a:r>
            <a:r>
              <a:rPr lang="ru-RU" sz="2400" dirty="0">
                <a:solidFill>
                  <a:schemeClr val="bg1"/>
                </a:solidFill>
              </a:rPr>
              <a:t> (</a:t>
            </a:r>
            <a:r>
              <a:rPr lang="ru-RU" sz="2400" dirty="0" err="1">
                <a:solidFill>
                  <a:schemeClr val="bg1"/>
                </a:solidFill>
              </a:rPr>
              <a:t>Рейнські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Рудні</a:t>
            </a:r>
            <a:r>
              <a:rPr lang="ru-RU" sz="2400" dirty="0">
                <a:solidFill>
                  <a:schemeClr val="bg1"/>
                </a:solidFill>
              </a:rPr>
              <a:t>, Гарц, Шварцвальд), на </a:t>
            </a:r>
            <a:r>
              <a:rPr lang="ru-RU" sz="2400" dirty="0" err="1">
                <a:solidFill>
                  <a:schemeClr val="bg1"/>
                </a:solidFill>
              </a:rPr>
              <a:t>півдні</a:t>
            </a:r>
            <a:r>
              <a:rPr lang="ru-RU" sz="2400" dirty="0">
                <a:solidFill>
                  <a:schemeClr val="bg1"/>
                </a:solidFill>
              </a:rPr>
              <a:t> - </a:t>
            </a:r>
            <a:r>
              <a:rPr lang="ru-RU" sz="2400" dirty="0" err="1">
                <a:solidFill>
                  <a:schemeClr val="bg1"/>
                </a:solidFill>
              </a:rPr>
              <a:t>плоскогір'я</a:t>
            </a:r>
            <a:r>
              <a:rPr lang="ru-RU" sz="2400" dirty="0">
                <a:solidFill>
                  <a:schemeClr val="bg1"/>
                </a:solidFill>
              </a:rPr>
              <a:t> (</a:t>
            </a:r>
            <a:r>
              <a:rPr lang="ru-RU" sz="2400" dirty="0" err="1">
                <a:solidFill>
                  <a:schemeClr val="bg1"/>
                </a:solidFill>
              </a:rPr>
              <a:t>Баварські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Альпи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Баварське</a:t>
            </a:r>
            <a:r>
              <a:rPr lang="ru-RU" sz="2400" dirty="0">
                <a:solidFill>
                  <a:schemeClr val="bg1"/>
                </a:solidFill>
              </a:rPr>
              <a:t> плато). </a:t>
            </a:r>
            <a:r>
              <a:rPr lang="ru-RU" sz="2400" dirty="0" err="1">
                <a:solidFill>
                  <a:schemeClr val="bg1"/>
                </a:solidFill>
              </a:rPr>
              <a:t>Німеччину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називають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країною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родючих</a:t>
            </a:r>
            <a:r>
              <a:rPr lang="ru-RU" sz="2400" dirty="0">
                <a:solidFill>
                  <a:schemeClr val="bg1"/>
                </a:solidFill>
              </a:rPr>
              <a:t> земель, </a:t>
            </a:r>
            <a:r>
              <a:rPr lang="ru-RU" sz="2400" dirty="0" err="1">
                <a:solidFill>
                  <a:schemeClr val="bg1"/>
                </a:solidFill>
              </a:rPr>
              <a:t>повноводних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річок</a:t>
            </a:r>
            <a:r>
              <a:rPr lang="ru-RU" sz="2400" dirty="0">
                <a:solidFill>
                  <a:schemeClr val="bg1"/>
                </a:solidFill>
              </a:rPr>
              <a:t> і </a:t>
            </a:r>
            <a:r>
              <a:rPr lang="ru-RU" sz="2400" dirty="0" err="1">
                <a:solidFill>
                  <a:schemeClr val="bg1"/>
                </a:solidFill>
              </a:rPr>
              <a:t>густих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лісів</a:t>
            </a:r>
            <a:r>
              <a:rPr lang="ru-RU" sz="2400" dirty="0">
                <a:solidFill>
                  <a:schemeClr val="bg1"/>
                </a:solidFill>
              </a:rPr>
              <a:t>. 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116632"/>
            <a:ext cx="688900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 err="1">
                <a:solidFill>
                  <a:srgbClr val="0C788E"/>
                </a:solidFill>
              </a:rPr>
              <a:t>Природні</a:t>
            </a:r>
            <a:r>
              <a:rPr lang="ru-RU" sz="4400" dirty="0">
                <a:solidFill>
                  <a:srgbClr val="0C788E"/>
                </a:solidFill>
              </a:rPr>
              <a:t> </a:t>
            </a:r>
            <a:r>
              <a:rPr lang="ru-RU" sz="4400" dirty="0" err="1">
                <a:solidFill>
                  <a:srgbClr val="0C788E"/>
                </a:solidFill>
              </a:rPr>
              <a:t>умови</a:t>
            </a:r>
            <a:r>
              <a:rPr lang="ru-RU" sz="4400" dirty="0">
                <a:solidFill>
                  <a:srgbClr val="0C788E"/>
                </a:solidFill>
              </a:rPr>
              <a:t> і </a:t>
            </a:r>
            <a:r>
              <a:rPr lang="ru-RU" sz="4400" dirty="0" err="1">
                <a:solidFill>
                  <a:srgbClr val="0C788E"/>
                </a:solidFill>
              </a:rPr>
              <a:t>ресурси</a:t>
            </a:r>
            <a:endParaRPr lang="ru-RU" sz="4400" dirty="0">
              <a:solidFill>
                <a:srgbClr val="0C788E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12776"/>
            <a:ext cx="3822700" cy="504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01175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5253</TotalTime>
  <Words>1592</Words>
  <Application>Microsoft Office PowerPoint</Application>
  <PresentationFormat>Экран (4:3)</PresentationFormat>
  <Paragraphs>45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Diseño predeterminado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Vika</cp:lastModifiedBy>
  <cp:revision>761</cp:revision>
  <dcterms:created xsi:type="dcterms:W3CDTF">2010-05-23T14:28:12Z</dcterms:created>
  <dcterms:modified xsi:type="dcterms:W3CDTF">2013-12-11T17:15:22Z</dcterms:modified>
</cp:coreProperties>
</file>