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59" r:id="rId8"/>
    <p:sldId id="256" r:id="rId9"/>
    <p:sldId id="263" r:id="rId10"/>
    <p:sldId id="257" r:id="rId11"/>
    <p:sldId id="262" r:id="rId12"/>
    <p:sldId id="260" r:id="rId13"/>
    <p:sldId id="261" r:id="rId14"/>
    <p:sldId id="264" r:id="rId15"/>
    <p:sldId id="265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1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7245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851648" cy="18288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B0F0"/>
                </a:solidFill>
              </a:rPr>
              <a:t>Нафта та продукти її переробки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3071810"/>
            <a:ext cx="3387468" cy="2000264"/>
          </a:xfrm>
        </p:spPr>
        <p:txBody>
          <a:bodyPr>
            <a:normAutofit/>
          </a:bodyPr>
          <a:lstStyle/>
          <a:p>
            <a:pPr algn="l"/>
            <a:r>
              <a:rPr lang="uk-UA" dirty="0" smtClean="0">
                <a:solidFill>
                  <a:schemeClr val="bg1"/>
                </a:solidFill>
              </a:rPr>
              <a:t>Підготував: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Учень 11 – Б класу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err="1" smtClean="0">
                <a:solidFill>
                  <a:schemeClr val="bg1"/>
                </a:solidFill>
              </a:rPr>
              <a:t>Червеняк</a:t>
            </a:r>
            <a:r>
              <a:rPr lang="uk-UA" dirty="0" smtClean="0">
                <a:solidFill>
                  <a:schemeClr val="bg1"/>
                </a:solidFill>
              </a:rPr>
              <a:t> Дмитро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4834880" cy="60486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/>
              <a:t>	 </a:t>
            </a:r>
            <a:r>
              <a:rPr lang="uk-UA" sz="3000" dirty="0"/>
              <a:t>У середні віки нафта застосовувалась для освітлення вулиць у багатьох містах Близького </a:t>
            </a:r>
            <a:r>
              <a:rPr lang="en-GB" sz="3000" dirty="0"/>
              <a:t>C</a:t>
            </a:r>
            <a:r>
              <a:rPr lang="uk-UA" sz="3000" dirty="0"/>
              <a:t>ходу, Південної Італії та ін. На початку ХІХ ст. у Росії, а в середині ХІХ ст. в Америці з нафти була видобута освітлювальна олія, названа керосином. Керосин використовувався в лампах, які були винайдені у Львові в 1853 .</a:t>
            </a:r>
            <a:endParaRPr lang="ru-RU" sz="30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4664"/>
            <a:ext cx="2626331" cy="2425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6104" y="3573015"/>
            <a:ext cx="2834425" cy="289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7150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331236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uk-UA" dirty="0"/>
              <a:t>	В даний час з нафти отримують тисячі продуктів. Основними групами є рідке паливо, газоподібне паливо, тверде паливо (нафтовий кокс), мастильні та спеціальні масла, </a:t>
            </a:r>
            <a:r>
              <a:rPr lang="uk-UA" dirty="0" err="1" smtClean="0"/>
              <a:t>парафіни</a:t>
            </a:r>
            <a:r>
              <a:rPr lang="uk-UA" dirty="0" smtClean="0"/>
              <a:t>, </a:t>
            </a:r>
            <a:r>
              <a:rPr lang="uk-UA" dirty="0"/>
              <a:t>сажа, ацетилен, етилен, нафтові кислоти та їх солі, вищі спирти</a:t>
            </a:r>
            <a:r>
              <a:rPr lang="uk-UA" dirty="0" smtClean="0"/>
              <a:t>.</a:t>
            </a:r>
          </a:p>
          <a:p>
            <a:pPr marL="0" indent="0" algn="just">
              <a:buNone/>
            </a:pPr>
            <a:r>
              <a:rPr lang="uk-UA" dirty="0"/>
              <a:t>	</a:t>
            </a:r>
            <a:r>
              <a:rPr lang="uk-UA" dirty="0" smtClean="0"/>
              <a:t> </a:t>
            </a:r>
            <a:r>
              <a:rPr lang="uk-UA" dirty="0"/>
              <a:t>Ці продукти включають горючі гази, бензин, розчинники, гас, </a:t>
            </a:r>
            <a:r>
              <a:rPr lang="uk-UA" dirty="0" err="1"/>
              <a:t>газойль</a:t>
            </a:r>
            <a:r>
              <a:rPr lang="uk-UA" dirty="0"/>
              <a:t>, побутове паливо, широкий склад мастил, мазут, дорожній бітум і асфальт; сюди відносяться також парафін, вазелін, медичні та різні </a:t>
            </a:r>
            <a:r>
              <a:rPr lang="uk-UA" dirty="0" smtClean="0"/>
              <a:t>масла</a:t>
            </a:r>
            <a:r>
              <a:rPr lang="uk-UA" dirty="0"/>
              <a:t>.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/>
              <a:t>	</a:t>
            </a:r>
            <a:r>
              <a:rPr lang="uk-UA" dirty="0" smtClean="0"/>
              <a:t>Масла </a:t>
            </a:r>
            <a:r>
              <a:rPr lang="uk-UA" dirty="0"/>
              <a:t>з нафти використовуються як мазі і креми, а також у виробництві вибухових речовин, медикаментів, засобів для чищення, найбільше застосування продукти переробки нафти знаходять в паливно-енергетичній галузі. 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37112"/>
            <a:ext cx="1987323" cy="1987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19410"/>
            <a:ext cx="2171700" cy="21050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2980984" cy="1987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8019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ана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518" y="332656"/>
            <a:ext cx="616969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5913" y="332656"/>
            <a:ext cx="1255778" cy="1953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64904"/>
            <a:ext cx="1999109" cy="1999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3" y="4805709"/>
            <a:ext cx="1855093" cy="1855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9856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805" y="1124744"/>
            <a:ext cx="8352928" cy="316835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u="sng" dirty="0" smtClean="0"/>
              <a:t>Бензин</a:t>
            </a:r>
            <a:r>
              <a:rPr lang="uk-UA" dirty="0" smtClean="0"/>
              <a:t> - пальне для авіаційних та автомобільних двигунів.</a:t>
            </a:r>
          </a:p>
          <a:p>
            <a:pPr marL="0" indent="0" algn="just">
              <a:buNone/>
            </a:pPr>
            <a:r>
              <a:rPr lang="uk-UA" dirty="0"/>
              <a:t>	</a:t>
            </a:r>
            <a:r>
              <a:rPr lang="uk-UA" u="sng" dirty="0" smtClean="0"/>
              <a:t>Гас</a:t>
            </a:r>
            <a:r>
              <a:rPr lang="uk-UA" dirty="0" smtClean="0"/>
              <a:t> - пальне для тракторів, реактивних літаків і ракет. </a:t>
            </a:r>
          </a:p>
          <a:p>
            <a:pPr marL="0" indent="0" algn="just">
              <a:buNone/>
            </a:pPr>
            <a:r>
              <a:rPr lang="uk-UA" dirty="0"/>
              <a:t>	</a:t>
            </a:r>
            <a:r>
              <a:rPr lang="uk-UA" u="sng" dirty="0" smtClean="0"/>
              <a:t>Мазут</a:t>
            </a:r>
            <a:r>
              <a:rPr lang="uk-UA" dirty="0" smtClean="0"/>
              <a:t> - паливо для котлів, промислових печей.</a:t>
            </a:r>
          </a:p>
          <a:p>
            <a:pPr marL="0" indent="0" algn="just">
              <a:buNone/>
            </a:pPr>
            <a:r>
              <a:rPr lang="uk-UA" dirty="0"/>
              <a:t>	</a:t>
            </a:r>
            <a:r>
              <a:rPr lang="uk-UA" u="sng" dirty="0" smtClean="0"/>
              <a:t>Лігроїн</a:t>
            </a:r>
            <a:r>
              <a:rPr lang="uk-UA" dirty="0" smtClean="0"/>
              <a:t> – пальне для тракторів.</a:t>
            </a:r>
          </a:p>
          <a:p>
            <a:pPr marL="0" indent="0" algn="just">
              <a:buNone/>
            </a:pPr>
            <a:r>
              <a:rPr lang="uk-UA" dirty="0"/>
              <a:t>	</a:t>
            </a:r>
            <a:r>
              <a:rPr lang="uk-UA" u="sng" dirty="0" err="1" smtClean="0"/>
              <a:t>Газойль</a:t>
            </a:r>
            <a:r>
              <a:rPr lang="uk-UA" dirty="0" smtClean="0"/>
              <a:t> – дизельне пальне. 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20315"/>
            <a:ext cx="2592288" cy="2038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8769" y="4844809"/>
            <a:ext cx="26670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20315"/>
            <a:ext cx="2495550" cy="2038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829" y="18864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Паливні продукти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16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9"/>
            <a:ext cx="8229600" cy="388843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sz="3400" dirty="0" smtClean="0"/>
              <a:t>В </a:t>
            </a:r>
            <a:r>
              <a:rPr lang="uk-UA" sz="3400" dirty="0"/>
              <a:t>останні роки продукти переробки нафти все ширше використовуються як сировина для хімічної промисловості. Близько 8% видобутої нафти споживаються як сировина для сучасної хімії. Наприклад, етиловий спирт застосовується приблизно в 150 галузях виробництва. </a:t>
            </a:r>
            <a:endParaRPr lang="uk-UA" sz="3400" dirty="0" smtClean="0"/>
          </a:p>
          <a:p>
            <a:pPr marL="0" indent="0" algn="just">
              <a:buNone/>
            </a:pPr>
            <a:r>
              <a:rPr lang="uk-UA" sz="3400" dirty="0"/>
              <a:t>	</a:t>
            </a:r>
            <a:r>
              <a:rPr lang="uk-UA" sz="3400" dirty="0" smtClean="0"/>
              <a:t>У </a:t>
            </a:r>
            <a:r>
              <a:rPr lang="uk-UA" sz="3400" dirty="0"/>
              <a:t>хімічній промисловості застосовуються </a:t>
            </a:r>
            <a:r>
              <a:rPr lang="uk-UA" sz="3400" dirty="0" smtClean="0"/>
              <a:t>формальдегід</a:t>
            </a:r>
            <a:r>
              <a:rPr lang="en-GB" sz="3400" dirty="0" smtClean="0"/>
              <a:t>, </a:t>
            </a:r>
            <a:r>
              <a:rPr lang="uk-UA" sz="3400" dirty="0"/>
              <a:t>пластмаси, синтетичні волокна, синтетичний каучук, аміак, етиловий спирт і т.д. </a:t>
            </a:r>
            <a:endParaRPr lang="uk-UA" sz="3400" dirty="0" smtClean="0"/>
          </a:p>
          <a:p>
            <a:pPr marL="0" indent="0" algn="just">
              <a:buNone/>
            </a:pPr>
            <a:r>
              <a:rPr lang="uk-UA" sz="3400" dirty="0"/>
              <a:t>	</a:t>
            </a:r>
            <a:r>
              <a:rPr lang="uk-UA" sz="3400" dirty="0" smtClean="0"/>
              <a:t>Продукти </a:t>
            </a:r>
            <a:r>
              <a:rPr lang="uk-UA" sz="3400" dirty="0"/>
              <a:t>переробки нафти застосовуються і в сільському господарстві. Тут використовуються стимулятори росту, протруйники насіння, отрутохімікати, азотні добрива, сечовина, плівки для парників і т.д</a:t>
            </a:r>
            <a:r>
              <a:rPr lang="uk-UA" sz="3400" dirty="0" smtClean="0"/>
              <a:t>.</a:t>
            </a:r>
          </a:p>
          <a:p>
            <a:pPr marL="0" indent="0" algn="just">
              <a:buNone/>
            </a:pPr>
            <a:r>
              <a:rPr lang="uk-UA" sz="3400" dirty="0"/>
              <a:t>	</a:t>
            </a:r>
            <a:r>
              <a:rPr lang="uk-UA" sz="3400" dirty="0" smtClean="0"/>
              <a:t> </a:t>
            </a:r>
            <a:r>
              <a:rPr lang="uk-UA" sz="3400" dirty="0"/>
              <a:t>У машинобудуванні і металургії застосовуються універсальні клеї, деталі і частини апаратів з пластмас, змащувальні масла і </a:t>
            </a:r>
            <a:r>
              <a:rPr lang="uk-UA" sz="3400" dirty="0" smtClean="0"/>
              <a:t>ін.</a:t>
            </a:r>
          </a:p>
          <a:p>
            <a:pPr marL="0" indent="0" algn="just">
              <a:buNone/>
            </a:pPr>
            <a:r>
              <a:rPr lang="uk-UA" sz="3400" dirty="0"/>
              <a:t>	</a:t>
            </a:r>
            <a:r>
              <a:rPr lang="uk-UA" sz="3400" dirty="0" smtClean="0"/>
              <a:t>У </a:t>
            </a:r>
            <a:r>
              <a:rPr lang="uk-UA" sz="3400" dirty="0"/>
              <a:t>харчовій промисловості застосовуються поліетиленові упаковки, харчові кислоти, що консервують засоби, парафін, виробляються білково-вітамінні </a:t>
            </a:r>
            <a:r>
              <a:rPr lang="uk-UA" sz="3400" dirty="0" smtClean="0"/>
              <a:t>концентрати. </a:t>
            </a:r>
          </a:p>
          <a:p>
            <a:pPr marL="0" indent="0" algn="just">
              <a:buNone/>
            </a:pPr>
            <a:r>
              <a:rPr lang="uk-UA" sz="3400" dirty="0"/>
              <a:t>	</a:t>
            </a:r>
            <a:r>
              <a:rPr lang="uk-UA" sz="3400" dirty="0" smtClean="0"/>
              <a:t>У </a:t>
            </a:r>
            <a:r>
              <a:rPr lang="uk-UA" sz="3400" dirty="0"/>
              <a:t>фармацевтичній і парфумерній промисловості із похідних переробки нафти виготовляють нашатирний спирт, хлороформ, формалін, аспірин, вазелін і </a:t>
            </a:r>
            <a:r>
              <a:rPr lang="uk-UA" sz="3400" dirty="0" smtClean="0"/>
              <a:t>ін. </a:t>
            </a:r>
          </a:p>
          <a:p>
            <a:pPr marL="0" indent="0" algn="just">
              <a:buNone/>
            </a:pPr>
            <a:r>
              <a:rPr lang="uk-UA" sz="3400" dirty="0"/>
              <a:t>	</a:t>
            </a:r>
            <a:r>
              <a:rPr lang="uk-UA" sz="3400" dirty="0" smtClean="0"/>
              <a:t>Похідні </a:t>
            </a:r>
            <a:r>
              <a:rPr lang="uk-UA" sz="3400" dirty="0" err="1" smtClean="0"/>
              <a:t>нефтесинтеза</a:t>
            </a:r>
            <a:r>
              <a:rPr lang="uk-UA" sz="3400" dirty="0" smtClean="0"/>
              <a:t> </a:t>
            </a:r>
            <a:r>
              <a:rPr lang="uk-UA" sz="3400" dirty="0"/>
              <a:t>знаходять широке застосування і в деревообробній, текстильній, шкіряно-взуттєвої та будівельної промисловості.</a:t>
            </a:r>
            <a:endParaRPr lang="ru-RU" sz="3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259" y="4437112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51437"/>
            <a:ext cx="2286000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95250"/>
            <a:ext cx="1728192" cy="1684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6603" y="4572571"/>
            <a:ext cx="2007666" cy="2007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527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36724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/>
              <a:t>	Отже, </a:t>
            </a:r>
            <a:r>
              <a:rPr lang="uk-UA" dirty="0" smtClean="0"/>
              <a:t>нафта </a:t>
            </a:r>
            <a:r>
              <a:rPr lang="uk-UA" dirty="0"/>
              <a:t>- </a:t>
            </a:r>
            <a:r>
              <a:rPr lang="uk-UA" dirty="0" smtClean="0"/>
              <a:t>найцінніша природна копалина.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похідних</a:t>
            </a:r>
            <a:r>
              <a:rPr lang="ru-RU" dirty="0"/>
              <a:t> </a:t>
            </a:r>
            <a:r>
              <a:rPr lang="ru-RU" dirty="0" err="1"/>
              <a:t>нафти</a:t>
            </a:r>
            <a:r>
              <a:rPr lang="ru-RU" dirty="0"/>
              <a:t> </a:t>
            </a:r>
            <a:r>
              <a:rPr lang="ru-RU" dirty="0" err="1"/>
              <a:t>налічується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3 </a:t>
            </a:r>
            <a:r>
              <a:rPr lang="ru-RU" dirty="0" err="1"/>
              <a:t>тисяч</a:t>
            </a:r>
            <a:r>
              <a:rPr lang="ru-RU" dirty="0"/>
              <a:t>. </a:t>
            </a:r>
            <a:r>
              <a:rPr lang="ru-RU" dirty="0" err="1"/>
              <a:t>Нафта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провідне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світовому</a:t>
            </a:r>
            <a:r>
              <a:rPr lang="ru-RU" dirty="0"/>
              <a:t> </a:t>
            </a:r>
            <a:r>
              <a:rPr lang="ru-RU" dirty="0" err="1"/>
              <a:t>паливно-енергетичному</a:t>
            </a:r>
            <a:r>
              <a:rPr lang="ru-RU" dirty="0"/>
              <a:t> </a:t>
            </a:r>
            <a:r>
              <a:rPr lang="ru-RU" dirty="0" err="1"/>
              <a:t>господарстві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в </a:t>
            </a:r>
            <a:r>
              <a:rPr lang="ru-RU" dirty="0" err="1"/>
              <a:t>загальному</a:t>
            </a:r>
            <a:r>
              <a:rPr lang="ru-RU" dirty="0"/>
              <a:t> </a:t>
            </a:r>
            <a:r>
              <a:rPr lang="ru-RU" dirty="0" err="1"/>
              <a:t>споживанні</a:t>
            </a:r>
            <a:r>
              <a:rPr lang="ru-RU" dirty="0"/>
              <a:t> </a:t>
            </a:r>
            <a:r>
              <a:rPr lang="ru-RU" dirty="0" err="1"/>
              <a:t>енергоресурсів</a:t>
            </a:r>
            <a:r>
              <a:rPr lang="ru-RU" dirty="0"/>
              <a:t> </a:t>
            </a:r>
            <a:r>
              <a:rPr lang="ru-RU" dirty="0" err="1"/>
              <a:t>безперервно</a:t>
            </a:r>
            <a:r>
              <a:rPr lang="ru-RU" dirty="0"/>
              <a:t> </a:t>
            </a:r>
            <a:r>
              <a:rPr lang="ru-RU" dirty="0" err="1"/>
              <a:t>зростає</a:t>
            </a:r>
            <a:r>
              <a:rPr lang="ru-RU" dirty="0"/>
              <a:t>. Але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нафти</a:t>
            </a:r>
            <a:r>
              <a:rPr lang="ru-RU" dirty="0"/>
              <a:t> в </a:t>
            </a:r>
            <a:r>
              <a:rPr lang="ru-RU" dirty="0" err="1"/>
              <a:t>природі</a:t>
            </a:r>
            <a:r>
              <a:rPr lang="ru-RU" dirty="0"/>
              <a:t> </a:t>
            </a:r>
            <a:r>
              <a:rPr lang="ru-RU" dirty="0" err="1"/>
              <a:t>обмежені</a:t>
            </a:r>
            <a:r>
              <a:rPr lang="ru-RU" dirty="0"/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87552"/>
            <a:ext cx="2736304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380" y="4486944"/>
            <a:ext cx="2555776" cy="1916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31470"/>
            <a:ext cx="2284660" cy="1672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35563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Рисунок 3" descr="Benzin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20" y="-18225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649672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Детонаційна стійкість бензину</a:t>
            </a:r>
            <a:endParaRPr lang="ru-RU" sz="54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1883593_1279922820_f_109664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89" y="0"/>
            <a:ext cx="915558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82934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800000"/>
                </a:solidFill>
              </a:rPr>
              <a:t>Бензин — рухлива, горюча здебільшого безколірна рідина з характерним запахом, добувається з нафти.</a:t>
            </a:r>
            <a:endParaRPr lang="de-DE" sz="40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Рисунок 4" descr="41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500042"/>
            <a:ext cx="7886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Різновиди бензину </a:t>
            </a:r>
            <a:endParaRPr lang="de-DE" sz="6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ZS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-24"/>
            <a:ext cx="918709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6" y="404664"/>
            <a:ext cx="4786314" cy="114300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Автомобільний бензин</a:t>
            </a:r>
            <a:endParaRPr lang="de-DE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1080910103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640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ж таке нафта?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vi-VN" b="1" dirty="0" smtClean="0">
                <a:solidFill>
                  <a:schemeClr val="bg2">
                    <a:lumMod val="90000"/>
                  </a:schemeClr>
                </a:solidFill>
              </a:rPr>
              <a:t>На́фта</a:t>
            </a:r>
            <a:r>
              <a:rPr lang="vi-VN" dirty="0" smtClean="0">
                <a:solidFill>
                  <a:schemeClr val="bg2">
                    <a:lumMod val="90000"/>
                  </a:schemeClr>
                </a:solidFill>
              </a:rPr>
              <a:t> — горюча корисна копалина, складна суміш вуглеводнів різних класів з невеликою кількістю органічних кисневих, сірчистих і азотних сполук, що являє собою густу маслянисту рідину. </a:t>
            </a:r>
            <a:endParaRPr lang="uk-UA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Забарвлення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неї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червоно-коричневе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буває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жовто-зелене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чорне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іноді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зустрічається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безбарвна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нафта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Нафта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має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характерний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запах,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легша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за воду, у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воді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нерозчинна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5097" y="735787"/>
            <a:ext cx="3888432" cy="1143000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chemeClr val="accent2">
                    <a:lumMod val="75000"/>
                  </a:schemeClr>
                </a:solidFill>
              </a:rPr>
              <a:t>Авіаційний  бензин</a:t>
            </a:r>
            <a:endParaRPr lang="de-DE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 descr="toplivo-300x2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7" y="84751"/>
            <a:ext cx="4714940" cy="35362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1508" y="2564904"/>
            <a:ext cx="5832648" cy="38884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67" y="3717032"/>
            <a:ext cx="3242444" cy="27234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53025_w640_h640_dscf06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284734"/>
            <a:ext cx="4355976" cy="3351292"/>
          </a:xfrm>
          <a:prstGeom prst="rect">
            <a:avLst/>
          </a:prstGeom>
        </p:spPr>
      </p:pic>
      <p:pic>
        <p:nvPicPr>
          <p:cNvPr id="4" name="Рисунок 3" descr="671573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0"/>
            <a:ext cx="4370868" cy="3284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837" y="13009"/>
            <a:ext cx="478194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2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Бензини розчинники</a:t>
            </a:r>
            <a:endParaRPr lang="de-DE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42305cbf5e67fed8745e227f3283a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" y="15668"/>
            <a:ext cx="4427717" cy="3186329"/>
          </a:xfrm>
          <a:prstGeom prst="rect">
            <a:avLst/>
          </a:prstGeom>
        </p:spPr>
      </p:pic>
      <p:pic>
        <p:nvPicPr>
          <p:cNvPr id="4" name="Рисунок 3" descr="killingflo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64" y="3201997"/>
            <a:ext cx="4433848" cy="3656003"/>
          </a:xfrm>
          <a:prstGeom prst="rect">
            <a:avLst/>
          </a:prstGeom>
        </p:spPr>
      </p:pic>
      <p:pic>
        <p:nvPicPr>
          <p:cNvPr id="5" name="Рисунок 4" descr="nafta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3" y="3151336"/>
            <a:ext cx="4695265" cy="37404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2" y="1"/>
            <a:ext cx="4695265" cy="32019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" y="2091254"/>
            <a:ext cx="9122982" cy="1143000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chemeClr val="bg1"/>
                </a:solidFill>
              </a:rPr>
              <a:t>Нафта</a:t>
            </a:r>
            <a:br>
              <a:rPr lang="uk-UA" sz="4400" b="1" dirty="0" smtClean="0">
                <a:solidFill>
                  <a:schemeClr val="bg1"/>
                </a:solidFill>
              </a:rPr>
            </a:br>
            <a:r>
              <a:rPr lang="uk-UA" sz="4400" b="1" dirty="0" smtClean="0">
                <a:solidFill>
                  <a:schemeClr val="bg1"/>
                </a:solidFill>
              </a:rPr>
              <a:t>(бензин для нафтохімії)</a:t>
            </a:r>
            <a:endParaRPr lang="de-DE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8efe9fceabfa0c7ac9c1692c58c2574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746" y="0"/>
            <a:ext cx="6465377" cy="3356992"/>
          </a:xfrm>
          <a:prstGeom prst="rect">
            <a:avLst/>
          </a:prstGeom>
        </p:spPr>
      </p:pic>
      <p:pic>
        <p:nvPicPr>
          <p:cNvPr id="5" name="Рисунок 4" descr="220px-Gasoline_in_mason_j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607" y="0"/>
            <a:ext cx="2698839" cy="33569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3356992"/>
            <a:ext cx="2699792" cy="35126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89" y="3356992"/>
            <a:ext cx="6457768" cy="35024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905" y="2785492"/>
            <a:ext cx="9165170" cy="1143000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Детонаційна стійкість бензину</a:t>
            </a:r>
            <a:endParaRPr lang="de-DE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20604"/>
            <a:ext cx="2915816" cy="68373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77"/>
            <a:ext cx="6228184" cy="68536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08920"/>
            <a:ext cx="7183052" cy="1069848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Детонаційні властивості оцінюються октановим числом, яке визначається двома методами — дослідницьким і моторним. Чим вище октанове число, тим більша стійкість до детонації, тим 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більший ступінь 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стиску двигуна, а отже, і більша потужність і економічність. </a:t>
            </a:r>
          </a:p>
        </p:txBody>
      </p:sp>
    </p:spTree>
    <p:extLst>
      <p:ext uri="{BB962C8B-B14F-4D97-AF65-F5344CB8AC3E}">
        <p14:creationId xmlns:p14="http://schemas.microsoft.com/office/powerpoint/2010/main" xmlns="" val="152997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1" y="13822"/>
            <a:ext cx="4211959" cy="43512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895" y="0"/>
            <a:ext cx="4918962" cy="68441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2" y="4365104"/>
            <a:ext cx="4211958" cy="24928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157592" cy="1141856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200" b="1" u="sng" dirty="0">
                <a:solidFill>
                  <a:srgbClr val="00CC00"/>
                </a:solidFill>
              </a:rPr>
              <a:t/>
            </a:r>
            <a:br>
              <a:rPr lang="uk-UA" sz="3200" b="1" u="sng" dirty="0">
                <a:solidFill>
                  <a:srgbClr val="00CC00"/>
                </a:solidFill>
              </a:rPr>
            </a:br>
            <a:r>
              <a:rPr lang="uk-UA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</a:t>
            </a:r>
            <a:r>
              <a:rPr lang="uk-U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причини виникнення </a:t>
            </a:r>
            <a:r>
              <a:rPr lang="uk-UA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детонації:                </a:t>
            </a:r>
            <a:r>
              <a:rPr lang="uk-UA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невідповідність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сорту бензину ступені стиску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двигуна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(занадто низьке октанове число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раннє запалювання</a:t>
            </a:r>
            <a:b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велика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 нагару в камері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згоряння</a:t>
            </a:r>
            <a:b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робота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двигуна при повністю відкритій дросельній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заслінці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низькій частоті обертання колінчатого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вала</a:t>
            </a:r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5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500" y="0"/>
            <a:ext cx="4762500" cy="2143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500" y="2143125"/>
            <a:ext cx="4762500" cy="4714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65104"/>
            <a:ext cx="4381500" cy="26350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604"/>
            <a:ext cx="4381500" cy="44885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279767"/>
            <a:ext cx="8229600" cy="1069848"/>
          </a:xfrm>
        </p:spPr>
        <p:txBody>
          <a:bodyPr>
            <a:noAutofit/>
          </a:bodyPr>
          <a:lstStyle/>
          <a:p>
            <a:r>
              <a:rPr lang="uk-UA" sz="3600" b="1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Детонація приводить до прогоряння поршнів і випускних клапанів. Зовнішні ознаки </a:t>
            </a:r>
            <a:r>
              <a:rPr lang="uk-UA" sz="3600" b="1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детонації:</a:t>
            </a:r>
            <a:br>
              <a:rPr lang="uk-UA" sz="3600" b="1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1. характерний </a:t>
            </a:r>
            <a:r>
              <a:rPr lang="uk-UA" sz="3600" b="1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металевий стукіт і </a:t>
            </a:r>
            <a:r>
              <a:rPr lang="uk-UA" sz="3600" b="1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вібрація</a:t>
            </a:r>
            <a:br>
              <a:rPr lang="uk-UA" sz="3600" b="1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2. чорний </a:t>
            </a:r>
            <a:r>
              <a:rPr lang="uk-UA" sz="3600" b="1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колір </a:t>
            </a:r>
            <a:r>
              <a:rPr lang="uk-UA" sz="3600" b="1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відпрацьованих газів (</a:t>
            </a:r>
            <a:r>
              <a:rPr lang="uk-UA" sz="3600" b="1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дим</a:t>
            </a:r>
            <a:r>
              <a:rPr lang="uk-UA" sz="3600" b="1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uk-UA" sz="3600" b="1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3. нерівна </a:t>
            </a:r>
            <a:r>
              <a:rPr lang="uk-UA" sz="3600" b="1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</a:t>
            </a:r>
            <a:r>
              <a:rPr lang="uk-UA" sz="3600" b="1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двигуна</a:t>
            </a:r>
            <a:br>
              <a:rPr lang="uk-UA" sz="3600" b="1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4. різкий </a:t>
            </a:r>
            <a:r>
              <a:rPr lang="uk-UA" sz="3600" b="1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дзвінкий стукіт у </a:t>
            </a:r>
            <a:r>
              <a:rPr lang="uk-UA" sz="3600" b="1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двигуні</a:t>
            </a:r>
            <a:br>
              <a:rPr lang="uk-UA" sz="3600" b="1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b="1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3600" b="1" spc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1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826000" cy="3175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175000"/>
            <a:ext cx="4826000" cy="3683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6000" y="0"/>
            <a:ext cx="4318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069848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Високооктанові бензини одержують двома способами: складним технологічним — збільшують частку високооктанових компонентів при виробництві (</a:t>
            </a:r>
            <a:r>
              <a:rPr lang="uk-U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неетилірований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бензин); більш простий і дешевий спосіб — добавка до бензину </a:t>
            </a:r>
            <a:r>
              <a:rPr lang="uk-UA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тетраетілсвинця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uk-UA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етілірований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бензин). У розвинених країнах </a:t>
            </a:r>
            <a:r>
              <a:rPr lang="uk-UA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етіліровані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бензини не використовуються.</a:t>
            </a:r>
          </a:p>
        </p:txBody>
      </p:sp>
    </p:spTree>
    <p:extLst>
      <p:ext uri="{BB962C8B-B14F-4D97-AF65-F5344CB8AC3E}">
        <p14:creationId xmlns:p14="http://schemas.microsoft.com/office/powerpoint/2010/main" xmlns="" val="387521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61" y="3728650"/>
            <a:ext cx="3040571" cy="31242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5083"/>
            <a:ext cx="6228184" cy="6852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6639" y="68317"/>
            <a:ext cx="475633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Верховна</a:t>
            </a:r>
            <a:r>
              <a:rPr lang="ru-RU" sz="3200" b="1" dirty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Рада почала </a:t>
            </a:r>
            <a:r>
              <a:rPr lang="ru-RU" sz="3200" b="1" dirty="0" err="1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перейматися</a:t>
            </a:r>
            <a:r>
              <a:rPr lang="ru-RU" sz="3200" b="1" dirty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якістю</a:t>
            </a:r>
            <a:r>
              <a:rPr lang="ru-RU" sz="3200" b="1" dirty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палива</a:t>
            </a:r>
            <a:r>
              <a:rPr lang="ru-RU" sz="3200" b="1" dirty="0" smtClean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3200" b="1" dirty="0" err="1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Згідно</a:t>
            </a:r>
            <a:r>
              <a:rPr lang="ru-RU" sz="3200" b="1" dirty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</a:t>
            </a:r>
            <a:r>
              <a:rPr lang="ru-RU" sz="3200" b="1" dirty="0" err="1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рішенням</a:t>
            </a:r>
            <a:r>
              <a:rPr lang="ru-RU" sz="3200" b="1" dirty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Парламенту, </a:t>
            </a:r>
            <a:r>
              <a:rPr lang="ru-RU" sz="3200" b="1" dirty="0" err="1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вже</a:t>
            </a:r>
            <a:r>
              <a:rPr lang="ru-RU" sz="3200" b="1" dirty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</a:t>
            </a:r>
            <a:r>
              <a:rPr lang="ru-RU" sz="3200" b="1" dirty="0" err="1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наступного</a:t>
            </a:r>
            <a:r>
              <a:rPr lang="ru-RU" sz="3200" b="1" dirty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року рекомендована </a:t>
            </a:r>
            <a:r>
              <a:rPr lang="ru-RU" sz="3200" b="1" dirty="0" err="1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частка</a:t>
            </a:r>
            <a:r>
              <a:rPr lang="ru-RU" sz="3200" b="1" dirty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біоетанолу</a:t>
            </a:r>
            <a:r>
              <a:rPr lang="ru-RU" sz="3200" b="1" dirty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(спирту) в </a:t>
            </a:r>
            <a:r>
              <a:rPr lang="ru-RU" sz="3200" b="1" dirty="0" err="1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бензині</a:t>
            </a:r>
            <a:r>
              <a:rPr lang="ru-RU" sz="3200" b="1" dirty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повинна </a:t>
            </a:r>
            <a:r>
              <a:rPr lang="ru-RU" sz="3200" b="1" dirty="0" err="1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складати</a:t>
            </a:r>
            <a:r>
              <a:rPr lang="ru-RU" sz="3200" b="1" dirty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5%. А в 2014-2015 </a:t>
            </a:r>
            <a:r>
              <a:rPr lang="ru-RU" sz="3200" b="1" dirty="0" err="1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рр</a:t>
            </a:r>
            <a:r>
              <a:rPr lang="ru-RU" sz="3200" b="1" dirty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3200" b="1" dirty="0" err="1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ця</a:t>
            </a:r>
            <a:r>
              <a:rPr lang="ru-RU" sz="3200" b="1" dirty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норма стане </a:t>
            </a:r>
            <a:r>
              <a:rPr lang="ru-RU" sz="3200" b="1" dirty="0" err="1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обов'язковою</a:t>
            </a:r>
            <a:r>
              <a:rPr lang="ru-RU" sz="3200" b="1" dirty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endParaRPr lang="uk-UA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3059831" cy="372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409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8413" y="4509120"/>
            <a:ext cx="3347864" cy="2348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4368" y="2308596"/>
            <a:ext cx="3334009" cy="22005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6868" y="0"/>
            <a:ext cx="2857500" cy="2276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4368" y="1"/>
            <a:ext cx="3369631" cy="22768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374393"/>
            <a:ext cx="577436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uk-UA" sz="2000" b="1" dirty="0" smtClean="0">
                <a:solidFill>
                  <a:srgbClr val="C00000"/>
                </a:solidFill>
              </a:rPr>
              <a:t>виділення шкідливих </a:t>
            </a:r>
            <a:r>
              <a:rPr lang="uk-UA" sz="2000" b="1" dirty="0">
                <a:solidFill>
                  <a:srgbClr val="C00000"/>
                </a:solidFill>
              </a:rPr>
              <a:t>вихлопних </a:t>
            </a:r>
            <a:r>
              <a:rPr lang="uk-UA" sz="2000" b="1" dirty="0" smtClean="0">
                <a:solidFill>
                  <a:srgbClr val="C00000"/>
                </a:solidFill>
              </a:rPr>
              <a:t>газів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2000" b="1" dirty="0" smtClean="0">
                <a:solidFill>
                  <a:srgbClr val="C00000"/>
                </a:solidFill>
              </a:rPr>
              <a:t>викиди </a:t>
            </a:r>
            <a:r>
              <a:rPr lang="uk-UA" sz="2000" b="1" dirty="0">
                <a:solidFill>
                  <a:srgbClr val="C00000"/>
                </a:solidFill>
              </a:rPr>
              <a:t>продуктів випробувань шин і </a:t>
            </a:r>
            <a:r>
              <a:rPr lang="uk-UA" sz="2000" b="1" dirty="0" smtClean="0">
                <a:solidFill>
                  <a:srgbClr val="C00000"/>
                </a:solidFill>
              </a:rPr>
              <a:t>гальм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2000" b="1" dirty="0" smtClean="0">
                <a:solidFill>
                  <a:srgbClr val="C00000"/>
                </a:solidFill>
              </a:rPr>
              <a:t>шумове </a:t>
            </a:r>
            <a:r>
              <a:rPr lang="uk-UA" sz="2000" b="1" dirty="0">
                <a:solidFill>
                  <a:srgbClr val="C00000"/>
                </a:solidFill>
              </a:rPr>
              <a:t>забруднення </a:t>
            </a:r>
            <a:r>
              <a:rPr lang="uk-UA" sz="2000" b="1" dirty="0" smtClean="0">
                <a:solidFill>
                  <a:srgbClr val="C00000"/>
                </a:solidFill>
              </a:rPr>
              <a:t>довкілля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2000" b="1" dirty="0">
                <a:solidFill>
                  <a:srgbClr val="C00000"/>
                </a:solidFill>
              </a:rPr>
              <a:t>м</a:t>
            </a:r>
            <a:r>
              <a:rPr lang="uk-UA" sz="2000" b="1" dirty="0" smtClean="0">
                <a:solidFill>
                  <a:srgbClr val="C00000"/>
                </a:solidFill>
              </a:rPr>
              <a:t>атеріальні і людські </a:t>
            </a:r>
            <a:r>
              <a:rPr lang="uk-UA" sz="2000" b="1" dirty="0">
                <a:solidFill>
                  <a:srgbClr val="C00000"/>
                </a:solidFill>
              </a:rPr>
              <a:t>втрати </a:t>
            </a:r>
            <a:r>
              <a:rPr lang="uk-UA" sz="2000" b="1" dirty="0" smtClean="0">
                <a:solidFill>
                  <a:srgbClr val="C00000"/>
                </a:solidFill>
              </a:rPr>
              <a:t>в </a:t>
            </a:r>
            <a:r>
              <a:rPr lang="uk-UA" sz="2000" b="1" dirty="0">
                <a:solidFill>
                  <a:srgbClr val="C00000"/>
                </a:solidFill>
              </a:rPr>
              <a:t>результаті транспортних </a:t>
            </a:r>
            <a:r>
              <a:rPr lang="uk-UA" sz="2000" b="1" dirty="0" smtClean="0">
                <a:solidFill>
                  <a:srgbClr val="C00000"/>
                </a:solidFill>
              </a:rPr>
              <a:t>аварій.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2000" b="1" dirty="0" smtClean="0">
                <a:solidFill>
                  <a:srgbClr val="C00000"/>
                </a:solidFill>
              </a:rPr>
              <a:t>розвиток </a:t>
            </a:r>
            <a:r>
              <a:rPr lang="uk-UA" sz="2000" b="1" dirty="0">
                <a:solidFill>
                  <a:srgbClr val="C00000"/>
                </a:solidFill>
              </a:rPr>
              <a:t>інфраструктури сервісного обслуговування автомобілів </a:t>
            </a:r>
            <a:endParaRPr lang="uk-UA" sz="2000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uk-UA" sz="2000" b="1" dirty="0" smtClean="0">
                <a:solidFill>
                  <a:srgbClr val="C00000"/>
                </a:solidFill>
              </a:rPr>
              <a:t>підтримка </a:t>
            </a:r>
            <a:r>
              <a:rPr lang="uk-UA" sz="2000" b="1" dirty="0">
                <a:solidFill>
                  <a:srgbClr val="C00000"/>
                </a:solidFill>
              </a:rPr>
              <a:t>транспортних магістралей у робочому стані </a:t>
            </a:r>
            <a:endParaRPr lang="uk-UA" sz="2000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uk-UA" sz="2000" b="1" dirty="0" smtClean="0">
                <a:solidFill>
                  <a:srgbClr val="C00000"/>
                </a:solidFill>
              </a:rPr>
              <a:t>висока сировинна </a:t>
            </a:r>
            <a:r>
              <a:rPr lang="uk-UA" sz="2000" b="1" dirty="0">
                <a:solidFill>
                  <a:srgbClr val="C00000"/>
                </a:solidFill>
              </a:rPr>
              <a:t>й енергетична ємність автомобільної </a:t>
            </a:r>
            <a:r>
              <a:rPr lang="uk-UA" sz="2000" b="1" dirty="0" smtClean="0">
                <a:solidFill>
                  <a:srgbClr val="C00000"/>
                </a:solidFill>
              </a:rPr>
              <a:t>промисловості;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2000" b="1" dirty="0" smtClean="0">
                <a:solidFill>
                  <a:srgbClr val="C00000"/>
                </a:solidFill>
              </a:rPr>
              <a:t>проблеми </a:t>
            </a:r>
            <a:r>
              <a:rPr lang="uk-UA" sz="2000" b="1" dirty="0">
                <a:solidFill>
                  <a:srgbClr val="C00000"/>
                </a:solidFill>
              </a:rPr>
              <a:t>регенерації й утилізації шин, олії і інших технологічних рідин, самих відпрацьованих авто.</a:t>
            </a:r>
          </a:p>
          <a:p>
            <a:pPr marL="285750" indent="-285750">
              <a:buFont typeface="Wingdings" pitchFamily="2" charset="2"/>
              <a:buChar char="§"/>
            </a:pPr>
            <a:endParaRPr lang="uk-UA" sz="2000" dirty="0"/>
          </a:p>
          <a:p>
            <a:endParaRPr lang="uk-UA" dirty="0"/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1069848"/>
          </a:xfrm>
        </p:spPr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Вплив на довкілля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err="1" smtClean="0"/>
              <a:t>Перебування</a:t>
            </a:r>
            <a:r>
              <a:rPr lang="ru-RU" b="1" u="sng" dirty="0" smtClean="0"/>
              <a:t> у </a:t>
            </a:r>
            <a:r>
              <a:rPr lang="ru-RU" b="1" u="sng" dirty="0" err="1" smtClean="0"/>
              <a:t>природі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204311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Поклади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нафти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перебувають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надрах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Землі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різній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глибині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де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нафту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заповнює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вільне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простір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між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деякими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породами.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Якщо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вона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під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тиском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газів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то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піднімається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по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свердловині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поверхні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Землі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 descr="prndr_1_zmzo41ni_ok1_ny60dpc5_ok1_r3rl0xsw_ok1_vzfkrcif_o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071810"/>
            <a:ext cx="4475989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427" y="16799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41603" y="159023"/>
            <a:ext cx="7188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Шляхи вирішення</a:t>
            </a:r>
            <a:endParaRPr lang="uk-UA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8320" y="1628800"/>
            <a:ext cx="8568953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85750" indent="-285750" algn="ctr">
              <a:buFont typeface="Wingdings" pitchFamily="2" charset="2"/>
              <a:buChar char="§"/>
            </a:pPr>
            <a:r>
              <a:rPr lang="uk-UA" sz="3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Пошук альтернативних видів палива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uk-UA" sz="3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Зменшення кількості </a:t>
            </a:r>
            <a:r>
              <a:rPr lang="uk-UA" sz="32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викристовуваного</a:t>
            </a:r>
            <a:r>
              <a:rPr lang="uk-UA" sz="3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бензину в повсякденні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uk-UA" sz="3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Централізований контроль та </a:t>
            </a:r>
            <a:r>
              <a:rPr lang="uk-UA" sz="32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вмкористання</a:t>
            </a:r>
            <a:r>
              <a:rPr lang="uk-UA" sz="3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більш якісного пального</a:t>
            </a:r>
            <a:endParaRPr lang="uk-UA" sz="3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-156592"/>
            <a:ext cx="2657475" cy="3657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3369390"/>
            <a:ext cx="3810000" cy="34886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7752" y="4281423"/>
            <a:ext cx="3756248" cy="25767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618" y="928670"/>
            <a:ext cx="6525443" cy="3143272"/>
          </a:xfrm>
        </p:spPr>
        <p:txBody>
          <a:bodyPr>
            <a:noAutofit/>
          </a:bodyPr>
          <a:lstStyle/>
          <a:p>
            <a:pPr algn="l"/>
            <a:r>
              <a:rPr lang="uk-UA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uk-UA" sz="2400" b="1" dirty="0" smtClean="0">
                <a:solidFill>
                  <a:srgbClr val="C00000"/>
                </a:solidFill>
              </a:rPr>
              <a:t>Бензин – це горюча рідина, що добувається з нафти.</a:t>
            </a:r>
            <a:r>
              <a:rPr lang="uk-UA" sz="2400" b="1" dirty="0">
                <a:solidFill>
                  <a:srgbClr val="C00000"/>
                </a:solidFill>
              </a:rPr>
              <a:t/>
            </a:r>
            <a:br>
              <a:rPr lang="uk-UA" sz="2400" b="1" dirty="0">
                <a:solidFill>
                  <a:srgbClr val="C00000"/>
                </a:solidFill>
              </a:rPr>
            </a:br>
            <a:r>
              <a:rPr lang="uk-UA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uk-UA" sz="2400" b="1" dirty="0" smtClean="0">
                <a:solidFill>
                  <a:srgbClr val="C00000"/>
                </a:solidFill>
              </a:rPr>
              <a:t>Бензин має багато різновидів, які ми використовуємо у повсякденному житті.</a:t>
            </a:r>
            <a:br>
              <a:rPr lang="uk-UA" sz="2400" b="1" dirty="0" smtClean="0">
                <a:solidFill>
                  <a:srgbClr val="C00000"/>
                </a:solidFill>
              </a:rPr>
            </a:br>
            <a:r>
              <a:rPr lang="uk-UA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uk-UA" sz="2400" b="1" dirty="0">
                <a:solidFill>
                  <a:srgbClr val="C00000"/>
                </a:solidFill>
              </a:rPr>
              <a:t>Детонаційні </a:t>
            </a:r>
            <a:r>
              <a:rPr lang="uk-UA" sz="2400" b="1" dirty="0" smtClean="0">
                <a:solidFill>
                  <a:srgbClr val="C00000"/>
                </a:solidFill>
              </a:rPr>
              <a:t>властивості бензину </a:t>
            </a:r>
            <a:r>
              <a:rPr lang="uk-UA" sz="2400" b="1" dirty="0">
                <a:solidFill>
                  <a:srgbClr val="C00000"/>
                </a:solidFill>
              </a:rPr>
              <a:t>оцінюються октановим числом</a:t>
            </a:r>
            <a:r>
              <a:rPr lang="uk-UA" sz="2400" b="1" dirty="0" smtClean="0">
                <a:solidFill>
                  <a:srgbClr val="C00000"/>
                </a:solidFill>
              </a:rPr>
              <a:t/>
            </a:r>
            <a:br>
              <a:rPr lang="uk-UA" sz="2400" b="1" dirty="0" smtClean="0">
                <a:solidFill>
                  <a:srgbClr val="C00000"/>
                </a:solidFill>
              </a:rPr>
            </a:br>
            <a:r>
              <a:rPr lang="uk-UA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r>
              <a:rPr lang="uk-UA" sz="2400" b="1" dirty="0" smtClean="0">
                <a:solidFill>
                  <a:srgbClr val="C00000"/>
                </a:solidFill>
              </a:rPr>
              <a:t>Бензин негативно впливає на довкілля і тому ми повинні шукати йому ефективну заміну якнайшвидше.</a:t>
            </a:r>
            <a:endParaRPr lang="uk-UA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0"/>
            <a:ext cx="3876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Висновки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040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1446"/>
            <a:ext cx="6286500" cy="431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0" y="1279"/>
            <a:ext cx="2857500" cy="43243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79"/>
            <a:ext cx="8604448" cy="1069848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Бажа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успіхів у вивченні хімії)</a:t>
            </a:r>
            <a:endParaRPr lang="uk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0" y="4276554"/>
            <a:ext cx="2857500" cy="2578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76554"/>
            <a:ext cx="6286500" cy="257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37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07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i="1" u="sng" dirty="0" err="1" smtClean="0">
                <a:solidFill>
                  <a:srgbClr val="00B0F0"/>
                </a:solidFill>
              </a:rPr>
              <a:t>Видобуток</a:t>
            </a:r>
            <a:r>
              <a:rPr lang="ru-RU" b="1" i="1" u="sng" dirty="0" smtClean="0">
                <a:solidFill>
                  <a:srgbClr val="00B0F0"/>
                </a:solidFill>
              </a:rPr>
              <a:t> </a:t>
            </a:r>
            <a:r>
              <a:rPr lang="ru-RU" b="1" i="1" u="sng" dirty="0" err="1" smtClean="0">
                <a:solidFill>
                  <a:srgbClr val="00B0F0"/>
                </a:solidFill>
              </a:rPr>
              <a:t>нафти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9"/>
            <a:ext cx="8229600" cy="321471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Майже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вся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видобута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світі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нафту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витягається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у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вигляді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свердловин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закріплених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сталевими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трубами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високого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тиску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. Для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підйому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нафти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супутніх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їй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газу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води на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поверхню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свердловина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має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герметичну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систему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підйомних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труб,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механізмів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арматури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розраховану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працювати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тисками,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сумірними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шаровими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Добування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нафти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допомогою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свердловин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передували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примітивні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способи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збір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поверхні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водойм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обробка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піщанику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вапняку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просоченого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нафтою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, у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вигляді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криниць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15188802_8bd6f53dc8dc72909242ab331e6ff963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5169"/>
            <a:ext cx="9144000" cy="68931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u="sng" dirty="0" err="1" smtClean="0">
                <a:solidFill>
                  <a:srgbClr val="FF0000"/>
                </a:solidFill>
              </a:rPr>
              <a:t>Хімічні</a:t>
            </a:r>
            <a:r>
              <a:rPr lang="ru-RU" b="1" i="1" u="sng" dirty="0" smtClean="0">
                <a:solidFill>
                  <a:srgbClr val="FF0000"/>
                </a:solidFill>
              </a:rPr>
              <a:t> </a:t>
            </a:r>
            <a:r>
              <a:rPr lang="ru-RU" b="1" i="1" u="sng" dirty="0" err="1" smtClean="0">
                <a:solidFill>
                  <a:srgbClr val="FF0000"/>
                </a:solidFill>
              </a:rPr>
              <a:t>елементи</a:t>
            </a:r>
            <a:r>
              <a:rPr lang="ru-RU" b="1" i="1" u="sng" dirty="0" smtClean="0">
                <a:solidFill>
                  <a:srgbClr val="FF0000"/>
                </a:solidFill>
              </a:rPr>
              <a:t> </a:t>
            </a:r>
            <a:r>
              <a:rPr lang="ru-RU" b="1" i="1" u="sng" dirty="0" smtClean="0">
                <a:solidFill>
                  <a:srgbClr val="FF0000"/>
                </a:solidFill>
              </a:rPr>
              <a:t>в </a:t>
            </a:r>
            <a:r>
              <a:rPr lang="ru-RU" b="1" i="1" u="sng" dirty="0" err="1" smtClean="0">
                <a:solidFill>
                  <a:srgbClr val="FF0000"/>
                </a:solidFill>
              </a:rPr>
              <a:t>нафті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7213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 </a:t>
            </a:r>
            <a:r>
              <a:rPr lang="ru-RU" dirty="0" err="1" smtClean="0">
                <a:solidFill>
                  <a:srgbClr val="FFFF00"/>
                </a:solidFill>
              </a:rPr>
              <a:t>Нафти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складаються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головним</a:t>
            </a:r>
            <a:r>
              <a:rPr lang="ru-RU" dirty="0" smtClean="0">
                <a:solidFill>
                  <a:srgbClr val="FFFF00"/>
                </a:solidFill>
              </a:rPr>
              <a:t> чином </a:t>
            </a:r>
            <a:r>
              <a:rPr lang="ru-RU" dirty="0" err="1" smtClean="0">
                <a:solidFill>
                  <a:srgbClr val="FFFF00"/>
                </a:solidFill>
              </a:rPr>
              <a:t>із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вуглецю</a:t>
            </a:r>
            <a:r>
              <a:rPr lang="ru-RU" dirty="0" smtClean="0">
                <a:solidFill>
                  <a:srgbClr val="FFFF00"/>
                </a:solidFill>
              </a:rPr>
              <a:t> – 79,5 – 87,5 %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водню</a:t>
            </a:r>
            <a:r>
              <a:rPr lang="ru-RU" dirty="0" smtClean="0">
                <a:solidFill>
                  <a:srgbClr val="FFFF00"/>
                </a:solidFill>
              </a:rPr>
              <a:t> – 11,0 – 14,5 % </a:t>
            </a:r>
            <a:r>
              <a:rPr lang="ru-RU" dirty="0" err="1" smtClean="0">
                <a:solidFill>
                  <a:srgbClr val="FFFF00"/>
                </a:solidFill>
              </a:rPr>
              <a:t>від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безлічі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нафти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Крім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лідерів</a:t>
            </a:r>
            <a:r>
              <a:rPr lang="ru-RU" dirty="0" smtClean="0">
                <a:solidFill>
                  <a:srgbClr val="FFFF00"/>
                </a:solidFill>
              </a:rPr>
              <a:t> не в </a:t>
            </a:r>
            <a:r>
              <a:rPr lang="ru-RU" dirty="0" err="1" smtClean="0">
                <a:solidFill>
                  <a:srgbClr val="FFFF00"/>
                </a:solidFill>
              </a:rPr>
              <a:t>нафті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присутні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ще</a:t>
            </a:r>
            <a:r>
              <a:rPr lang="ru-RU" dirty="0" smtClean="0">
                <a:solidFill>
                  <a:srgbClr val="FFFF00"/>
                </a:solidFill>
              </a:rPr>
              <a:t> три </a:t>
            </a:r>
            <a:r>
              <a:rPr lang="ru-RU" dirty="0" err="1" smtClean="0">
                <a:solidFill>
                  <a:srgbClr val="FFFF00"/>
                </a:solidFill>
              </a:rPr>
              <a:t>елемента</a:t>
            </a:r>
            <a:r>
              <a:rPr lang="ru-RU" dirty="0" smtClean="0">
                <a:solidFill>
                  <a:srgbClr val="FFFF00"/>
                </a:solidFill>
              </a:rPr>
              <a:t> – </a:t>
            </a:r>
            <a:r>
              <a:rPr lang="ru-RU" dirty="0" err="1" smtClean="0">
                <a:solidFill>
                  <a:srgbClr val="FFFF00"/>
                </a:solidFill>
              </a:rPr>
              <a:t>сірка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кисень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азот. </a:t>
            </a:r>
            <a:r>
              <a:rPr lang="ru-RU" dirty="0" err="1" smtClean="0">
                <a:solidFill>
                  <a:srgbClr val="FFFF00"/>
                </a:solidFill>
              </a:rPr>
              <a:t>Їх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загальна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кількість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зазвичай</a:t>
            </a:r>
            <a:r>
              <a:rPr lang="ru-RU" dirty="0" smtClean="0">
                <a:solidFill>
                  <a:srgbClr val="FFFF00"/>
                </a:solidFill>
              </a:rPr>
              <a:t> становить 0,5 – 8 %. У </a:t>
            </a:r>
            <a:r>
              <a:rPr lang="ru-RU" dirty="0" err="1" smtClean="0">
                <a:solidFill>
                  <a:srgbClr val="FFFF00"/>
                </a:solidFill>
              </a:rPr>
              <a:t>незначних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концентраціях</a:t>
            </a:r>
            <a:r>
              <a:rPr lang="ru-RU" dirty="0" smtClean="0">
                <a:solidFill>
                  <a:srgbClr val="FFFF00"/>
                </a:solidFill>
              </a:rPr>
              <a:t> не в </a:t>
            </a:r>
            <a:r>
              <a:rPr lang="ru-RU" dirty="0" err="1" smtClean="0">
                <a:solidFill>
                  <a:srgbClr val="FFFF00"/>
                </a:solidFill>
              </a:rPr>
              <a:t>нафті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зустрічаються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елементи</a:t>
            </a:r>
            <a:r>
              <a:rPr lang="ru-RU" dirty="0" smtClean="0">
                <a:solidFill>
                  <a:srgbClr val="FFFF00"/>
                </a:solidFill>
              </a:rPr>
              <a:t>: </a:t>
            </a:r>
            <a:r>
              <a:rPr lang="ru-RU" dirty="0" err="1" smtClean="0">
                <a:solidFill>
                  <a:srgbClr val="FFFF00"/>
                </a:solidFill>
              </a:rPr>
              <a:t>ванадій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нікель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залізо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алюміній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мідь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магній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барій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стронцій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марганець</a:t>
            </a:r>
            <a:r>
              <a:rPr lang="ru-RU" dirty="0" smtClean="0">
                <a:solidFill>
                  <a:srgbClr val="FFFF00"/>
                </a:solidFill>
              </a:rPr>
              <a:t>, хром, кобальт, </a:t>
            </a:r>
            <a:r>
              <a:rPr lang="ru-RU" dirty="0" err="1" smtClean="0">
                <a:solidFill>
                  <a:srgbClr val="FFFF00"/>
                </a:solidFill>
              </a:rPr>
              <a:t>молібден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бір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миш'як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калій</a:t>
            </a:r>
            <a:r>
              <a:rPr lang="ru-RU" dirty="0" smtClean="0">
                <a:solidFill>
                  <a:srgbClr val="FFFF00"/>
                </a:solidFill>
              </a:rPr>
              <a:t> та </a:t>
            </a:r>
            <a:r>
              <a:rPr lang="ru-RU" dirty="0" err="1" smtClean="0">
                <a:solidFill>
                  <a:srgbClr val="FFFF00"/>
                </a:solidFill>
              </a:rPr>
              <a:t>інших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Їх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загальний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вміст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вбирається</a:t>
            </a:r>
            <a:r>
              <a:rPr lang="ru-RU" dirty="0" smtClean="0">
                <a:solidFill>
                  <a:srgbClr val="FFFF00"/>
                </a:solidFill>
              </a:rPr>
              <a:t> у 0,02 – 0,03 % </a:t>
            </a:r>
            <a:r>
              <a:rPr lang="ru-RU" dirty="0" err="1" smtClean="0">
                <a:solidFill>
                  <a:srgbClr val="FFFF00"/>
                </a:solidFill>
              </a:rPr>
              <a:t>від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безлічі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нафти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Зазначені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елементи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утворюють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органічні</a:t>
            </a:r>
            <a:r>
              <a:rPr lang="ru-RU" dirty="0" smtClean="0">
                <a:solidFill>
                  <a:srgbClr val="FFFF00"/>
                </a:solidFill>
              </a:rPr>
              <a:t> та </a:t>
            </a:r>
            <a:r>
              <a:rPr lang="ru-RU" dirty="0" err="1" smtClean="0">
                <a:solidFill>
                  <a:srgbClr val="FFFF00"/>
                </a:solidFill>
              </a:rPr>
              <a:t>неорганічні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сполуки</a:t>
            </a:r>
            <a:r>
              <a:rPr lang="ru-RU" dirty="0" smtClean="0">
                <a:solidFill>
                  <a:srgbClr val="FFFF00"/>
                </a:solidFill>
              </a:rPr>
              <a:t>, у тому </a:t>
            </a:r>
            <a:r>
              <a:rPr lang="ru-RU" dirty="0" err="1" smtClean="0">
                <a:solidFill>
                  <a:srgbClr val="FFFF00"/>
                </a:solidFill>
              </a:rPr>
              <a:t>числі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складаються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нафти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Кисень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азот </a:t>
            </a:r>
            <a:r>
              <a:rPr lang="ru-RU" dirty="0" err="1" smtClean="0">
                <a:solidFill>
                  <a:srgbClr val="FFFF00"/>
                </a:solidFill>
              </a:rPr>
              <a:t>перебувають</a:t>
            </a:r>
            <a:r>
              <a:rPr lang="ru-RU" dirty="0" smtClean="0">
                <a:solidFill>
                  <a:srgbClr val="FFFF00"/>
                </a:solidFill>
              </a:rPr>
              <a:t> у </a:t>
            </a:r>
            <a:r>
              <a:rPr lang="ru-RU" dirty="0" err="1" smtClean="0">
                <a:solidFill>
                  <a:srgbClr val="FFFF00"/>
                </a:solidFill>
              </a:rPr>
              <a:t>нафти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лише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пов'язаному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стані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Сірка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може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зустрічатися</a:t>
            </a:r>
            <a:r>
              <a:rPr lang="ru-RU" dirty="0" smtClean="0">
                <a:solidFill>
                  <a:srgbClr val="FFFF00"/>
                </a:solidFill>
              </a:rPr>
              <a:t> у </a:t>
            </a:r>
            <a:r>
              <a:rPr lang="ru-RU" dirty="0" err="1" smtClean="0">
                <a:solidFill>
                  <a:srgbClr val="FFFF00"/>
                </a:solidFill>
              </a:rPr>
              <a:t>вільному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змозі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або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входити</a:t>
            </a:r>
            <a:r>
              <a:rPr lang="ru-RU" dirty="0" smtClean="0">
                <a:solidFill>
                  <a:srgbClr val="FFFF00"/>
                </a:solidFill>
              </a:rPr>
              <a:t> до складу </a:t>
            </a:r>
            <a:r>
              <a:rPr lang="ru-RU" dirty="0" err="1" smtClean="0">
                <a:solidFill>
                  <a:srgbClr val="FFFF00"/>
                </a:solidFill>
              </a:rPr>
              <a:t>сірководню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err="1" smtClean="0"/>
              <a:t>Продукти</a:t>
            </a:r>
            <a:r>
              <a:rPr lang="ru-RU" b="1" i="1" u="sng" dirty="0" smtClean="0"/>
              <a:t>, </a:t>
            </a:r>
            <a:r>
              <a:rPr lang="ru-RU" b="1" i="1" u="sng" dirty="0" err="1" smtClean="0"/>
              <a:t>отримані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з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нафти</a:t>
            </a:r>
            <a:r>
              <a:rPr lang="ru-RU" b="1" i="1" u="sng" dirty="0" smtClean="0"/>
              <a:t>, </a:t>
            </a:r>
            <a:r>
              <a:rPr lang="ru-RU" b="1" i="1" u="sng" dirty="0" err="1" smtClean="0"/>
              <a:t>їх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застосування</a:t>
            </a:r>
            <a:endParaRPr lang="ru-RU" dirty="0"/>
          </a:p>
        </p:txBody>
      </p:sp>
      <p:pic>
        <p:nvPicPr>
          <p:cNvPr id="4" name="Содержимое 3" descr="0027-027-V-danij-chas-z-nafti-otrimujut-tak-bagato-samikh-rznikh-produkt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9144000" cy="4869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Застосування нафти</a:t>
            </a:r>
            <a:endParaRPr lang="ru-RU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1" y="3726734"/>
            <a:ext cx="3268569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84984"/>
            <a:ext cx="2365623" cy="2890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7600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8064896" cy="12961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Нафта – це «чорне золото»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8064896" cy="180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uk-UA" dirty="0" smtClean="0"/>
              <a:t>	</a:t>
            </a:r>
            <a:r>
              <a:rPr lang="ru-RU" dirty="0">
                <a:solidFill>
                  <a:schemeClr val="tx1"/>
                </a:solidFill>
              </a:rPr>
              <a:t>На </a:t>
            </a:r>
            <a:r>
              <a:rPr lang="ru-RU" dirty="0" err="1">
                <a:solidFill>
                  <a:schemeClr val="tx1"/>
                </a:solidFill>
              </a:rPr>
              <a:t>сьогодн</a:t>
            </a:r>
            <a:r>
              <a:rPr lang="uk-UA" dirty="0" err="1">
                <a:solidFill>
                  <a:schemeClr val="tx1"/>
                </a:solidFill>
              </a:rPr>
              <a:t>ішній</a:t>
            </a:r>
            <a:r>
              <a:rPr lang="uk-UA" dirty="0">
                <a:solidFill>
                  <a:schemeClr val="tx1"/>
                </a:solidFill>
              </a:rPr>
              <a:t> день наше життя важко уявити без нафти , </a:t>
            </a:r>
            <a:r>
              <a:rPr lang="uk-UA" dirty="0" smtClean="0">
                <a:solidFill>
                  <a:schemeClr val="tx1"/>
                </a:solidFill>
              </a:rPr>
              <a:t>а тим більше без продукції, яку виробляють з неї: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18570"/>
            <a:ext cx="2085975" cy="219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3657" y="4437112"/>
            <a:ext cx="2499494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70970"/>
            <a:ext cx="2238375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263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064" y="5589240"/>
            <a:ext cx="8172127" cy="7200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 smtClean="0"/>
              <a:t>Інтер</a:t>
            </a:r>
            <a:r>
              <a:rPr lang="en-GB" dirty="0" smtClean="0"/>
              <a:t>’</a:t>
            </a:r>
            <a:r>
              <a:rPr lang="uk-UA" dirty="0" err="1" smtClean="0"/>
              <a:t>єр</a:t>
            </a:r>
            <a:r>
              <a:rPr lang="uk-UA" dirty="0" smtClean="0"/>
              <a:t> з предметами, виготовленими з нафтопродуктів(</a:t>
            </a:r>
            <a:r>
              <a:rPr lang="uk-UA" i="1" dirty="0" smtClean="0"/>
              <a:t>а</a:t>
            </a:r>
            <a:r>
              <a:rPr lang="uk-UA" dirty="0" smtClean="0"/>
              <a:t>) і без них (</a:t>
            </a:r>
            <a:r>
              <a:rPr lang="uk-UA" i="1" dirty="0" smtClean="0"/>
              <a:t>б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7171" name="Picture 3" descr="C:\Users\Lenovo\Desktop\лмовпрвалырсмаккмаквсмакс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5"/>
            <a:ext cx="4032448" cy="3605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C:\Users\Lenovo\Desktop\лмовпрвалырсмаккмаквсмакс - копия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5"/>
            <a:ext cx="3960167" cy="3605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27291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425</Words>
  <Application>Microsoft Office PowerPoint</Application>
  <PresentationFormat>Экран (4:3)</PresentationFormat>
  <Paragraphs>65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Нафта та продукти її переробки</vt:lpstr>
      <vt:lpstr>Що ж таке нафта?</vt:lpstr>
      <vt:lpstr>Перебування у природі </vt:lpstr>
      <vt:lpstr>Видобуток нафти</vt:lpstr>
      <vt:lpstr>Хімічні елементи в нафті</vt:lpstr>
      <vt:lpstr>Продукти, отримані з нафти, їх застосування</vt:lpstr>
      <vt:lpstr>Застосування нафти</vt:lpstr>
      <vt:lpstr>Нафта – це «чорне золото»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Автомобільний бензин</vt:lpstr>
      <vt:lpstr>Авіаційний  бензин</vt:lpstr>
      <vt:lpstr>Бензини розчинники</vt:lpstr>
      <vt:lpstr>Нафта (бензин для нафтохімії)</vt:lpstr>
      <vt:lpstr>Детонаційна стійкість бензину</vt:lpstr>
      <vt:lpstr>Детонаційні властивості оцінюються октановим числом, яке визначається двома методами — дослідницьким і моторним. Чим вище октанове число, тим більша стійкість до детонації, тим більший ступінь стиску двигуна, а отже, і більша потужність і економічність. </vt:lpstr>
      <vt:lpstr>         Основні причини виникнення детонації:                 1. невідповідність сорту бензину ступені стиску  двигуна (занадто низьке октанове число) 2. раннє запалювання 3. велика кількість нагару в камері згоряння 4. робота двигуна при повністю відкритій дросельній       заслінці й низькій частоті обертання колінчатого вала     </vt:lpstr>
      <vt:lpstr>Детонація приводить до прогоряння поршнів і випускних клапанів. Зовнішні ознаки детонації:   1. характерний металевий стукіт і вібрація   2. чорний колір відпрацьованих газів (дим)   3. нерівна робота двигуна   4. різкий дзвінкий стукіт у двигуні  </vt:lpstr>
      <vt:lpstr>Високооктанові бензини одержують двома способами: складним технологічним — збільшують частку високооктанових компонентів при виробництві (неетилірований бензин); більш простий і дешевий спосіб — добавка до бензину тетраетілсвинця (етілірований бензин). У розвинених країнах етіліровані бензини не використовуються.</vt:lpstr>
      <vt:lpstr>Слайд 28</vt:lpstr>
      <vt:lpstr>Вплив на довкілля</vt:lpstr>
      <vt:lpstr>Слайд 30</vt:lpstr>
      <vt:lpstr>1.Бензин – це горюча рідина, що добувається з нафти. 2.Бензин має багато різновидів, які ми використовуємо у повсякденному житті. 3. Детонаційні властивості бензину оцінюються октановим числом 4.Бензин негативно впливає на довкілля і тому ми повинні шукати йому ефективну заміну якнайшвидше.</vt:lpstr>
      <vt:lpstr>Бажаю успіхів у вивченні хімії)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USER</cp:lastModifiedBy>
  <cp:revision>19</cp:revision>
  <dcterms:created xsi:type="dcterms:W3CDTF">2013-11-05T17:42:58Z</dcterms:created>
  <dcterms:modified xsi:type="dcterms:W3CDTF">2014-11-11T19:04:34Z</dcterms:modified>
</cp:coreProperties>
</file>