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7" r:id="rId6"/>
    <p:sldId id="260" r:id="rId7"/>
    <p:sldId id="269" r:id="rId8"/>
    <p:sldId id="259" r:id="rId9"/>
    <p:sldId id="264" r:id="rId10"/>
    <p:sldId id="270" r:id="rId11"/>
    <p:sldId id="263" r:id="rId12"/>
    <p:sldId id="268" r:id="rId13"/>
    <p:sldId id="262" r:id="rId14"/>
    <p:sldId id="265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3FD7-2876-463A-A6E5-A1E241421DDD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BEA9-0409-4541-99B8-58B5AB857B8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269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4BEA9-0409-4541-99B8-58B5AB857B82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440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19EA12-13A4-4A39-8E5D-7C93B10A1987}" type="datetimeFigureOut">
              <a:rPr lang="uk-UA" smtClean="0"/>
              <a:t>09.04.2012</a:t>
            </a:fld>
            <a:endParaRPr lang="uk-UA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C72B99-ABFC-41D5-8BB3-997D0CE601FE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ua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470025"/>
          </a:xfrm>
        </p:spPr>
        <p:txBody>
          <a:bodyPr>
            <a:prstTxWarp prst="textArchDow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Презентація</a:t>
            </a:r>
            <a:endParaRPr lang="uk-UA" sz="6600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20880" cy="336192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Варга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Віталій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8-В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);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Керівник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Стеблак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Тетяна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Михайлівна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2012 р.</a:t>
            </a:r>
          </a:p>
          <a:p>
            <a:pPr algn="ctr"/>
            <a:endParaRPr lang="uk-UA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63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737">
        <p14:vortex dir="d"/>
      </p:transition>
    </mc:Choice>
    <mc:Fallback>
      <p:transition spd="slow" advTm="10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9248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72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Австралія</a:t>
            </a:r>
            <a:endParaRPr lang="uk-UA" sz="72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657600" cy="244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24036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3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8019">
        <p14:switch dir="l"/>
      </p:transition>
    </mc:Choice>
    <mc:Fallback>
      <p:transition spd="slow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Оперний театр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888432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4466456" cy="437423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Сідней (Австралія);</a:t>
            </a:r>
          </a:p>
          <a:p>
            <a:r>
              <a:rPr lang="uk-UA" sz="2000" dirty="0" smtClean="0"/>
              <a:t>Збудовано 1973 р.</a:t>
            </a:r>
          </a:p>
          <a:p>
            <a:r>
              <a:rPr lang="ru-RU" sz="2000" dirty="0" err="1"/>
              <a:t>Вітрилоподібний</a:t>
            </a:r>
            <a:r>
              <a:rPr lang="ru-RU" sz="2000" dirty="0"/>
              <a:t> </a:t>
            </a:r>
            <a:r>
              <a:rPr lang="ru-RU" sz="2000" dirty="0" err="1"/>
              <a:t>дах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будівлю</a:t>
            </a:r>
            <a:r>
              <a:rPr lang="ru-RU" sz="2000" dirty="0"/>
              <a:t> не </a:t>
            </a:r>
            <a:r>
              <a:rPr lang="ru-RU" sz="2000" dirty="0" err="1"/>
              <a:t>схожою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на одну </a:t>
            </a:r>
            <a:r>
              <a:rPr lang="ru-RU" sz="2000" dirty="0" err="1"/>
              <a:t>іншу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2007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будівля</a:t>
            </a:r>
            <a:r>
              <a:rPr lang="ru-RU" sz="2000" dirty="0"/>
              <a:t> театру </a:t>
            </a:r>
            <a:r>
              <a:rPr lang="ru-RU" sz="2000" dirty="0" err="1"/>
              <a:t>номінувалася</a:t>
            </a:r>
            <a:r>
              <a:rPr lang="ru-RU" sz="2000" dirty="0"/>
              <a:t> в </a:t>
            </a:r>
            <a:r>
              <a:rPr lang="ru-RU" sz="2000" dirty="0" err="1"/>
              <a:t>проекті</a:t>
            </a:r>
            <a:r>
              <a:rPr lang="ru-RU" sz="2000" dirty="0"/>
              <a:t> </a:t>
            </a:r>
            <a:r>
              <a:rPr lang="ru-RU" sz="2000" dirty="0" err="1"/>
              <a:t>Сім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чудес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/>
              <a:t>900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: </a:t>
            </a:r>
            <a:r>
              <a:rPr lang="ru-RU" sz="2000" dirty="0" err="1" smtClean="0"/>
              <a:t>Концертний</a:t>
            </a:r>
            <a:r>
              <a:rPr lang="ru-RU" sz="2000" dirty="0" smtClean="0"/>
              <a:t> </a:t>
            </a:r>
            <a:r>
              <a:rPr lang="ru-RU" sz="2000" dirty="0"/>
              <a:t>зал, </a:t>
            </a:r>
            <a:r>
              <a:rPr lang="ru-RU" sz="2000" dirty="0" err="1" smtClean="0"/>
              <a:t>Оперний</a:t>
            </a:r>
            <a:r>
              <a:rPr lang="ru-RU" sz="2000" dirty="0" smtClean="0"/>
              <a:t>, </a:t>
            </a:r>
            <a:r>
              <a:rPr lang="ru-RU" sz="2000" dirty="0" err="1"/>
              <a:t>Драматичний</a:t>
            </a:r>
            <a:r>
              <a:rPr lang="ru-RU" sz="2000" dirty="0"/>
              <a:t> і </a:t>
            </a:r>
            <a:r>
              <a:rPr lang="ru-RU" sz="2000" dirty="0" err="1"/>
              <a:t>Камерний</a:t>
            </a:r>
            <a:r>
              <a:rPr lang="ru-RU" sz="2000" dirty="0"/>
              <a:t> </a:t>
            </a:r>
            <a:r>
              <a:rPr lang="ru-RU" sz="2000" dirty="0" err="1"/>
              <a:t>Театри</a:t>
            </a:r>
            <a:r>
              <a:rPr lang="ru-RU" sz="2000" dirty="0"/>
              <a:t>, 4 </a:t>
            </a:r>
            <a:r>
              <a:rPr lang="ru-RU" sz="2000" dirty="0" err="1"/>
              <a:t>ресторани</a:t>
            </a:r>
            <a:r>
              <a:rPr lang="ru-RU" sz="2000" dirty="0"/>
              <a:t> і Зал </a:t>
            </a:r>
            <a:r>
              <a:rPr lang="ru-RU" sz="2000" dirty="0" err="1" smtClean="0"/>
              <a:t>Прийомів</a:t>
            </a:r>
            <a:r>
              <a:rPr lang="ru-RU" sz="2000" dirty="0" smtClean="0"/>
              <a:t>;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95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3614">
        <p14:flip dir="r"/>
      </p:transition>
    </mc:Choice>
    <mc:Fallback>
      <p:transition spd="slow" advTm="23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4800" cy="114300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Gabriola" pitchFamily="82" charset="0"/>
              </a:rPr>
              <a:t>Великобританія</a:t>
            </a:r>
            <a:endParaRPr lang="uk-UA" sz="7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188890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8245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50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363">
        <p14:gallery dir="l"/>
      </p:transition>
    </mc:Choice>
    <mc:Fallback>
      <p:transition spd="slow" advTm="8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err="1" smtClean="0">
                <a:solidFill>
                  <a:srgbClr val="FFFF00"/>
                </a:solidFill>
                <a:latin typeface="Monotype Corsiva" pitchFamily="66" charset="0"/>
              </a:rPr>
              <a:t>Тауверський</a:t>
            </a:r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 міст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384376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4898504" cy="41148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Лондон (Великобританія);</a:t>
            </a:r>
          </a:p>
          <a:p>
            <a:r>
              <a:rPr lang="uk-UA" dirty="0"/>
              <a:t>Розташований над річкою Темзою;</a:t>
            </a:r>
          </a:p>
          <a:p>
            <a:r>
              <a:rPr lang="uk-UA" dirty="0"/>
              <a:t>Довжина 244 м.</a:t>
            </a:r>
          </a:p>
          <a:p>
            <a:r>
              <a:rPr lang="uk-UA" dirty="0"/>
              <a:t>Відкритий 1894 р.</a:t>
            </a:r>
          </a:p>
          <a:p>
            <a:r>
              <a:rPr lang="uk-UA" dirty="0"/>
              <a:t>1934 - Фірма з </a:t>
            </a:r>
            <a:r>
              <a:rPr lang="uk-UA" dirty="0" err="1"/>
              <a:t>Арізони</a:t>
            </a:r>
            <a:r>
              <a:rPr lang="uk-UA" dirty="0"/>
              <a:t> забажала придбати «</a:t>
            </a:r>
            <a:r>
              <a:rPr lang="uk-UA" dirty="0" err="1"/>
              <a:t>Тауерський</a:t>
            </a:r>
            <a:r>
              <a:rPr lang="uk-UA" dirty="0"/>
              <a:t> міст» - один із символів туманної столиці. Він був настільки символічний, що в Америці його називали «Лондонський міст». Англійці поводили американців по «</a:t>
            </a:r>
            <a:r>
              <a:rPr lang="uk-UA" dirty="0" err="1"/>
              <a:t>Тауерському</a:t>
            </a:r>
            <a:r>
              <a:rPr lang="uk-UA" dirty="0"/>
              <a:t> мосту», і оформили документи на продаж «Лондонського», розташованого на півверсти вище за течією, який збиралися зносити.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90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745">
        <p14:gallery dir="l"/>
      </p:transition>
    </mc:Choice>
    <mc:Fallback>
      <p:transition spd="slow" advTm="30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Біг Бен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291840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4970512" cy="4114800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Лондон (Великобританія)</a:t>
            </a:r>
          </a:p>
          <a:p>
            <a:r>
              <a:rPr lang="uk-UA" sz="2000" dirty="0" smtClean="0"/>
              <a:t>Найбільша годинникова вежа у Європі;</a:t>
            </a:r>
          </a:p>
          <a:p>
            <a:r>
              <a:rPr lang="ru-RU" sz="2000" dirty="0"/>
              <a:t>Вежа </a:t>
            </a:r>
            <a:r>
              <a:rPr lang="ru-RU" sz="2000" dirty="0" err="1"/>
              <a:t>збудована</a:t>
            </a:r>
            <a:r>
              <a:rPr lang="ru-RU" sz="2000" dirty="0"/>
              <a:t> у 1858 </a:t>
            </a:r>
            <a:r>
              <a:rPr lang="ru-RU" sz="2000" dirty="0" smtClean="0"/>
              <a:t>р.</a:t>
            </a:r>
          </a:p>
          <a:p>
            <a:r>
              <a:rPr lang="uk-UA" sz="2000" dirty="0"/>
              <a:t>Висота вежі 96,3 </a:t>
            </a:r>
            <a:r>
              <a:rPr lang="uk-UA" sz="2000" dirty="0" smtClean="0"/>
              <a:t>м;</a:t>
            </a:r>
          </a:p>
          <a:p>
            <a:r>
              <a:rPr lang="ru-RU" sz="2000" dirty="0" err="1"/>
              <a:t>Біг</a:t>
            </a:r>
            <a:r>
              <a:rPr lang="ru-RU" sz="2000" dirty="0"/>
              <a:t>-Бен (англ. </a:t>
            </a:r>
            <a:r>
              <a:rPr lang="ru-RU" sz="2000" dirty="0" err="1"/>
              <a:t>Big</a:t>
            </a:r>
            <a:r>
              <a:rPr lang="ru-RU" sz="2000" dirty="0"/>
              <a:t> </a:t>
            </a:r>
            <a:r>
              <a:rPr lang="ru-RU" sz="2000" dirty="0" err="1"/>
              <a:t>Ben</a:t>
            </a:r>
            <a:r>
              <a:rPr lang="ru-RU" sz="2000" dirty="0"/>
              <a:t> - Великий </a:t>
            </a:r>
            <a:r>
              <a:rPr lang="ru-RU" sz="2000" dirty="0" smtClean="0"/>
              <a:t>Бен);</a:t>
            </a:r>
          </a:p>
          <a:p>
            <a:r>
              <a:rPr lang="ru-RU" sz="2000" dirty="0" err="1"/>
              <a:t>Підраховано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хвилинні</a:t>
            </a:r>
            <a:r>
              <a:rPr lang="ru-RU" sz="2000" dirty="0"/>
              <a:t> </a:t>
            </a:r>
            <a:r>
              <a:rPr lang="ru-RU" sz="2000" dirty="0" err="1"/>
              <a:t>стрілки</a:t>
            </a:r>
            <a:r>
              <a:rPr lang="ru-RU" sz="2000" dirty="0"/>
              <a:t> </a:t>
            </a:r>
            <a:r>
              <a:rPr lang="ru-RU" sz="2000" dirty="0" err="1"/>
              <a:t>проходять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загальну</a:t>
            </a:r>
            <a:r>
              <a:rPr lang="ru-RU" sz="2000" dirty="0"/>
              <a:t> </a:t>
            </a:r>
            <a:r>
              <a:rPr lang="ru-RU" sz="2000" dirty="0" err="1"/>
              <a:t>відстань</a:t>
            </a:r>
            <a:r>
              <a:rPr lang="ru-RU" sz="2000" dirty="0"/>
              <a:t> в 190 </a:t>
            </a:r>
            <a:r>
              <a:rPr lang="ru-RU" sz="2000" dirty="0" err="1"/>
              <a:t>кілометрів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Маса</a:t>
            </a:r>
            <a:r>
              <a:rPr lang="ru-RU" sz="2000" dirty="0"/>
              <a:t> Великого </a:t>
            </a:r>
            <a:r>
              <a:rPr lang="ru-RU" sz="2000" dirty="0" err="1"/>
              <a:t>дзвону</a:t>
            </a:r>
            <a:r>
              <a:rPr lang="ru-RU" sz="2000" dirty="0"/>
              <a:t> - 13,8 </a:t>
            </a:r>
            <a:r>
              <a:rPr lang="ru-RU" sz="2000" dirty="0" smtClean="0"/>
              <a:t>т.</a:t>
            </a:r>
          </a:p>
          <a:p>
            <a:r>
              <a:rPr lang="ru-RU" sz="2000" dirty="0"/>
              <a:t>Раз на два </a:t>
            </a:r>
            <a:r>
              <a:rPr lang="ru-RU" sz="2000" dirty="0" err="1"/>
              <a:t>дні</a:t>
            </a:r>
            <a:r>
              <a:rPr lang="ru-RU" sz="2000" dirty="0"/>
              <a:t> </a:t>
            </a:r>
            <a:r>
              <a:rPr lang="ru-RU" sz="2000" dirty="0" err="1"/>
              <a:t>годинниковий</a:t>
            </a:r>
            <a:r>
              <a:rPr lang="ru-RU" sz="2000" dirty="0"/>
              <a:t> </a:t>
            </a:r>
            <a:r>
              <a:rPr lang="ru-RU" sz="2000" dirty="0" err="1"/>
              <a:t>механізм</a:t>
            </a:r>
            <a:r>
              <a:rPr lang="ru-RU" sz="2000" dirty="0"/>
              <a:t> </a:t>
            </a:r>
            <a:r>
              <a:rPr lang="ru-RU" sz="2000" dirty="0" err="1"/>
              <a:t>ретельно</a:t>
            </a:r>
            <a:r>
              <a:rPr lang="ru-RU" sz="2000" dirty="0"/>
              <a:t> </a:t>
            </a:r>
            <a:r>
              <a:rPr lang="ru-RU" sz="2000" dirty="0" err="1"/>
              <a:t>перевіряється</a:t>
            </a:r>
            <a:r>
              <a:rPr lang="ru-RU" sz="2000" dirty="0"/>
              <a:t> і </a:t>
            </a:r>
            <a:r>
              <a:rPr lang="ru-RU" sz="2000" dirty="0" err="1"/>
              <a:t>змащується</a:t>
            </a:r>
            <a:r>
              <a:rPr lang="ru-RU" sz="2000" dirty="0"/>
              <a:t>, </a:t>
            </a:r>
            <a:r>
              <a:rPr lang="ru-RU" sz="2000" dirty="0" err="1"/>
              <a:t>причому</a:t>
            </a:r>
            <a:r>
              <a:rPr lang="ru-RU" sz="2000" dirty="0"/>
              <a:t> </a:t>
            </a:r>
            <a:r>
              <a:rPr lang="ru-RU" sz="2000" dirty="0" err="1"/>
              <a:t>обов'язково</a:t>
            </a:r>
            <a:r>
              <a:rPr lang="ru-RU" sz="2000" dirty="0"/>
              <a:t> </a:t>
            </a:r>
            <a:r>
              <a:rPr lang="ru-RU" sz="2000" dirty="0" err="1"/>
              <a:t>враховується</a:t>
            </a:r>
            <a:r>
              <a:rPr lang="ru-RU" sz="2000" dirty="0"/>
              <a:t> </a:t>
            </a:r>
            <a:r>
              <a:rPr lang="ru-RU" sz="2000" dirty="0" err="1"/>
              <a:t>атмосферний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 і температура </a:t>
            </a:r>
            <a:r>
              <a:rPr lang="ru-RU" sz="2000" dirty="0" err="1"/>
              <a:t>повітря</a:t>
            </a:r>
            <a:r>
              <a:rPr lang="ru-RU" sz="2000" dirty="0"/>
              <a:t>.</a:t>
            </a:r>
            <a:endParaRPr lang="uk-UA" sz="2000" dirty="0"/>
          </a:p>
          <a:p>
            <a:endParaRPr lang="uk-UA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63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1259">
        <p14:prism dir="u"/>
      </p:transition>
    </mc:Choice>
    <mc:Fallback>
      <p:transition spd="slow" advTm="31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10872" cy="1143000"/>
          </a:xfrm>
        </p:spPr>
        <p:txBody>
          <a:bodyPr/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Monotype Corsiva" pitchFamily="66" charset="0"/>
              </a:rPr>
              <a:t>Букінгемський </a:t>
            </a:r>
            <a:r>
              <a:rPr lang="uk-UA" sz="4000" dirty="0" smtClean="0">
                <a:solidFill>
                  <a:srgbClr val="FFC000"/>
                </a:solidFill>
                <a:latin typeface="Monotype Corsiva" pitchFamily="66" charset="0"/>
              </a:rPr>
              <a:t>палац (</a:t>
            </a:r>
            <a:r>
              <a:rPr lang="en-US" sz="4000" dirty="0" smtClean="0">
                <a:solidFill>
                  <a:srgbClr val="FFC000"/>
                </a:solidFill>
                <a:latin typeface="Monotype Corsiva" pitchFamily="66" charset="0"/>
              </a:rPr>
              <a:t>Buckingham Palace</a:t>
            </a:r>
            <a:r>
              <a:rPr lang="uk-UA" sz="4000" dirty="0" smtClean="0">
                <a:solidFill>
                  <a:srgbClr val="FFC000"/>
                </a:solidFill>
                <a:latin typeface="Monotype Corsiva" pitchFamily="66" charset="0"/>
              </a:rPr>
              <a:t>)</a:t>
            </a:r>
            <a:endParaRPr lang="uk-UA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412776"/>
            <a:ext cx="396056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250432" cy="4230216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/>
              <a:t>Лондон (Великобританія) - </a:t>
            </a:r>
            <a:r>
              <a:rPr lang="ru-RU" sz="2000" dirty="0" err="1"/>
              <a:t>офіційна</a:t>
            </a:r>
            <a:r>
              <a:rPr lang="ru-RU" sz="2000" dirty="0"/>
              <a:t> </a:t>
            </a:r>
            <a:r>
              <a:rPr lang="ru-RU" sz="2000" dirty="0" err="1"/>
              <a:t>лондонська</a:t>
            </a:r>
            <a:r>
              <a:rPr lang="ru-RU" sz="2000" dirty="0"/>
              <a:t> </a:t>
            </a:r>
            <a:r>
              <a:rPr lang="ru-RU" sz="2000" dirty="0" err="1"/>
              <a:t>резиденція</a:t>
            </a:r>
            <a:r>
              <a:rPr lang="ru-RU" sz="2000" dirty="0"/>
              <a:t> </a:t>
            </a:r>
            <a:r>
              <a:rPr lang="ru-RU" sz="2000" dirty="0" err="1"/>
              <a:t>британських</a:t>
            </a:r>
            <a:r>
              <a:rPr lang="ru-RU" sz="2000" dirty="0"/>
              <a:t> </a:t>
            </a:r>
            <a:r>
              <a:rPr lang="ru-RU" sz="2000" dirty="0" err="1"/>
              <a:t>монархів</a:t>
            </a:r>
            <a:r>
              <a:rPr lang="ru-RU" sz="2000" dirty="0"/>
              <a:t> і </a:t>
            </a:r>
            <a:r>
              <a:rPr lang="ru-RU" sz="2000" dirty="0" err="1"/>
              <a:t>найбільший</a:t>
            </a:r>
            <a:r>
              <a:rPr lang="ru-RU" sz="2000" dirty="0"/>
              <a:t> за </a:t>
            </a:r>
            <a:r>
              <a:rPr lang="ru-RU" sz="2000" dirty="0" err="1"/>
              <a:t>розмірами</a:t>
            </a:r>
            <a:r>
              <a:rPr lang="ru-RU" sz="2000" dirty="0"/>
              <a:t> з </a:t>
            </a:r>
            <a:r>
              <a:rPr lang="ru-RU" sz="2000" dirty="0" err="1"/>
              <a:t>діючих</a:t>
            </a:r>
            <a:r>
              <a:rPr lang="ru-RU" sz="2000" dirty="0"/>
              <a:t> </a:t>
            </a:r>
            <a:r>
              <a:rPr lang="ru-RU" sz="2000" dirty="0" err="1"/>
              <a:t>королівський</a:t>
            </a:r>
            <a:r>
              <a:rPr lang="ru-RU" sz="2000" dirty="0"/>
              <a:t> палац у </a:t>
            </a:r>
            <a:r>
              <a:rPr lang="ru-RU" sz="2000" dirty="0" err="1"/>
              <a:t>світі</a:t>
            </a:r>
            <a:r>
              <a:rPr lang="ru-RU" sz="2000" dirty="0"/>
              <a:t>.</a:t>
            </a:r>
            <a:endParaRPr lang="uk-UA" sz="2000" dirty="0" smtClean="0"/>
          </a:p>
          <a:p>
            <a:r>
              <a:rPr lang="uk-UA" sz="2000" dirty="0" smtClean="0"/>
              <a:t>Зведений 1703 р.</a:t>
            </a:r>
          </a:p>
          <a:p>
            <a:r>
              <a:rPr lang="uk-UA" sz="2000" dirty="0" smtClean="0"/>
              <a:t>Названий в честь герцога Букінгемського .</a:t>
            </a:r>
          </a:p>
          <a:p>
            <a:r>
              <a:rPr lang="ru-RU" sz="2000" dirty="0"/>
              <a:t>За </a:t>
            </a:r>
            <a:r>
              <a:rPr lang="ru-RU" sz="2000" dirty="0" err="1"/>
              <a:t>загальним</a:t>
            </a:r>
            <a:r>
              <a:rPr lang="ru-RU" sz="2000" dirty="0"/>
              <a:t> правилом,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перебування</a:t>
            </a:r>
            <a:r>
              <a:rPr lang="ru-RU" sz="2000" dirty="0"/>
              <a:t> </a:t>
            </a:r>
            <a:r>
              <a:rPr lang="ru-RU" sz="2000" dirty="0" err="1"/>
              <a:t>британської</a:t>
            </a:r>
            <a:r>
              <a:rPr lang="ru-RU" sz="2000" dirty="0"/>
              <a:t> </a:t>
            </a:r>
            <a:r>
              <a:rPr lang="ru-RU" sz="2000" dirty="0" err="1"/>
              <a:t>королеви</a:t>
            </a:r>
            <a:r>
              <a:rPr lang="ru-RU" sz="2000" dirty="0"/>
              <a:t> в </a:t>
            </a:r>
            <a:r>
              <a:rPr lang="ru-RU" sz="2000" dirty="0" err="1"/>
              <a:t>палаці</a:t>
            </a:r>
            <a:r>
              <a:rPr lang="ru-RU" sz="2000" dirty="0"/>
              <a:t>, на </a:t>
            </a:r>
            <a:r>
              <a:rPr lang="ru-RU" sz="2000" dirty="0" err="1"/>
              <a:t>даху</a:t>
            </a:r>
            <a:r>
              <a:rPr lang="ru-RU" sz="2000" dirty="0"/>
              <a:t> гордо </a:t>
            </a:r>
            <a:r>
              <a:rPr lang="ru-RU" sz="2000" dirty="0" err="1"/>
              <a:t>майоріє</a:t>
            </a:r>
            <a:r>
              <a:rPr lang="ru-RU" sz="2000" dirty="0"/>
              <a:t> </a:t>
            </a:r>
            <a:r>
              <a:rPr lang="ru-RU" sz="2000" dirty="0" err="1"/>
              <a:t>королівський</a:t>
            </a:r>
            <a:r>
              <a:rPr lang="ru-RU" sz="2000" dirty="0"/>
              <a:t> штандарт </a:t>
            </a:r>
            <a:r>
              <a:rPr lang="ru-RU" sz="2000" dirty="0" err="1"/>
              <a:t>Юніон</a:t>
            </a:r>
            <a:r>
              <a:rPr lang="ru-RU" sz="2000" dirty="0"/>
              <a:t> Джек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Букінгемський</a:t>
            </a:r>
            <a:r>
              <a:rPr lang="ru-RU" sz="2000" dirty="0"/>
              <a:t> палац </a:t>
            </a:r>
            <a:r>
              <a:rPr lang="ru-RU" sz="2000" dirty="0" err="1"/>
              <a:t>обіймає</a:t>
            </a:r>
            <a:r>
              <a:rPr lang="ru-RU" sz="2000" dirty="0"/>
              <a:t> </a:t>
            </a:r>
            <a:r>
              <a:rPr lang="ru-RU" sz="2000" dirty="0" err="1"/>
              <a:t>територію</a:t>
            </a:r>
            <a:r>
              <a:rPr lang="ru-RU" sz="2000" dirty="0"/>
              <a:t> в 20 га, з </a:t>
            </a:r>
            <a:r>
              <a:rPr lang="ru-RU" sz="2000" dirty="0" err="1"/>
              <a:t>яких</a:t>
            </a:r>
            <a:r>
              <a:rPr lang="ru-RU" sz="2000" dirty="0"/>
              <a:t> 17 </a:t>
            </a:r>
            <a:r>
              <a:rPr lang="ru-RU" sz="2000" dirty="0" err="1"/>
              <a:t>зайняті</a:t>
            </a:r>
            <a:r>
              <a:rPr lang="ru-RU" sz="2000" dirty="0"/>
              <a:t> </a:t>
            </a:r>
            <a:r>
              <a:rPr lang="ru-RU" sz="2000" dirty="0" err="1"/>
              <a:t>Королівськими</a:t>
            </a:r>
            <a:r>
              <a:rPr lang="ru-RU" sz="2000" dirty="0"/>
              <a:t> садами.</a:t>
            </a:r>
            <a:endParaRPr lang="ru-RU" sz="2000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70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518">
        <p14:doors/>
      </p:transition>
    </mc:Choice>
    <mc:Fallback>
      <p:transition spd="slow" advTm="20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Джерела:</a:t>
            </a:r>
            <a:br>
              <a:rPr lang="uk-UA" dirty="0"/>
            </a:b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-</a:t>
            </a:r>
            <a:r>
              <a:rPr lang="en-US" sz="4800" dirty="0" smtClean="0"/>
              <a:t> </a:t>
            </a:r>
            <a:r>
              <a:rPr lang="en-US" sz="4800" i="1" u="sng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www.google.ua</a:t>
            </a:r>
            <a:endParaRPr lang="en-US" sz="4800" i="1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4800" i="1" u="sng" dirty="0" smtClean="0">
                <a:solidFill>
                  <a:schemeClr val="tx1">
                    <a:lumMod val="95000"/>
                  </a:schemeClr>
                </a:solidFill>
              </a:rPr>
              <a:t>- www.wikepedia.ua</a:t>
            </a:r>
            <a:endParaRPr lang="uk-UA" sz="4800" i="1" u="sng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9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13">
        <p14:prism dir="r" isInverted="1"/>
      </p:transition>
    </mc:Choice>
    <mc:Fallback>
      <p:transition spd="slow" advTm="4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3816424"/>
          </a:xfrm>
        </p:spPr>
        <p:txBody>
          <a:bodyPr/>
          <a:lstStyle/>
          <a:p>
            <a:pPr algn="ctr"/>
            <a:r>
              <a:rPr lang="en-US" sz="9600" dirty="0" smtClean="0"/>
              <a:t>The end</a:t>
            </a:r>
            <a:endParaRPr lang="uk-UA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509120"/>
            <a:ext cx="3386336" cy="120588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22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094">
        <p14:warp dir="in"/>
      </p:transition>
    </mc:Choice>
    <mc:Fallback>
      <p:transition spd="slow" advTm="6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07424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тема: </a:t>
            </a:r>
            <a:r>
              <a:rPr lang="uk-UA" sz="5400" dirty="0" smtClean="0">
                <a:solidFill>
                  <a:srgbClr val="00B050"/>
                </a:solidFill>
                <a:latin typeface="Monotype Corsiva" pitchFamily="66" charset="0"/>
              </a:rPr>
              <a:t>«Подорож по визначних місцях Світу»</a:t>
            </a:r>
            <a:endParaRPr lang="uk-UA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79248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dirty="0" smtClean="0"/>
              <a:t>Мета: Дізнатися більше про світ, у якому ми живемо. Про </a:t>
            </a:r>
            <a:r>
              <a:rPr lang="uk-UA" sz="3000" dirty="0"/>
              <a:t>дивовижні пам’ятки </a:t>
            </a:r>
            <a:r>
              <a:rPr lang="uk-UA" sz="3000" dirty="0" smtClean="0"/>
              <a:t>архітектури які витримали випробовування часом і дійшли до нас з давніх часів…</a:t>
            </a:r>
            <a:endParaRPr lang="uk-UA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0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399">
        <p:dissolve/>
      </p:transition>
    </mc:Choice>
    <mc:Fallback>
      <p:transition spd="slow" advTm="2039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712968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7200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  <a:cs typeface="Calibri" pitchFamily="34" charset="0"/>
              </a:rPr>
              <a:t>Франція</a:t>
            </a:r>
            <a:endParaRPr lang="uk-UA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abriola" pitchFamily="82" charset="0"/>
              <a:cs typeface="Calibri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912"/>
            <a:ext cx="2952328" cy="22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65527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14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837">
        <p:checker dir="vert"/>
      </p:transition>
    </mc:Choice>
    <mc:Fallback>
      <p:transition spd="slow" advTm="6837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896544" cy="1008112"/>
          </a:xfrm>
        </p:spPr>
        <p:txBody>
          <a:bodyPr/>
          <a:lstStyle/>
          <a:p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Ейфелева Вежа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240360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347864" y="1484784"/>
            <a:ext cx="5186536" cy="4230216"/>
          </a:xfrm>
        </p:spPr>
        <p:txBody>
          <a:bodyPr/>
          <a:lstStyle/>
          <a:p>
            <a:r>
              <a:rPr lang="uk-UA" sz="2000" dirty="0" smtClean="0"/>
              <a:t>Париж (Франція);</a:t>
            </a:r>
          </a:p>
          <a:p>
            <a:r>
              <a:rPr lang="ru-RU" sz="2000" dirty="0" smtClean="0"/>
              <a:t>Названа на </a:t>
            </a:r>
            <a:r>
              <a:rPr lang="ru-RU" sz="2000" dirty="0"/>
              <a:t>честь </a:t>
            </a:r>
            <a:r>
              <a:rPr lang="ru-RU" sz="2000" dirty="0" err="1"/>
              <a:t>її</a:t>
            </a:r>
            <a:r>
              <a:rPr lang="ru-RU" sz="2000" dirty="0"/>
              <a:t> конструктора Густава </a:t>
            </a:r>
            <a:r>
              <a:rPr lang="ru-RU" sz="2000" dirty="0" err="1" smtClean="0"/>
              <a:t>Ейфеля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err="1" smtClean="0"/>
              <a:t>Побудована</a:t>
            </a:r>
            <a:r>
              <a:rPr lang="ru-RU" sz="2000" dirty="0" smtClean="0"/>
              <a:t> 1889 р.</a:t>
            </a:r>
          </a:p>
          <a:p>
            <a:r>
              <a:rPr lang="ru-RU" sz="2000" dirty="0" err="1" smtClean="0"/>
              <a:t>Висота</a:t>
            </a:r>
            <a:r>
              <a:rPr lang="ru-RU" sz="2000" dirty="0" smtClean="0"/>
              <a:t> – 324 м.</a:t>
            </a:r>
          </a:p>
          <a:p>
            <a:r>
              <a:rPr lang="ru-RU" sz="2000" dirty="0"/>
              <a:t>При </a:t>
            </a:r>
            <a:r>
              <a:rPr lang="ru-RU" sz="2000" dirty="0" err="1"/>
              <a:t>сильних</a:t>
            </a:r>
            <a:r>
              <a:rPr lang="ru-RU" sz="2000" dirty="0"/>
              <a:t> </a:t>
            </a:r>
            <a:r>
              <a:rPr lang="ru-RU" sz="2000" dirty="0" err="1"/>
              <a:t>вітрах</a:t>
            </a:r>
            <a:r>
              <a:rPr lang="ru-RU" sz="2000" dirty="0"/>
              <a:t> вершина </a:t>
            </a:r>
            <a:r>
              <a:rPr lang="ru-RU" sz="2000" dirty="0" err="1"/>
              <a:t>башти</a:t>
            </a:r>
            <a:r>
              <a:rPr lang="ru-RU" sz="2000" dirty="0"/>
              <a:t> </a:t>
            </a:r>
            <a:r>
              <a:rPr lang="ru-RU" sz="2000" dirty="0" err="1"/>
              <a:t>відхиляється</a:t>
            </a:r>
            <a:r>
              <a:rPr lang="ru-RU" sz="2000" dirty="0"/>
              <a:t> в </a:t>
            </a:r>
            <a:r>
              <a:rPr lang="ru-RU" sz="2000" dirty="0" err="1"/>
              <a:t>сторони</a:t>
            </a:r>
            <a:r>
              <a:rPr lang="ru-RU" sz="2000" dirty="0"/>
              <a:t> на 15 см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З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заснування</a:t>
            </a:r>
            <a:r>
              <a:rPr lang="ru-RU" sz="2000" dirty="0"/>
              <a:t> </a:t>
            </a:r>
            <a:r>
              <a:rPr lang="ru-RU" sz="2000" dirty="0" err="1"/>
              <a:t>Ейфелеву</a:t>
            </a:r>
            <a:r>
              <a:rPr lang="ru-RU" sz="2000" dirty="0"/>
              <a:t> вежу </a:t>
            </a:r>
            <a:r>
              <a:rPr lang="ru-RU" sz="2000" dirty="0" err="1"/>
              <a:t>відвідали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200 </a:t>
            </a:r>
            <a:r>
              <a:rPr lang="ru-RU" sz="2000" dirty="0" err="1"/>
              <a:t>мільйонів</a:t>
            </a:r>
            <a:r>
              <a:rPr lang="ru-RU" sz="2000" dirty="0"/>
              <a:t> </a:t>
            </a:r>
            <a:r>
              <a:rPr lang="ru-RU" sz="2000" dirty="0" err="1"/>
              <a:t>чоловік</a:t>
            </a:r>
            <a:r>
              <a:rPr lang="ru-RU" sz="2000" dirty="0" smtClean="0"/>
              <a:t>.;</a:t>
            </a:r>
          </a:p>
          <a:p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середньому</a:t>
            </a:r>
            <a:r>
              <a:rPr lang="ru-RU" sz="2000" dirty="0" smtClean="0"/>
              <a:t> 9500 т</a:t>
            </a:r>
            <a:r>
              <a:rPr lang="ru-RU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80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193">
        <p:blinds/>
      </p:transition>
    </mc:Choice>
    <mc:Fallback>
      <p:transition spd="slow" advTm="21193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184576" cy="143103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США</a:t>
            </a:r>
            <a:endParaRPr lang="uk-UA" sz="7200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7383"/>
            <a:ext cx="2232248" cy="17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3861048"/>
            <a:ext cx="52565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75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447">
        <p14:wheelReverse spokes="1"/>
      </p:transition>
    </mc:Choice>
    <mc:Fallback>
      <p:transition spd="slow" advTm="7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940966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Статуя Свободи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08610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91880" y="1124744"/>
            <a:ext cx="5328592" cy="4590256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Нью-Йорк (США);</a:t>
            </a:r>
          </a:p>
          <a:p>
            <a:r>
              <a:rPr lang="uk-UA" sz="2000" dirty="0" smtClean="0"/>
              <a:t>Названа в честь острова на якому </a:t>
            </a:r>
            <a:r>
              <a:rPr lang="uk-UA" sz="2000" dirty="0" err="1" smtClean="0"/>
              <a:t>розташрвана</a:t>
            </a:r>
            <a:r>
              <a:rPr lang="uk-UA" sz="2000" dirty="0" smtClean="0"/>
              <a:t>          (о. Свободи);</a:t>
            </a:r>
          </a:p>
          <a:p>
            <a:r>
              <a:rPr lang="uk-UA" sz="2000" dirty="0" smtClean="0"/>
              <a:t>Офіційне відкриття 28 жовтня 1886 р.</a:t>
            </a:r>
          </a:p>
          <a:p>
            <a:r>
              <a:rPr lang="ru-RU" sz="2000" dirty="0" err="1" smtClean="0"/>
              <a:t>Висота</a:t>
            </a:r>
            <a:r>
              <a:rPr lang="ru-RU" sz="2000" dirty="0" smtClean="0"/>
              <a:t>— </a:t>
            </a:r>
            <a:r>
              <a:rPr lang="ru-RU" sz="2000" dirty="0"/>
              <a:t>93 </a:t>
            </a:r>
            <a:r>
              <a:rPr lang="ru-RU" sz="2000" dirty="0" err="1"/>
              <a:t>метри</a:t>
            </a:r>
            <a:r>
              <a:rPr lang="ru-RU" sz="2000" dirty="0"/>
              <a:t> (</a:t>
            </a:r>
            <a:r>
              <a:rPr lang="ru-RU" sz="2000" dirty="0" err="1"/>
              <a:t>ця</a:t>
            </a:r>
            <a:r>
              <a:rPr lang="ru-RU" sz="2000" dirty="0"/>
              <a:t> цифра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 smtClean="0"/>
              <a:t>п'єдестал</a:t>
            </a:r>
            <a:r>
              <a:rPr lang="ru-RU" sz="2000" dirty="0" smtClean="0"/>
              <a:t>)</a:t>
            </a:r>
          </a:p>
          <a:p>
            <a:r>
              <a:rPr lang="ru-RU" sz="2000" dirty="0" err="1"/>
              <a:t>Навесні</a:t>
            </a:r>
            <a:r>
              <a:rPr lang="ru-RU" sz="2000" dirty="0"/>
              <a:t> 1885 </a:t>
            </a:r>
            <a:r>
              <a:rPr lang="ru-RU" sz="2000" dirty="0" smtClean="0"/>
              <a:t>р. Статую </a:t>
            </a:r>
            <a:r>
              <a:rPr lang="ru-RU" sz="2000" dirty="0" err="1" smtClean="0"/>
              <a:t>Свободи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доставлено в Нью-Йорк. </a:t>
            </a:r>
            <a:r>
              <a:rPr lang="ru-RU" sz="2000" dirty="0"/>
              <a:t>Для </a:t>
            </a:r>
            <a:r>
              <a:rPr lang="ru-RU" sz="2000" dirty="0" err="1"/>
              <a:t>перевезення</a:t>
            </a:r>
            <a:r>
              <a:rPr lang="ru-RU" sz="2000" dirty="0"/>
              <a:t> статую </a:t>
            </a:r>
            <a:r>
              <a:rPr lang="ru-RU" sz="2000" dirty="0" err="1"/>
              <a:t>розібрали</a:t>
            </a:r>
            <a:r>
              <a:rPr lang="ru-RU" sz="2000" dirty="0"/>
              <a:t> на 350 </a:t>
            </a:r>
            <a:r>
              <a:rPr lang="ru-RU" sz="2000" dirty="0" err="1"/>
              <a:t>частин</a:t>
            </a:r>
            <a:r>
              <a:rPr lang="ru-RU" sz="2000" dirty="0"/>
              <a:t> і </a:t>
            </a:r>
            <a:r>
              <a:rPr lang="ru-RU" sz="2000" dirty="0" err="1"/>
              <a:t>спакували</a:t>
            </a:r>
            <a:r>
              <a:rPr lang="ru-RU" sz="2000" dirty="0"/>
              <a:t> в 214 </a:t>
            </a:r>
            <a:r>
              <a:rPr lang="ru-RU" sz="2000" dirty="0" err="1"/>
              <a:t>ящиків</a:t>
            </a:r>
            <a:r>
              <a:rPr lang="ru-RU" sz="2000" dirty="0"/>
              <a:t>. (</a:t>
            </a:r>
            <a:r>
              <a:rPr lang="ru-RU" sz="2000" dirty="0" err="1"/>
              <a:t>Її</a:t>
            </a:r>
            <a:r>
              <a:rPr lang="ru-RU" sz="2000" dirty="0"/>
              <a:t> права рука </a:t>
            </a:r>
            <a:r>
              <a:rPr lang="ru-RU" sz="2000" dirty="0" err="1" smtClean="0"/>
              <a:t>закінчена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). Статую </a:t>
            </a:r>
            <a:r>
              <a:rPr lang="ru-RU" sz="2000" dirty="0" err="1"/>
              <a:t>зібрали</a:t>
            </a:r>
            <a:r>
              <a:rPr lang="ru-RU" sz="2000" dirty="0"/>
              <a:t> </a:t>
            </a:r>
            <a:r>
              <a:rPr lang="ru-RU" sz="2000" dirty="0" smtClean="0"/>
              <a:t>за </a:t>
            </a:r>
            <a:r>
              <a:rPr lang="ru-RU" sz="2000" dirty="0" err="1"/>
              <a:t>чотири</a:t>
            </a:r>
            <a:r>
              <a:rPr lang="ru-RU" sz="2000" dirty="0"/>
              <a:t> </a:t>
            </a:r>
            <a:r>
              <a:rPr lang="ru-RU" sz="2000" dirty="0" err="1"/>
              <a:t>місяці</a:t>
            </a:r>
            <a:r>
              <a:rPr lang="ru-RU" sz="2000" dirty="0"/>
              <a:t>. </a:t>
            </a:r>
            <a:r>
              <a:rPr lang="ru-RU" sz="2000" dirty="0" err="1"/>
              <a:t>Урочисте</a:t>
            </a:r>
            <a:r>
              <a:rPr lang="ru-RU" sz="2000" dirty="0"/>
              <a:t>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, </a:t>
            </a:r>
            <a:r>
              <a:rPr lang="ru-RU" sz="2000" dirty="0"/>
              <a:t>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виступив</a:t>
            </a:r>
            <a:r>
              <a:rPr lang="ru-RU" sz="2000" dirty="0"/>
              <a:t> президент США </a:t>
            </a:r>
            <a:r>
              <a:rPr lang="ru-RU" sz="2000" dirty="0" err="1"/>
              <a:t>Гровер</a:t>
            </a:r>
            <a:r>
              <a:rPr lang="ru-RU" sz="2000" dirty="0"/>
              <a:t> </a:t>
            </a:r>
            <a:r>
              <a:rPr lang="ru-RU" sz="2000" dirty="0" err="1"/>
              <a:t>Клівленд</a:t>
            </a:r>
            <a:r>
              <a:rPr lang="ru-RU" sz="2000" dirty="0"/>
              <a:t>, </a:t>
            </a:r>
            <a:r>
              <a:rPr lang="ru-RU" sz="2000" dirty="0" err="1"/>
              <a:t>відбулося</a:t>
            </a:r>
            <a:r>
              <a:rPr lang="ru-RU" sz="2000" dirty="0"/>
              <a:t> 28 </a:t>
            </a:r>
            <a:r>
              <a:rPr lang="ru-RU" sz="2000" dirty="0" err="1"/>
              <a:t>жовтня</a:t>
            </a:r>
            <a:r>
              <a:rPr lang="ru-RU" sz="2000" dirty="0"/>
              <a:t> 1886р. у </a:t>
            </a:r>
            <a:r>
              <a:rPr lang="ru-RU" sz="2000" dirty="0" err="1"/>
              <a:t>присутності</a:t>
            </a:r>
            <a:r>
              <a:rPr lang="ru-RU" sz="2000" dirty="0"/>
              <a:t>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глядачів</a:t>
            </a:r>
            <a:r>
              <a:rPr lang="ru-RU" sz="2000" dirty="0"/>
              <a:t>. Як </a:t>
            </a:r>
            <a:r>
              <a:rPr lang="ru-RU" sz="2000" dirty="0" err="1"/>
              <a:t>французький</a:t>
            </a:r>
            <a:r>
              <a:rPr lang="ru-RU" sz="2000" dirty="0"/>
              <a:t> </a:t>
            </a:r>
            <a:r>
              <a:rPr lang="ru-RU" sz="2000" dirty="0" err="1"/>
              <a:t>подарунок</a:t>
            </a:r>
            <a:r>
              <a:rPr lang="ru-RU" sz="2000" dirty="0"/>
              <a:t> до </a:t>
            </a:r>
            <a:r>
              <a:rPr lang="ru-RU" sz="2000" dirty="0" err="1"/>
              <a:t>сторічної</a:t>
            </a:r>
            <a:r>
              <a:rPr lang="ru-RU" sz="2000" dirty="0"/>
              <a:t> </a:t>
            </a:r>
            <a:r>
              <a:rPr lang="ru-RU" sz="2000" dirty="0" err="1"/>
              <a:t>річниці</a:t>
            </a:r>
            <a:r>
              <a:rPr lang="ru-RU" sz="2000" dirty="0"/>
              <a:t> </a:t>
            </a:r>
            <a:r>
              <a:rPr lang="ru-RU" sz="2000" dirty="0" err="1"/>
              <a:t>американської</a:t>
            </a:r>
            <a:r>
              <a:rPr lang="ru-RU" sz="2000" dirty="0"/>
              <a:t> </a:t>
            </a:r>
            <a:r>
              <a:rPr lang="ru-RU" sz="2000" dirty="0" err="1"/>
              <a:t>революції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запізнився</a:t>
            </a:r>
            <a:r>
              <a:rPr lang="ru-RU" sz="2000" dirty="0"/>
              <a:t> на десять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64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015">
        <p14:ripple dir="rd"/>
      </p:transition>
    </mc:Choice>
    <mc:Fallback>
      <p:transition spd="slow" advTm="3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59046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Італія</a:t>
            </a:r>
            <a:endParaRPr lang="uk-UA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1926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17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991">
        <p14:honeycomb/>
      </p:transition>
    </mc:Choice>
    <mc:Fallback>
      <p:transition spd="slow" advTm="7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121"/>
            <a:ext cx="8064896" cy="114300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Пізанська Вежа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312368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4898504" cy="4302224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Піза (Італія);</a:t>
            </a:r>
          </a:p>
          <a:p>
            <a:r>
              <a:rPr lang="uk-UA" sz="2000" dirty="0" smtClean="0"/>
              <a:t>Назва походить від міста у якому розташована;</a:t>
            </a:r>
          </a:p>
          <a:p>
            <a:r>
              <a:rPr lang="uk-UA" sz="2000" dirty="0" smtClean="0"/>
              <a:t>Побудована 1350 р. Початок будівництва 1174 р.</a:t>
            </a:r>
          </a:p>
          <a:p>
            <a:r>
              <a:rPr lang="uk-UA" sz="2000" dirty="0" smtClean="0"/>
              <a:t>Висота 60 м.</a:t>
            </a:r>
          </a:p>
          <a:p>
            <a:r>
              <a:rPr lang="uk-UA" sz="2000" dirty="0" smtClean="0"/>
              <a:t>Маса близько 15 тон.</a:t>
            </a:r>
          </a:p>
          <a:p>
            <a:r>
              <a:rPr lang="uk-UA" sz="2000" dirty="0" smtClean="0"/>
              <a:t>Галілео Галілей проводив на Пізанській вежі свої </a:t>
            </a:r>
            <a:r>
              <a:rPr lang="uk-UA" sz="2000" dirty="0" err="1" smtClean="0"/>
              <a:t>експерменти</a:t>
            </a:r>
            <a:r>
              <a:rPr lang="uk-UA" sz="2000" dirty="0" smtClean="0"/>
              <a:t>;</a:t>
            </a:r>
          </a:p>
          <a:p>
            <a:r>
              <a:rPr lang="ru-RU" sz="2000" dirty="0"/>
              <a:t>В 1911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зафіксовано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вершина </a:t>
            </a:r>
            <a:r>
              <a:rPr lang="ru-RU" sz="2000" dirty="0" err="1"/>
              <a:t>нахиляється</a:t>
            </a:r>
            <a:r>
              <a:rPr lang="ru-RU" sz="2000" dirty="0"/>
              <a:t> на 1,2 мм в </a:t>
            </a:r>
            <a:r>
              <a:rPr lang="ru-RU" sz="2000" dirty="0" err="1"/>
              <a:t>рік</a:t>
            </a:r>
            <a:r>
              <a:rPr lang="ru-RU" sz="2000" dirty="0"/>
              <a:t>. В 2006 </a:t>
            </a:r>
            <a:r>
              <a:rPr lang="ru-RU" sz="2000" dirty="0" err="1"/>
              <a:t>році</a:t>
            </a:r>
            <a:r>
              <a:rPr lang="ru-RU" sz="2000" dirty="0"/>
              <a:t> вершина </a:t>
            </a:r>
            <a:r>
              <a:rPr lang="ru-RU" sz="2000" dirty="0" err="1"/>
              <a:t>вежі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відхилена</a:t>
            </a:r>
            <a:r>
              <a:rPr lang="ru-RU" sz="2000" dirty="0"/>
              <a:t> на 5,3 м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центру;</a:t>
            </a:r>
            <a:endParaRPr lang="uk-UA" sz="20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41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6825">
        <p14:glitter dir="u"/>
      </p:transition>
    </mc:Choice>
    <mc:Fallback>
      <p:transition spd="slow" advTm="26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Monotype Corsiva" pitchFamily="66" charset="0"/>
              </a:rPr>
              <a:t>Колізей (Амфітеатр)</a:t>
            </a:r>
            <a:endParaRPr lang="uk-UA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384376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4898504" cy="4302224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Рим (Італія);</a:t>
            </a:r>
          </a:p>
          <a:p>
            <a:r>
              <a:rPr lang="ru-RU" sz="2000" dirty="0" err="1"/>
              <a:t>Колізей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лат. </a:t>
            </a:r>
            <a:r>
              <a:rPr lang="en-US" sz="2000" dirty="0" err="1"/>
              <a:t>colosseus</a:t>
            </a:r>
            <a:r>
              <a:rPr lang="en-US" sz="2000" dirty="0"/>
              <a:t> — «</a:t>
            </a:r>
            <a:r>
              <a:rPr lang="ru-RU" sz="2000" dirty="0" err="1"/>
              <a:t>величезний</a:t>
            </a:r>
            <a:r>
              <a:rPr lang="ru-RU" sz="2000" dirty="0"/>
              <a:t>»)</a:t>
            </a:r>
          </a:p>
          <a:p>
            <a:r>
              <a:rPr lang="ru-RU" sz="2000" dirty="0" err="1" smtClean="0"/>
              <a:t>Споруджений</a:t>
            </a:r>
            <a:r>
              <a:rPr lang="ru-RU" sz="2000" dirty="0" smtClean="0"/>
              <a:t> у 70 – 80 </a:t>
            </a:r>
            <a:r>
              <a:rPr lang="ru-RU" sz="2000" dirty="0" err="1" smtClean="0"/>
              <a:t>рр</a:t>
            </a:r>
            <a:r>
              <a:rPr lang="ru-RU" sz="2000" dirty="0" smtClean="0"/>
              <a:t>. н. е.</a:t>
            </a:r>
          </a:p>
          <a:p>
            <a:r>
              <a:rPr lang="ru-RU" sz="2000" dirty="0" err="1" smtClean="0"/>
              <a:t>Вміщав</a:t>
            </a:r>
            <a:r>
              <a:rPr lang="ru-RU" sz="2000" dirty="0" smtClean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50 000 </a:t>
            </a:r>
            <a:r>
              <a:rPr lang="ru-RU" sz="2000" dirty="0" err="1" smtClean="0"/>
              <a:t>глядачів</a:t>
            </a:r>
            <a:endParaRPr lang="ru-RU" sz="2000" dirty="0" smtClean="0"/>
          </a:p>
          <a:p>
            <a:r>
              <a:rPr lang="ru-RU" sz="2000" dirty="0" err="1"/>
              <a:t>Колізей</a:t>
            </a:r>
            <a:r>
              <a:rPr lang="ru-RU" sz="2000" dirty="0"/>
              <a:t> —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dirty="0" err="1"/>
              <a:t>амфітеатр</a:t>
            </a:r>
            <a:r>
              <a:rPr lang="ru-RU" sz="2000" dirty="0"/>
              <a:t> </a:t>
            </a:r>
            <a:r>
              <a:rPr lang="ru-RU" sz="2000" dirty="0" err="1"/>
              <a:t>античної</a:t>
            </a:r>
            <a:r>
              <a:rPr lang="ru-RU" sz="2000" dirty="0"/>
              <a:t> </a:t>
            </a:r>
            <a:r>
              <a:rPr lang="ru-RU" sz="2000" dirty="0" err="1"/>
              <a:t>епохи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У </a:t>
            </a:r>
            <a:r>
              <a:rPr lang="ru-RU" sz="2000" dirty="0" err="1"/>
              <a:t>плані</a:t>
            </a:r>
            <a:r>
              <a:rPr lang="ru-RU" sz="2000" dirty="0"/>
              <a:t> </a:t>
            </a:r>
            <a:r>
              <a:rPr lang="ru-RU" sz="2000" dirty="0" err="1"/>
              <a:t>Колізей</a:t>
            </a:r>
            <a:r>
              <a:rPr lang="ru-RU" sz="2000" dirty="0"/>
              <a:t> </a:t>
            </a:r>
            <a:r>
              <a:rPr lang="ru-RU" sz="2000" dirty="0" err="1"/>
              <a:t>представляє</a:t>
            </a:r>
            <a:r>
              <a:rPr lang="ru-RU" sz="2000" dirty="0"/>
              <a:t> </a:t>
            </a:r>
            <a:r>
              <a:rPr lang="ru-RU" sz="2000" dirty="0" err="1" smtClean="0"/>
              <a:t>еліпс</a:t>
            </a:r>
            <a:r>
              <a:rPr lang="ru-RU" sz="2000" dirty="0" smtClean="0"/>
              <a:t>. Центр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композиції</a:t>
            </a:r>
            <a:r>
              <a:rPr lang="ru-RU" sz="2000" dirty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зруйнована</a:t>
            </a:r>
            <a:r>
              <a:rPr lang="ru-RU" sz="2000" dirty="0" smtClean="0"/>
              <a:t> арена.</a:t>
            </a:r>
          </a:p>
          <a:p>
            <a:r>
              <a:rPr lang="ru-RU" sz="2000" dirty="0" err="1" smtClean="0"/>
              <a:t>Втілює</a:t>
            </a:r>
            <a:r>
              <a:rPr lang="ru-RU" sz="2000" dirty="0" smtClean="0"/>
              <a:t> </a:t>
            </a:r>
            <a:r>
              <a:rPr lang="ru-RU" sz="2000" dirty="0"/>
              <a:t>образ </a:t>
            </a:r>
            <a:r>
              <a:rPr lang="ru-RU" sz="2000" dirty="0" err="1"/>
              <a:t>світу</a:t>
            </a:r>
            <a:r>
              <a:rPr lang="ru-RU" sz="2000" dirty="0"/>
              <a:t> і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сформувалися</a:t>
            </a:r>
            <a:r>
              <a:rPr lang="ru-RU" sz="2000" dirty="0"/>
              <a:t> в римлян до I в. </a:t>
            </a:r>
            <a:r>
              <a:rPr lang="ru-RU" sz="2000" dirty="0" err="1"/>
              <a:t>н.е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7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417">
        <p14:shred pattern="rectangle" dir="out"/>
      </p:transition>
    </mc:Choice>
    <mc:Fallback>
      <p:transition spd="slow" advTm="204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655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Презентація</vt:lpstr>
      <vt:lpstr>тема: «Подорож по визначних місцях Світу»</vt:lpstr>
      <vt:lpstr>Франція</vt:lpstr>
      <vt:lpstr>Ейфелева Вежа</vt:lpstr>
      <vt:lpstr> США</vt:lpstr>
      <vt:lpstr>Статуя Свободи</vt:lpstr>
      <vt:lpstr>Італія</vt:lpstr>
      <vt:lpstr>Пізанська Вежа</vt:lpstr>
      <vt:lpstr>Колізей (Амфітеатр)</vt:lpstr>
      <vt:lpstr>Австралія</vt:lpstr>
      <vt:lpstr>Оперний театр</vt:lpstr>
      <vt:lpstr>Великобританія</vt:lpstr>
      <vt:lpstr>Тауверський міст</vt:lpstr>
      <vt:lpstr>Біг Бен</vt:lpstr>
      <vt:lpstr>Букінгемський палац (Buckingham Palace)</vt:lpstr>
      <vt:lpstr>Джерела: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Віталій</dc:creator>
  <cp:lastModifiedBy>Віталій</cp:lastModifiedBy>
  <cp:revision>25</cp:revision>
  <dcterms:created xsi:type="dcterms:W3CDTF">2012-04-03T13:09:24Z</dcterms:created>
  <dcterms:modified xsi:type="dcterms:W3CDTF">2012-04-09T16:32:28Z</dcterms:modified>
</cp:coreProperties>
</file>