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2" d="100"/>
          <a:sy n="102" d="100"/>
        </p:scale>
        <p:origin x="-24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E15D0DE-F07F-4248-9A3F-BA5ED96A191B}" type="datetimeFigureOut">
              <a:rPr lang="ru-RU" smtClean="0"/>
              <a:pPr/>
              <a:t>07.05.2014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30FBD03C-2998-4743-BFCA-5B77774A5966}"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E15D0DE-F07F-4248-9A3F-BA5ED96A191B}" type="datetimeFigureOut">
              <a:rPr lang="ru-RU" smtClean="0"/>
              <a:pPr/>
              <a:t>07.05.2014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30FBD03C-2998-4743-BFCA-5B77774A5966}"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E15D0DE-F07F-4248-9A3F-BA5ED96A191B}" type="datetimeFigureOut">
              <a:rPr lang="ru-RU" smtClean="0"/>
              <a:pPr/>
              <a:t>07.05.2014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30FBD03C-2998-4743-BFCA-5B77774A5966}"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E15D0DE-F07F-4248-9A3F-BA5ED96A191B}" type="datetimeFigureOut">
              <a:rPr lang="ru-RU" smtClean="0"/>
              <a:pPr/>
              <a:t>07.05.2014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30FBD03C-2998-4743-BFCA-5B77774A5966}"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E15D0DE-F07F-4248-9A3F-BA5ED96A191B}" type="datetimeFigureOut">
              <a:rPr lang="ru-RU" smtClean="0"/>
              <a:pPr/>
              <a:t>07.05.2014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30FBD03C-2998-4743-BFCA-5B77774A5966}"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E15D0DE-F07F-4248-9A3F-BA5ED96A191B}" type="datetimeFigureOut">
              <a:rPr lang="ru-RU" smtClean="0"/>
              <a:pPr/>
              <a:t>07.05.2014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30FBD03C-2998-4743-BFCA-5B77774A5966}"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E15D0DE-F07F-4248-9A3F-BA5ED96A191B}" type="datetimeFigureOut">
              <a:rPr lang="ru-RU" smtClean="0"/>
              <a:pPr/>
              <a:t>07.05.2014</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30FBD03C-2998-4743-BFCA-5B77774A5966}"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E15D0DE-F07F-4248-9A3F-BA5ED96A191B}" type="datetimeFigureOut">
              <a:rPr lang="ru-RU" smtClean="0"/>
              <a:pPr/>
              <a:t>07.05.2014</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30FBD03C-2998-4743-BFCA-5B77774A5966}"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E15D0DE-F07F-4248-9A3F-BA5ED96A191B}" type="datetimeFigureOut">
              <a:rPr lang="ru-RU" smtClean="0"/>
              <a:pPr/>
              <a:t>07.05.2014</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30FBD03C-2998-4743-BFCA-5B77774A5966}"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E15D0DE-F07F-4248-9A3F-BA5ED96A191B}" type="datetimeFigureOut">
              <a:rPr lang="ru-RU" smtClean="0"/>
              <a:pPr/>
              <a:t>07.05.2014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30FBD03C-2998-4743-BFCA-5B77774A5966}"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E15D0DE-F07F-4248-9A3F-BA5ED96A191B}" type="datetimeFigureOut">
              <a:rPr lang="ru-RU" smtClean="0"/>
              <a:pPr/>
              <a:t>07.05.2014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30FBD03C-2998-4743-BFCA-5B77774A5966}"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15D0DE-F07F-4248-9A3F-BA5ED96A191B}" type="datetimeFigureOut">
              <a:rPr lang="ru-RU" smtClean="0"/>
              <a:pPr/>
              <a:t>07.05.2014</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FBD03C-2998-4743-BFCA-5B77774A5966}"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858016" y="4643446"/>
            <a:ext cx="2285984" cy="1428736"/>
          </a:xfrm>
        </p:spPr>
        <p:txBody>
          <a:bodyPr>
            <a:normAutofit/>
          </a:bodyPr>
          <a:lstStyle/>
          <a:p>
            <a:endParaRPr lang="uk-UA" sz="1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uk-UA" sz="1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Прямоугольник 3"/>
          <p:cNvSpPr/>
          <p:nvPr/>
        </p:nvSpPr>
        <p:spPr>
          <a:xfrm>
            <a:off x="428596" y="2071678"/>
            <a:ext cx="8473282" cy="1209082"/>
          </a:xfrm>
          <a:prstGeom prst="rect">
            <a:avLst/>
          </a:prstGeom>
          <a:noFill/>
          <a:effectLst>
            <a:glow rad="228600">
              <a:schemeClr val="accent3">
                <a:satMod val="175000"/>
                <a:alpha val="40000"/>
              </a:schemeClr>
            </a:glow>
          </a:effectLst>
        </p:spPr>
        <p:txBody>
          <a:bodyPr wrap="none" lIns="91440" tIns="45720" rIns="91440" bIns="45720">
            <a:prstTxWarp prst="textArchUp">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uk-UA" sz="5400" b="1" dirty="0" smtClean="0">
                <a:ln/>
                <a:solidFill>
                  <a:schemeClr val="accent3"/>
                </a:solidFill>
              </a:rPr>
              <a:t>Сільське господарство світу</a:t>
            </a:r>
            <a:endParaRPr lang="ru-RU" sz="5400" b="1" dirty="0">
              <a:ln/>
              <a:solidFill>
                <a:schemeClr val="accent3"/>
              </a:solidFill>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style.rotation</p:attrName>
                                        </p:attrNameLst>
                                      </p:cBhvr>
                                      <p:tavLst>
                                        <p:tav tm="0">
                                          <p:val>
                                            <p:fltVal val="360"/>
                                          </p:val>
                                        </p:tav>
                                        <p:tav tm="100000">
                                          <p:val>
                                            <p:fltVal val="0"/>
                                          </p:val>
                                        </p:tav>
                                      </p:tavLst>
                                    </p:anim>
                                    <p:animEffect transition="in" filter="fade">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0" r="-30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1571612"/>
            <a:ext cx="8229600" cy="4525963"/>
          </a:xfrm>
        </p:spPr>
        <p:txBody>
          <a:bodyPr numCol="2">
            <a:normAutofit fontScale="70000" lnSpcReduction="20000"/>
          </a:bodyPr>
          <a:lstStyle/>
          <a:p>
            <a:pPr>
              <a:buNone/>
            </a:pPr>
            <a:r>
              <a:rPr lang="ru-RU" dirty="0" smtClean="0"/>
              <a:t>      </a:t>
            </a:r>
            <a:r>
              <a:rPr lang="ru-RU" dirty="0" smtClean="0">
                <a:latin typeface="Arial Narrow" pitchFamily="34" charset="0"/>
              </a:rPr>
              <a:t>Ця </a:t>
            </a:r>
            <a:r>
              <a:rPr lang="ru-RU" dirty="0">
                <a:latin typeface="Arial Narrow" pitchFamily="34" charset="0"/>
              </a:rPr>
              <a:t>галузь сільського господарства розвинута в усіх регіонах земної кулі, проте у різних країнах воно має неоднаковий рівень розвитку. В економічно розвинутих країнах і країнах з перехідною економікою воно є високоінтенсивним і високомеханізованим, а тому — високотоварним. У країнах, що розвиваються, тваринництво має екстенсивний характер, і є менш продуктивним. Продукція, яку виробляє тваринництво, є різноманітною — м'ясо, молоко, яйця, риба, вовна, шкіра, перли та ін. Перші місця у світі за поголів'ям великої рогатої худоби посідають країни Азії (Індія, Китай), Африки (Єгипет, Ефіопія, Лівія), Америки (США, Канада, Бразилія, Аргентина, Мексика). Розвиток вівчарства останнім часом набув світового значення, що пов'язано з постачанням на світовий ринок вовни. Лідером у цій галузі є Австралія. Близько половини світового поголів'я овець припадає на країни, що розвиваються, — Туреччину, Іран, Пакистан, Індію, Афганістан, Ефіопію, Судан та ін.</a:t>
            </a:r>
          </a:p>
        </p:txBody>
      </p:sp>
      <p:sp>
        <p:nvSpPr>
          <p:cNvPr id="4" name="Прямоугольник 3"/>
          <p:cNvSpPr/>
          <p:nvPr/>
        </p:nvSpPr>
        <p:spPr>
          <a:xfrm>
            <a:off x="2143108" y="285728"/>
            <a:ext cx="4437561"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uk-UA" sz="5400" b="1" dirty="0" smtClean="0">
                <a:ln w="50800"/>
                <a:solidFill>
                  <a:schemeClr val="bg1">
                    <a:shade val="50000"/>
                  </a:schemeClr>
                </a:solidFill>
              </a:rPr>
              <a:t>Тваринництво</a:t>
            </a:r>
            <a:endParaRPr lang="ru-RU" sz="5400" b="1" cap="none" spc="0" dirty="0">
              <a:ln w="50800"/>
              <a:solidFill>
                <a:schemeClr val="bg1">
                  <a:shade val="50000"/>
                </a:schemeClr>
              </a:solidFill>
              <a:effectLst/>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0" r="-30000"/>
          </a:stretch>
        </a:blipFill>
        <a:effectLst/>
      </p:bgPr>
    </p:bg>
    <p:spTree>
      <p:nvGrpSpPr>
        <p:cNvPr id="1" name=""/>
        <p:cNvGrpSpPr/>
        <p:nvPr/>
      </p:nvGrpSpPr>
      <p:grpSpPr>
        <a:xfrm>
          <a:off x="0" y="0"/>
          <a:ext cx="0" cy="0"/>
          <a:chOff x="0" y="0"/>
          <a:chExt cx="0" cy="0"/>
        </a:xfrm>
      </p:grpSpPr>
      <p:pic>
        <p:nvPicPr>
          <p:cNvPr id="4" name="Содержимое 3" descr="500px-Географія10(3).jpeg"/>
          <p:cNvPicPr>
            <a:picLocks noGrp="1" noChangeAspect="1"/>
          </p:cNvPicPr>
          <p:nvPr>
            <p:ph idx="1"/>
          </p:nvPr>
        </p:nvPicPr>
        <p:blipFill>
          <a:blip r:embed="rId3"/>
          <a:stretch>
            <a:fillRect/>
          </a:stretch>
        </p:blipFill>
        <p:spPr>
          <a:xfrm>
            <a:off x="500034" y="1285860"/>
            <a:ext cx="8143932" cy="5572140"/>
          </a:xfrm>
        </p:spPr>
      </p:pic>
      <p:sp>
        <p:nvSpPr>
          <p:cNvPr id="5" name="Прямоугольник 4"/>
          <p:cNvSpPr/>
          <p:nvPr/>
        </p:nvSpPr>
        <p:spPr>
          <a:xfrm>
            <a:off x="1428728" y="142852"/>
            <a:ext cx="6294159" cy="923330"/>
          </a:xfrm>
          <a:prstGeom prst="rect">
            <a:avLst/>
          </a:prstGeom>
          <a:noFill/>
        </p:spPr>
        <p:txBody>
          <a:bodyPr wrap="none" lIns="91440" tIns="45720" rIns="91440" bIns="45720">
            <a:spAutoFit/>
          </a:bodyPr>
          <a:lstStyle/>
          <a:p>
            <a:pPr algn="ctr"/>
            <a:r>
              <a:rPr lang="uk-UA"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Райони розведення </a:t>
            </a:r>
            <a:endParaRPr lang="ru-RU"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1200" fill="hold">
                                          <p:stCondLst>
                                            <p:cond delay="0"/>
                                          </p:stCondLst>
                                        </p:cTn>
                                        <p:tgtEl>
                                          <p:spTgt spid="5"/>
                                        </p:tgtEl>
                                        <p:attrNameLst>
                                          <p:attrName>ppt_x</p:attrName>
                                        </p:attrNameLst>
                                      </p:cBhvr>
                                    </p:anim>
                                    <p:anim from="0" to="-1.0" calcmode="lin" valueType="num">
                                      <p:cBhvr>
                                        <p:cTn id="8" dur="400" decel="50000" autoRev="1" fill="hold">
                                          <p:stCondLst>
                                            <p:cond delay="1200"/>
                                          </p:stCondLst>
                                        </p:cTn>
                                        <p:tgtEl>
                                          <p:spTgt spid="5"/>
                                        </p:tgtEl>
                                        <p:attrNameLst>
                                          <p:attrName>xshear</p:attrName>
                                        </p:attrNameLst>
                                      </p:cBhvr>
                                    </p:anim>
                                    <p:animScale>
                                      <p:cBhvr>
                                        <p:cTn id="9" dur="400" decel="100000" autoRev="1" fill="hold">
                                          <p:stCondLst>
                                            <p:cond delay="1200"/>
                                          </p:stCondLst>
                                        </p:cTn>
                                        <p:tgtEl>
                                          <p:spTgt spid="5"/>
                                        </p:tgtEl>
                                      </p:cBhvr>
                                      <p:from x="100000" y="100000"/>
                                      <p:to x="80000" y="100000"/>
                                    </p:animScale>
                                    <p:anim by="(#ppt_h/3+#ppt_w*0.1)" calcmode="lin" valueType="num">
                                      <p:cBhvr additive="sum">
                                        <p:cTn id="10" dur="400" decel="100000" autoRev="1" fill="hold">
                                          <p:stCondLst>
                                            <p:cond delay="1200"/>
                                          </p:stCondLst>
                                        </p:cTn>
                                        <p:tgtEl>
                                          <p:spTgt spid="5"/>
                                        </p:tgtEl>
                                        <p:attrNameLst>
                                          <p:attrName>ppt_x</p:attrName>
                                        </p:attrNameLst>
                                      </p:cBhvr>
                                    </p:anim>
                                  </p:childTnLst>
                                </p:cTn>
                              </p:par>
                            </p:childTnLst>
                          </p:cTn>
                        </p:par>
                        <p:par>
                          <p:cTn id="11" fill="hold">
                            <p:stCondLst>
                              <p:cond delay="2000"/>
                            </p:stCondLst>
                            <p:childTnLst>
                              <p:par>
                                <p:cTn id="12" presetID="51"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770" decel="100000"/>
                                        <p:tgtEl>
                                          <p:spTgt spid="4"/>
                                        </p:tgtEl>
                                      </p:cBhvr>
                                    </p:animEffect>
                                    <p:animScale>
                                      <p:cBhvr>
                                        <p:cTn id="15" dur="770" decel="100000"/>
                                        <p:tgtEl>
                                          <p:spTgt spid="4"/>
                                        </p:tgtEl>
                                      </p:cBhvr>
                                      <p:from x="10000" y="10000"/>
                                      <p:to x="200000" y="450000"/>
                                    </p:animScale>
                                    <p:animScale>
                                      <p:cBhvr>
                                        <p:cTn id="16" dur="1230" accel="100000" fill="hold">
                                          <p:stCondLst>
                                            <p:cond delay="770"/>
                                          </p:stCondLst>
                                        </p:cTn>
                                        <p:tgtEl>
                                          <p:spTgt spid="4"/>
                                        </p:tgtEl>
                                      </p:cBhvr>
                                      <p:from x="200000" y="450000"/>
                                      <p:to x="100000" y="100000"/>
                                    </p:animScale>
                                    <p:set>
                                      <p:cBhvr>
                                        <p:cTn id="17" dur="770" fill="hold"/>
                                        <p:tgtEl>
                                          <p:spTgt spid="4"/>
                                        </p:tgtEl>
                                        <p:attrNameLst>
                                          <p:attrName>ppt_x</p:attrName>
                                        </p:attrNameLst>
                                      </p:cBhvr>
                                      <p:to>
                                        <p:strVal val="(0.5)"/>
                                      </p:to>
                                    </p:set>
                                    <p:anim from="(0.5)" to="(#ppt_x)" calcmode="lin" valueType="num">
                                      <p:cBhvr>
                                        <p:cTn id="18" dur="1230" accel="100000" fill="hold">
                                          <p:stCondLst>
                                            <p:cond delay="770"/>
                                          </p:stCondLst>
                                        </p:cTn>
                                        <p:tgtEl>
                                          <p:spTgt spid="4"/>
                                        </p:tgtEl>
                                        <p:attrNameLst>
                                          <p:attrName>ppt_x</p:attrName>
                                        </p:attrNameLst>
                                      </p:cBhvr>
                                    </p:anim>
                                    <p:set>
                                      <p:cBhvr>
                                        <p:cTn id="19" dur="770" fill="hold"/>
                                        <p:tgtEl>
                                          <p:spTgt spid="4"/>
                                        </p:tgtEl>
                                        <p:attrNameLst>
                                          <p:attrName>ppt_y</p:attrName>
                                        </p:attrNameLst>
                                      </p:cBhvr>
                                      <p:to>
                                        <p:strVal val="(#ppt_y+0.4)"/>
                                      </p:to>
                                    </p:set>
                                    <p:anim from="(#ppt_y+0.4)" to="(#ppt_y)" calcmode="lin" valueType="num">
                                      <p:cBhvr>
                                        <p:cTn id="20" dur="1230" accel="100000" fill="hold">
                                          <p:stCondLst>
                                            <p:cond delay="770"/>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numCol="1">
            <a:normAutofit fontScale="92500" lnSpcReduction="20000"/>
          </a:bodyPr>
          <a:lstStyle/>
          <a:p>
            <a:pPr>
              <a:buNone/>
            </a:pPr>
            <a:r>
              <a:rPr lang="ru-RU" dirty="0" smtClean="0">
                <a:solidFill>
                  <a:schemeClr val="bg1"/>
                </a:solidFill>
              </a:rPr>
              <a:t>    </a:t>
            </a:r>
            <a:r>
              <a:rPr lang="ru-RU" dirty="0" smtClean="0">
                <a:solidFill>
                  <a:schemeClr val="bg1"/>
                </a:solidFill>
                <a:latin typeface="Arial Narrow" pitchFamily="34" charset="0"/>
              </a:rPr>
              <a:t>Свинарство </a:t>
            </a:r>
            <a:r>
              <a:rPr lang="ru-RU" dirty="0">
                <a:solidFill>
                  <a:schemeClr val="bg1"/>
                </a:solidFill>
                <a:latin typeface="Arial Narrow" pitchFamily="34" charset="0"/>
              </a:rPr>
              <a:t>розвинуте в Європі, Азії і Північній Америці. Проте в районах проживання мусульман свиней практично не розводять через релігійні традиції. На першому місці в світі за поголів'ям свиней — Китай.</a:t>
            </a:r>
          </a:p>
          <a:p>
            <a:pPr>
              <a:buNone/>
            </a:pPr>
            <a:r>
              <a:rPr lang="ru-RU" dirty="0" smtClean="0">
                <a:solidFill>
                  <a:schemeClr val="bg1"/>
                </a:solidFill>
                <a:latin typeface="Arial Narrow" pitchFamily="34" charset="0"/>
              </a:rPr>
              <a:t>     Птахівництво </a:t>
            </a:r>
            <a:r>
              <a:rPr lang="ru-RU" dirty="0">
                <a:solidFill>
                  <a:schemeClr val="bg1"/>
                </a:solidFill>
                <a:latin typeface="Arial Narrow" pitchFamily="34" charset="0"/>
              </a:rPr>
              <a:t>має найбільший розвиток у США, Китаї, Італії, Франції, Росії, Україні, Іспанії, Японії, Канаді.</a:t>
            </a:r>
          </a:p>
          <a:p>
            <a:pPr>
              <a:buNone/>
            </a:pPr>
            <a:r>
              <a:rPr lang="ru-RU" dirty="0" smtClean="0">
                <a:solidFill>
                  <a:schemeClr val="bg1"/>
                </a:solidFill>
                <a:latin typeface="Arial Narrow" pitchFamily="34" charset="0"/>
              </a:rPr>
              <a:t>     Набуває </a:t>
            </a:r>
            <a:r>
              <a:rPr lang="ru-RU" dirty="0">
                <a:solidFill>
                  <a:schemeClr val="bg1"/>
                </a:solidFill>
                <a:latin typeface="Arial Narrow" pitchFamily="34" charset="0"/>
              </a:rPr>
              <a:t>розвитку рибництво — штучне розведення риби, а також </a:t>
            </a:r>
            <a:r>
              <a:rPr lang="ru-RU" dirty="0" smtClean="0">
                <a:solidFill>
                  <a:schemeClr val="bg1"/>
                </a:solidFill>
                <a:latin typeface="Arial Narrow" pitchFamily="34" charset="0"/>
              </a:rPr>
              <a:t>збільшення </a:t>
            </a:r>
            <a:r>
              <a:rPr lang="ru-RU" dirty="0">
                <a:solidFill>
                  <a:schemeClr val="bg1"/>
                </a:solidFill>
                <a:latin typeface="Arial Narrow" pitchFamily="34" charset="0"/>
              </a:rPr>
              <a:t>кількості й поліпшення якості риби у природних та штучних водоймах.</a:t>
            </a:r>
          </a:p>
          <a:p>
            <a:endParaRPr lang="ru-RU" dirty="0"/>
          </a:p>
        </p:txBody>
      </p:sp>
      <p:sp>
        <p:nvSpPr>
          <p:cNvPr id="4" name="Прямоугольник 3"/>
          <p:cNvSpPr/>
          <p:nvPr/>
        </p:nvSpPr>
        <p:spPr>
          <a:xfrm>
            <a:off x="2143108" y="142852"/>
            <a:ext cx="4668394"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uk-UA" sz="5400" b="1" spc="150" dirty="0" smtClean="0">
                <a:ln w="11430"/>
                <a:solidFill>
                  <a:srgbClr val="F8F8F8"/>
                </a:solidFill>
                <a:effectLst>
                  <a:glow rad="101600">
                    <a:schemeClr val="accent6">
                      <a:satMod val="175000"/>
                      <a:alpha val="40000"/>
                    </a:schemeClr>
                  </a:glow>
                  <a:outerShdw blurRad="25400" algn="tl" rotWithShape="0">
                    <a:srgbClr val="000000">
                      <a:alpha val="43000"/>
                    </a:srgbClr>
                  </a:outerShdw>
                </a:effectLst>
              </a:rPr>
              <a:t>Тваринництво</a:t>
            </a:r>
            <a:endParaRPr lang="ru-RU" sz="5400" b="1" cap="none" spc="150" dirty="0">
              <a:ln w="11430"/>
              <a:solidFill>
                <a:srgbClr val="F8F8F8"/>
              </a:solidFill>
              <a:effectLst>
                <a:glow rad="101600">
                  <a:schemeClr val="accent6">
                    <a:satMod val="175000"/>
                    <a:alpha val="40000"/>
                  </a:schemeClr>
                </a:glow>
                <a:outerShdw blurRad="25400" algn="tl" rotWithShape="0">
                  <a:srgbClr val="000000">
                    <a:alpha val="43000"/>
                  </a:srgbClr>
                </a:outerShdw>
              </a:effectLst>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par>
                          <p:cTn id="8" fill="hold">
                            <p:stCondLst>
                              <p:cond delay="1000"/>
                            </p:stCondLst>
                            <p:childTnLst>
                              <p:par>
                                <p:cTn id="9" presetID="24"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to="" calcmode="lin" valueType="num">
                                      <p:cBhvr>
                                        <p:cTn id="11" dur="1" fill="hold"/>
                                        <p:tgtEl>
                                          <p:spTgt spid="3">
                                            <p:txEl>
                                              <p:pRg st="0" end="0"/>
                                            </p:txEl>
                                          </p:spTgt>
                                        </p:tgtEl>
                                        <p:attrNameLst>
                                          <p:attrName/>
                                        </p:attrNameLst>
                                      </p:cBhvr>
                                    </p:anim>
                                  </p:childTnLst>
                                </p:cTn>
                              </p:par>
                            </p:childTnLst>
                          </p:cTn>
                        </p:par>
                        <p:par>
                          <p:cTn id="12" fill="hold">
                            <p:stCondLst>
                              <p:cond delay="1000"/>
                            </p:stCondLst>
                            <p:childTnLst>
                              <p:par>
                                <p:cTn id="13" presetID="24"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to="" calcmode="lin" valueType="num">
                                      <p:cBhvr>
                                        <p:cTn id="15" dur="1" fill="hold"/>
                                        <p:tgtEl>
                                          <p:spTgt spid="3">
                                            <p:txEl>
                                              <p:pRg st="1" end="1"/>
                                            </p:txEl>
                                          </p:spTgt>
                                        </p:tgtEl>
                                        <p:attrNameLst>
                                          <p:attrName/>
                                        </p:attrNameLst>
                                      </p:cBhvr>
                                    </p:anim>
                                  </p:childTnLst>
                                </p:cTn>
                              </p:par>
                            </p:childTnLst>
                          </p:cTn>
                        </p:par>
                        <p:par>
                          <p:cTn id="16" fill="hold">
                            <p:stCondLst>
                              <p:cond delay="1000"/>
                            </p:stCondLst>
                            <p:childTnLst>
                              <p:par>
                                <p:cTn id="17" presetID="24"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to="" calcmode="lin" valueType="num">
                                      <p:cBhvr>
                                        <p:cTn id="19"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pic>
        <p:nvPicPr>
          <p:cNvPr id="4" name="Содержимое 3" descr="Географія10(4).jpeg"/>
          <p:cNvPicPr>
            <a:picLocks noGrp="1" noChangeAspect="1"/>
          </p:cNvPicPr>
          <p:nvPr>
            <p:ph idx="1"/>
          </p:nvPr>
        </p:nvPicPr>
        <p:blipFill>
          <a:blip r:embed="rId3"/>
          <a:stretch>
            <a:fillRect/>
          </a:stretch>
        </p:blipFill>
        <p:spPr>
          <a:xfrm>
            <a:off x="2000232" y="2214554"/>
            <a:ext cx="5056113" cy="4429156"/>
          </a:xfrm>
          <a:effectLst>
            <a:outerShdw blurRad="50800" dist="50800" dir="5400000" algn="ctr" rotWithShape="0">
              <a:srgbClr val="000000">
                <a:alpha val="50000"/>
              </a:srgbClr>
            </a:outerShdw>
          </a:effectLst>
        </p:spPr>
      </p:pic>
      <p:sp>
        <p:nvSpPr>
          <p:cNvPr id="7" name="Прямоугольник 6"/>
          <p:cNvSpPr/>
          <p:nvPr/>
        </p:nvSpPr>
        <p:spPr>
          <a:xfrm>
            <a:off x="0" y="285728"/>
            <a:ext cx="9144000" cy="1754326"/>
          </a:xfrm>
          <a:prstGeom prst="rect">
            <a:avLst/>
          </a:prstGeom>
          <a:noFill/>
        </p:spPr>
        <p:txBody>
          <a:bodyPr wrap="square" lIns="91440" tIns="45720" rIns="91440" bIns="45720">
            <a:spAutoFit/>
          </a:bodyPr>
          <a:lstStyle/>
          <a:p>
            <a:pPr algn="ctr"/>
            <a:r>
              <a:rPr lang="uk-UA" sz="5400" b="1" dirty="0" smtClean="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rPr>
              <a:t>Вилов риби в океанах</a:t>
            </a:r>
          </a:p>
          <a:p>
            <a:pPr algn="ctr"/>
            <a:endParaRPr lang="ru-RU"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par>
                          <p:cTn id="8" fill="hold">
                            <p:stCondLst>
                              <p:cond delay="2000"/>
                            </p:stCondLst>
                            <p:childTnLst>
                              <p:par>
                                <p:cTn id="9" presetID="50" presetClass="entr" presetSubtype="0" decel="10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3"/>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animEffect transition="in" filter="fade">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Содержимое 4"/>
          <p:cNvSpPr>
            <a:spLocks noGrp="1"/>
          </p:cNvSpPr>
          <p:nvPr>
            <p:ph idx="1"/>
          </p:nvPr>
        </p:nvSpPr>
        <p:spPr>
          <a:xfrm>
            <a:off x="428596" y="3429000"/>
            <a:ext cx="8229600" cy="4525963"/>
          </a:xfrm>
        </p:spPr>
        <p:txBody>
          <a:bodyPr>
            <a:normAutofit fontScale="47500" lnSpcReduction="20000"/>
          </a:bodyPr>
          <a:lstStyle/>
          <a:p>
            <a:pPr>
              <a:buNone/>
            </a:pPr>
            <a:r>
              <a:rPr lang="ru-RU" dirty="0" smtClean="0"/>
              <a:t>        </a:t>
            </a:r>
          </a:p>
          <a:p>
            <a:pPr>
              <a:buNone/>
            </a:pPr>
            <a:endParaRPr lang="ru-RU" sz="3800" dirty="0">
              <a:solidFill>
                <a:schemeClr val="bg1"/>
              </a:solidFill>
            </a:endParaRPr>
          </a:p>
          <a:p>
            <a:pPr>
              <a:buNone/>
            </a:pPr>
            <a:r>
              <a:rPr lang="ru-RU" sz="3800" dirty="0" smtClean="0">
                <a:solidFill>
                  <a:schemeClr val="bg1"/>
                </a:solidFill>
              </a:rPr>
              <a:t>      </a:t>
            </a:r>
            <a:r>
              <a:rPr lang="ru-RU" sz="3800" dirty="0" smtClean="0">
                <a:solidFill>
                  <a:schemeClr val="bg1"/>
                </a:solidFill>
                <a:latin typeface="Arial Narrow" pitchFamily="34" charset="0"/>
              </a:rPr>
              <a:t>Рибальство </a:t>
            </a:r>
            <a:r>
              <a:rPr lang="ru-RU" sz="3800" dirty="0">
                <a:solidFill>
                  <a:schemeClr val="bg1"/>
                </a:solidFill>
                <a:latin typeface="Arial Narrow" pitchFamily="34" charset="0"/>
              </a:rPr>
              <a:t>один з найдавніших промислів людства. Воно поширене всюди, де є вихід до моря або річки. Половина всіх світових виловів риби припадає на такі країни, як Японія, Росія, Китай, США, Чилі, Перу. Останнім часом значно розвинувся морський промисел, який передбачає не тільки виловлення риби, а й добування морепродуктів - морської капусти, інших водоростей, різних тварин, що використовуються як продукти харчування і як сировина для легкої промисловості. Підвищується значення аква- та марикультури, що має давні корені існування. Тому на спеціально створених фермах та плантаціях у морях і лагунах штучно вирощують молюсків, рибу, ракоподібних тощо. Плантації молюсків існували в Японії та Китаї ще до нашої ери. Нині підводні ферми з розмноження молюсків (мідій-перлинниць, морських гребінців) поширені в Японії, </a:t>
            </a:r>
            <a:r>
              <a:rPr lang="ru-RU" sz="3800" dirty="0" err="1" smtClean="0">
                <a:solidFill>
                  <a:schemeClr val="bg1"/>
                </a:solidFill>
                <a:latin typeface="Arial Narrow" pitchFamily="34" charset="0"/>
              </a:rPr>
              <a:t>Китаї</a:t>
            </a:r>
            <a:r>
              <a:rPr lang="ru-RU" sz="3800" dirty="0">
                <a:solidFill>
                  <a:schemeClr val="bg1"/>
                </a:solidFill>
                <a:latin typeface="Arial Narrow" pitchFamily="34" charset="0"/>
              </a:rPr>
              <a:t>, США, Франції, Великій Британії, Нідерландах, Іспанії, Росії та ін. </a:t>
            </a:r>
            <a:r>
              <a:rPr lang="ru-RU" dirty="0"/>
              <a:t/>
            </a:r>
            <a:br>
              <a:rPr lang="ru-RU" dirty="0"/>
            </a:br>
            <a:endParaRPr lang="ru-RU" dirty="0"/>
          </a:p>
          <a:p>
            <a:r>
              <a:rPr lang="ru-RU" dirty="0" smtClean="0"/>
              <a:t/>
            </a:r>
            <a:br>
              <a:rPr lang="ru-RU" dirty="0" smtClean="0"/>
            </a:br>
            <a:endParaRPr lang="ru-RU" dirty="0"/>
          </a:p>
        </p:txBody>
      </p:sp>
      <p:sp>
        <p:nvSpPr>
          <p:cNvPr id="6" name="Прямоугольник 5"/>
          <p:cNvSpPr/>
          <p:nvPr/>
        </p:nvSpPr>
        <p:spPr>
          <a:xfrm>
            <a:off x="2571736" y="428604"/>
            <a:ext cx="3629520"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uk-UA"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accent6">
                      <a:satMod val="175000"/>
                      <a:alpha val="40000"/>
                    </a:schemeClr>
                  </a:glow>
                  <a:outerShdw blurRad="80000" dist="40000" dir="5040000" algn="tl">
                    <a:srgbClr val="000000">
                      <a:alpha val="30000"/>
                    </a:srgbClr>
                  </a:outerShdw>
                </a:effectLst>
              </a:rPr>
              <a:t>Рибальство</a:t>
            </a:r>
            <a:endParaRPr lang="ru-RU"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accent6">
                    <a:satMod val="175000"/>
                    <a:alpha val="40000"/>
                  </a:schemeClr>
                </a:glow>
                <a:outerShdw blurRad="80000" dist="40000" dir="5040000" algn="tl">
                  <a:srgbClr val="000000">
                    <a:alpha val="30000"/>
                  </a:srgbClr>
                </a:outerShdw>
              </a:effectLst>
            </a:endParaRPr>
          </a:p>
        </p:txBody>
      </p:sp>
      <p:pic>
        <p:nvPicPr>
          <p:cNvPr id="7" name="Рисунок 6" descr="sushi-menyayut-mikrofloru.jpg"/>
          <p:cNvPicPr>
            <a:picLocks noChangeAspect="1"/>
          </p:cNvPicPr>
          <p:nvPr/>
        </p:nvPicPr>
        <p:blipFill>
          <a:blip r:embed="rId3"/>
          <a:stretch>
            <a:fillRect/>
          </a:stretch>
        </p:blipFill>
        <p:spPr>
          <a:xfrm>
            <a:off x="2786050" y="1500174"/>
            <a:ext cx="3429024" cy="2143140"/>
          </a:xfrm>
          <a:prstGeom prst="rect">
            <a:avLst/>
          </a:prstGeom>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ppt_x</p:attrName>
                                        </p:attrNameLst>
                                      </p:cBhvr>
                                      <p:tavLst>
                                        <p:tav tm="0">
                                          <p:val>
                                            <p:strVal val="#ppt_x"/>
                                          </p:val>
                                        </p:tav>
                                        <p:tav tm="100000">
                                          <p:val>
                                            <p:strVal val="#ppt_x"/>
                                          </p:val>
                                        </p:tav>
                                      </p:tavLst>
                                    </p:anim>
                                    <p:anim calcmode="lin" valueType="num">
                                      <p:cBhvr>
                                        <p:cTn id="9" dur="1800" decel="100000" fill="hold"/>
                                        <p:tgtEl>
                                          <p:spTgt spid="6"/>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6"/>
                                        </p:tgtEl>
                                        <p:attrNameLst>
                                          <p:attrName>ppt_y</p:attrName>
                                        </p:attrNameLst>
                                      </p:cBhvr>
                                      <p:tavLst>
                                        <p:tav tm="0">
                                          <p:val>
                                            <p:strVal val="#ppt_y-.03"/>
                                          </p:val>
                                        </p:tav>
                                        <p:tav tm="100000">
                                          <p:val>
                                            <p:strVal val="#ppt_y"/>
                                          </p:val>
                                        </p:tav>
                                      </p:tavLst>
                                    </p:anim>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childTnLst>
                                </p:cTn>
                              </p:par>
                            </p:childTnLst>
                          </p:cTn>
                        </p:par>
                        <p:par>
                          <p:cTn id="15" fill="hold">
                            <p:stCondLst>
                              <p:cond delay="4000"/>
                            </p:stCondLst>
                            <p:childTnLst>
                              <p:par>
                                <p:cTn id="16" presetID="21" presetClass="entr" presetSubtype="4" fill="hold" grpId="0" nodeType="after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heel(4)">
                                      <p:cBhvr>
                                        <p:cTn id="18" dur="2000"/>
                                        <p:tgtEl>
                                          <p:spTgt spid="5">
                                            <p:txEl>
                                              <p:pRg st="0" end="0"/>
                                            </p:txEl>
                                          </p:spTgt>
                                        </p:tgtEl>
                                      </p:cBhvr>
                                    </p:animEffect>
                                  </p:childTnLst>
                                </p:cTn>
                              </p:par>
                            </p:childTnLst>
                          </p:cTn>
                        </p:par>
                        <p:par>
                          <p:cTn id="19" fill="hold">
                            <p:stCondLst>
                              <p:cond delay="6000"/>
                            </p:stCondLst>
                            <p:childTnLst>
                              <p:par>
                                <p:cTn id="20" presetID="21" presetClass="entr" presetSubtype="4" fill="hold" grpId="0" nodeType="after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heel(4)">
                                      <p:cBhvr>
                                        <p:cTn id="22" dur="2000"/>
                                        <p:tgtEl>
                                          <p:spTgt spid="5">
                                            <p:txEl>
                                              <p:pRg st="2" end="2"/>
                                            </p:txEl>
                                          </p:spTgt>
                                        </p:tgtEl>
                                      </p:cBhvr>
                                    </p:animEffect>
                                  </p:childTnLst>
                                </p:cTn>
                              </p:par>
                            </p:childTnLst>
                          </p:cTn>
                        </p:par>
                        <p:par>
                          <p:cTn id="23" fill="hold">
                            <p:stCondLst>
                              <p:cond delay="8000"/>
                            </p:stCondLst>
                            <p:childTnLst>
                              <p:par>
                                <p:cTn id="24" presetID="21" presetClass="entr" presetSubtype="4" fill="hold" grpId="0" nodeType="after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wheel(4)">
                                      <p:cBhvr>
                                        <p:cTn id="26"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2000232" y="1500174"/>
            <a:ext cx="4951997" cy="923330"/>
          </a:xfrm>
          <a:prstGeom prst="rect">
            <a:avLst/>
          </a:prstGeom>
          <a:noFill/>
        </p:spPr>
        <p:txBody>
          <a:bodyPr wrap="non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uk-UA" sz="5400" b="1" dirty="0" smtClean="0">
                <a:ln/>
                <a:solidFill>
                  <a:schemeClr val="accent5">
                    <a:tint val="50000"/>
                    <a:satMod val="180000"/>
                  </a:schemeClr>
                </a:solidFill>
                <a:effectLst>
                  <a:glow rad="139700">
                    <a:schemeClr val="accent5">
                      <a:satMod val="175000"/>
                      <a:alpha val="40000"/>
                    </a:schemeClr>
                  </a:glow>
                </a:effectLst>
              </a:rPr>
              <a:t>Дякую за увагу!</a:t>
            </a:r>
            <a:endParaRPr lang="ru-RU" sz="5400" b="1" cap="none" spc="0" dirty="0">
              <a:ln/>
              <a:solidFill>
                <a:schemeClr val="accent5">
                  <a:tint val="50000"/>
                  <a:satMod val="180000"/>
                </a:schemeClr>
              </a:solidFill>
              <a:effectLst>
                <a:glow rad="139700">
                  <a:schemeClr val="accent5">
                    <a:satMod val="175000"/>
                    <a:alpha val="40000"/>
                  </a:schemeClr>
                </a:glow>
              </a:effectLst>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style.rotation</p:attrName>
                                        </p:attrNameLst>
                                      </p:cBhvr>
                                      <p:tavLst>
                                        <p:tav tm="0">
                                          <p:val>
                                            <p:fltVal val="360"/>
                                          </p:val>
                                        </p:tav>
                                        <p:tav tm="100000">
                                          <p:val>
                                            <p:fltVal val="0"/>
                                          </p:val>
                                        </p:tav>
                                      </p:tavLst>
                                    </p:anim>
                                    <p:animEffect transition="in" filter="fade">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2332037"/>
            <a:ext cx="8229600" cy="4525963"/>
          </a:xfrm>
        </p:spPr>
        <p:txBody>
          <a:bodyPr numCol="2">
            <a:normAutofit fontScale="85000" lnSpcReduction="20000"/>
          </a:bodyPr>
          <a:lstStyle/>
          <a:p>
            <a:pPr>
              <a:buNone/>
            </a:pPr>
            <a:r>
              <a:rPr lang="ru-RU" dirty="0" smtClean="0">
                <a:solidFill>
                  <a:schemeClr val="bg1"/>
                </a:solidFill>
                <a:latin typeface="Arial Narrow" pitchFamily="34" charset="0"/>
              </a:rPr>
              <a:t>    Сільське </a:t>
            </a:r>
            <a:r>
              <a:rPr lang="ru-RU" dirty="0">
                <a:solidFill>
                  <a:schemeClr val="bg1"/>
                </a:solidFill>
                <a:latin typeface="Arial Narrow" pitchFamily="34" charset="0"/>
              </a:rPr>
              <a:t>господарство - це стародавня сфера діяльності людства. Нині в ній зайнята майже половина працездатного населення Землі. Головне завдання сільського господарства — забезпечення населення продуктами харчування, а окремі галузі промисловості — сировиною. З давніх-давен людина використовувала природу у власних цілях (збирання, полювання, рибальство) і тільки з часом навчилася обробляти землю та розводити тварин. Так поступово почали виникати аграрні відносини між людьми.</a:t>
            </a:r>
          </a:p>
          <a:p>
            <a:pPr>
              <a:buNone/>
            </a:pPr>
            <a:r>
              <a:rPr lang="ru-RU" dirty="0" smtClean="0">
                <a:solidFill>
                  <a:schemeClr val="bg1"/>
                </a:solidFill>
                <a:latin typeface="Arial Narrow" pitchFamily="34" charset="0"/>
              </a:rPr>
              <a:t/>
            </a:r>
            <a:br>
              <a:rPr lang="ru-RU" dirty="0" smtClean="0">
                <a:solidFill>
                  <a:schemeClr val="bg1"/>
                </a:solidFill>
                <a:latin typeface="Arial Narrow" pitchFamily="34" charset="0"/>
              </a:rPr>
            </a:br>
            <a:endParaRPr lang="ru-RU" dirty="0">
              <a:solidFill>
                <a:schemeClr val="bg1"/>
              </a:solidFill>
              <a:latin typeface="Arial Narrow" pitchFamily="34" charset="0"/>
            </a:endParaRPr>
          </a:p>
        </p:txBody>
      </p:sp>
      <p:sp>
        <p:nvSpPr>
          <p:cNvPr id="9" name="Прямоугольник 8"/>
          <p:cNvSpPr/>
          <p:nvPr/>
        </p:nvSpPr>
        <p:spPr>
          <a:xfrm>
            <a:off x="2000232" y="214290"/>
            <a:ext cx="5572164" cy="1661993"/>
          </a:xfrm>
          <a:prstGeom prst="rect">
            <a:avLst/>
          </a:prstGeom>
          <a:noFill/>
        </p:spPr>
        <p:txBody>
          <a:bodyPr wrap="square" lIns="91440" tIns="45720" rIns="91440" bIns="45720">
            <a:spAutoFit/>
          </a:bodyPr>
          <a:lstStyle/>
          <a:p>
            <a:pPr algn="ctr"/>
            <a:r>
              <a:rPr lang="ru-RU" sz="4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Земельний </a:t>
            </a:r>
            <a:r>
              <a:rPr lang="ru-RU" sz="4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фонд та аграрні відносини.</a:t>
            </a:r>
            <a:r>
              <a:rPr lang="ru-RU"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600" decel="100000"/>
                                        <p:tgtEl>
                                          <p:spTgt spid="9"/>
                                        </p:tgtEl>
                                      </p:cBhvr>
                                    </p:animEffect>
                                    <p:anim calcmode="lin" valueType="num">
                                      <p:cBhvr>
                                        <p:cTn id="8" dur="1600" decel="100000" fill="hold"/>
                                        <p:tgtEl>
                                          <p:spTgt spid="9"/>
                                        </p:tgtEl>
                                        <p:attrNameLst>
                                          <p:attrName>style.rotation</p:attrName>
                                        </p:attrNameLst>
                                      </p:cBhvr>
                                      <p:tavLst>
                                        <p:tav tm="0">
                                          <p:val>
                                            <p:fltVal val="-90"/>
                                          </p:val>
                                        </p:tav>
                                        <p:tav tm="100000">
                                          <p:val>
                                            <p:fltVal val="0"/>
                                          </p:val>
                                        </p:tav>
                                      </p:tavLst>
                                    </p:anim>
                                    <p:anim calcmode="lin" valueType="num">
                                      <p:cBhvr>
                                        <p:cTn id="9" dur="1600" decel="100000" fill="hold"/>
                                        <p:tgtEl>
                                          <p:spTgt spid="9"/>
                                        </p:tgtEl>
                                        <p:attrNameLst>
                                          <p:attrName>ppt_x</p:attrName>
                                        </p:attrNameLst>
                                      </p:cBhvr>
                                      <p:tavLst>
                                        <p:tav tm="0">
                                          <p:val>
                                            <p:strVal val="#ppt_x+0.4"/>
                                          </p:val>
                                        </p:tav>
                                        <p:tav tm="100000">
                                          <p:val>
                                            <p:strVal val="#ppt_x-0.05"/>
                                          </p:val>
                                        </p:tav>
                                      </p:tavLst>
                                    </p:anim>
                                    <p:anim calcmode="lin" valueType="num">
                                      <p:cBhvr>
                                        <p:cTn id="10" dur="1600" decel="100000" fill="hold"/>
                                        <p:tgtEl>
                                          <p:spTgt spid="9"/>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9"/>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9"/>
                                        </p:tgtEl>
                                        <p:attrNameLst>
                                          <p:attrName>ppt_y</p:attrName>
                                        </p:attrNameLst>
                                      </p:cBhvr>
                                      <p:tavLst>
                                        <p:tav tm="0">
                                          <p:val>
                                            <p:strVal val="#ppt_y+0.1"/>
                                          </p:val>
                                        </p:tav>
                                        <p:tav tm="100000">
                                          <p:val>
                                            <p:strVal val="#ppt_y"/>
                                          </p:val>
                                        </p:tav>
                                      </p:tavLst>
                                    </p:anim>
                                  </p:childTnLst>
                                </p:cTn>
                              </p:par>
                            </p:childTnLst>
                          </p:cTn>
                        </p:par>
                        <p:par>
                          <p:cTn id="13" fill="hold">
                            <p:stCondLst>
                              <p:cond delay="2000"/>
                            </p:stCondLst>
                            <p:childTnLst>
                              <p:par>
                                <p:cTn id="14" presetID="35" presetClass="entr" presetSubtype="0"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2000"/>
                                        <p:tgtEl>
                                          <p:spTgt spid="3">
                                            <p:txEl>
                                              <p:pRg st="0" end="0"/>
                                            </p:txEl>
                                          </p:spTgt>
                                        </p:tgtEl>
                                      </p:cBhvr>
                                    </p:animEffect>
                                    <p:anim calcmode="lin" valueType="num">
                                      <p:cBhvr>
                                        <p:cTn id="17"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18"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9"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par>
                          <p:cTn id="20" fill="hold">
                            <p:stCondLst>
                              <p:cond delay="4000"/>
                            </p:stCondLst>
                            <p:childTnLst>
                              <p:par>
                                <p:cTn id="21" presetID="35" presetClass="entr" presetSubtype="0" fill="hold" grpId="0"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2000"/>
                                        <p:tgtEl>
                                          <p:spTgt spid="3">
                                            <p:txEl>
                                              <p:pRg st="1" end="1"/>
                                            </p:txEl>
                                          </p:spTgt>
                                        </p:tgtEl>
                                      </p:cBhvr>
                                    </p:animEffect>
                                    <p:anim calcmode="lin" valueType="num">
                                      <p:cBhvr>
                                        <p:cTn id="24" dur="2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25"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6" dur="2000" fill="hold"/>
                                        <p:tgtEl>
                                          <p:spTgt spid="3">
                                            <p:txEl>
                                              <p:pRg st="1" end="1"/>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1472" y="2143116"/>
            <a:ext cx="8229600" cy="4525963"/>
          </a:xfrm>
        </p:spPr>
        <p:txBody>
          <a:bodyPr numCol="2">
            <a:normAutofit fontScale="77500" lnSpcReduction="20000"/>
          </a:bodyPr>
          <a:lstStyle/>
          <a:p>
            <a:pPr>
              <a:buNone/>
            </a:pPr>
            <a:r>
              <a:rPr lang="ru-RU" dirty="0" smtClean="0">
                <a:solidFill>
                  <a:schemeClr val="bg1"/>
                </a:solidFill>
              </a:rPr>
              <a:t>     </a:t>
            </a:r>
            <a:r>
              <a:rPr lang="ru-RU" dirty="0" smtClean="0">
                <a:solidFill>
                  <a:schemeClr val="bg1"/>
                </a:solidFill>
                <a:latin typeface="Arial Narrow" pitchFamily="34" charset="0"/>
              </a:rPr>
              <a:t>Основою сільськогосподарського </a:t>
            </a:r>
            <a:r>
              <a:rPr lang="ru-RU" dirty="0">
                <a:solidFill>
                  <a:schemeClr val="bg1"/>
                </a:solidFill>
                <a:latin typeface="Arial Narrow" pitchFamily="34" charset="0"/>
              </a:rPr>
              <a:t>виробництва є земельні ресурси. Вирішальну роль для країн відіграють кількість і якість сільськогосподарських угідь. Найбільші їх площі зосереджено в Азії та Північній Америці, а найбільш розораною є Європа. До десятки країн, які мають найбільші площі </a:t>
            </a:r>
            <a:r>
              <a:rPr lang="ru-RU" dirty="0" smtClean="0">
                <a:solidFill>
                  <a:schemeClr val="bg1"/>
                </a:solidFill>
                <a:latin typeface="Arial Narrow" pitchFamily="34" charset="0"/>
              </a:rPr>
              <a:t>ораних </a:t>
            </a:r>
            <a:r>
              <a:rPr lang="ru-RU" dirty="0">
                <a:solidFill>
                  <a:schemeClr val="bg1"/>
                </a:solidFill>
                <a:latin typeface="Arial Narrow" pitchFamily="34" charset="0"/>
              </a:rPr>
              <a:t>земель, належать: США, Індія, Китай, Росія, Бразилія, Австралія, Канада, Україна, Нігерія, Казахстан.Форми і способи використання людством сільськогосподарських земель дуже різноманітні і залежать від характеру аграрних відносин, рівня розвитку продуктивних сил, специфіки місцевих природних умов.</a:t>
            </a:r>
          </a:p>
        </p:txBody>
      </p:sp>
      <p:sp>
        <p:nvSpPr>
          <p:cNvPr id="4" name="Прямоугольник 3"/>
          <p:cNvSpPr/>
          <p:nvPr/>
        </p:nvSpPr>
        <p:spPr>
          <a:xfrm>
            <a:off x="1928794" y="0"/>
            <a:ext cx="5786478" cy="1569660"/>
          </a:xfrm>
          <a:prstGeom prst="rect">
            <a:avLst/>
          </a:prstGeom>
          <a:noFill/>
        </p:spPr>
        <p:txBody>
          <a:bodyPr wrap="square" lIns="91440" tIns="45720" rIns="91440" bIns="45720">
            <a:spAutoFit/>
          </a:bodyPr>
          <a:lstStyle/>
          <a:p>
            <a:pPr algn="ctr"/>
            <a:r>
              <a:rPr lang="ru-RU" sz="4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Земельний</a:t>
            </a:r>
            <a:r>
              <a:rPr lang="ru-RU" sz="4800" b="1" dirty="0" smtClean="0"/>
              <a:t> </a:t>
            </a:r>
            <a:r>
              <a:rPr lang="ru-RU" sz="48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фонд</a:t>
            </a:r>
            <a:r>
              <a:rPr lang="ru-RU" sz="4800" b="1" dirty="0"/>
              <a:t> </a:t>
            </a:r>
            <a:r>
              <a:rPr lang="ru-RU" sz="48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та аграрні відносини.</a:t>
            </a:r>
            <a:endParaRPr lang="ru-RU" sz="48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strVal val="#ppt_w*0.05"/>
                                          </p:val>
                                        </p:tav>
                                        <p:tav tm="100000">
                                          <p:val>
                                            <p:strVal val="#ppt_w"/>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anim calcmode="lin" valueType="num">
                                      <p:cBhvr>
                                        <p:cTn id="9" dur="2000" fill="hold"/>
                                        <p:tgtEl>
                                          <p:spTgt spid="4"/>
                                        </p:tgtEl>
                                        <p:attrNameLst>
                                          <p:attrName>ppt_x</p:attrName>
                                        </p:attrNameLst>
                                      </p:cBhvr>
                                      <p:tavLst>
                                        <p:tav tm="0">
                                          <p:val>
                                            <p:strVal val="#ppt_x-.2"/>
                                          </p:val>
                                        </p:tav>
                                        <p:tav tm="100000">
                                          <p:val>
                                            <p:strVal val="#ppt_x"/>
                                          </p:val>
                                        </p:tav>
                                      </p:tavLst>
                                    </p:anim>
                                    <p:anim calcmode="lin" valueType="num">
                                      <p:cBhvr>
                                        <p:cTn id="10" dur="2000" fill="hold"/>
                                        <p:tgtEl>
                                          <p:spTgt spid="4"/>
                                        </p:tgtEl>
                                        <p:attrNameLst>
                                          <p:attrName>ppt_y</p:attrName>
                                        </p:attrNameLst>
                                      </p:cBhvr>
                                      <p:tavLst>
                                        <p:tav tm="0">
                                          <p:val>
                                            <p:strVal val="#ppt_y"/>
                                          </p:val>
                                        </p:tav>
                                        <p:tav tm="100000">
                                          <p:val>
                                            <p:strVal val="#ppt_y"/>
                                          </p:val>
                                        </p:tav>
                                      </p:tavLst>
                                    </p:anim>
                                    <p:animEffect transition="in" filter="fade">
                                      <p:cBhvr>
                                        <p:cTn id="11" dur="2000"/>
                                        <p:tgtEl>
                                          <p:spTgt spid="4"/>
                                        </p:tgtEl>
                                      </p:cBhvr>
                                    </p:animEffect>
                                  </p:childTnLst>
                                </p:cTn>
                              </p:par>
                            </p:childTnLst>
                          </p:cTn>
                        </p:par>
                        <p:par>
                          <p:cTn id="12" fill="hold">
                            <p:stCondLst>
                              <p:cond delay="2000"/>
                            </p:stCondLst>
                            <p:childTnLst>
                              <p:par>
                                <p:cTn id="13" presetID="55"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2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6" dur="2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2332037"/>
            <a:ext cx="8229600" cy="4525963"/>
          </a:xfrm>
        </p:spPr>
        <p:txBody>
          <a:bodyPr>
            <a:normAutofit fontScale="70000" lnSpcReduction="20000"/>
          </a:bodyPr>
          <a:lstStyle/>
          <a:p>
            <a:pPr>
              <a:buNone/>
            </a:pPr>
            <a:r>
              <a:rPr lang="ru-RU" dirty="0" smtClean="0">
                <a:solidFill>
                  <a:schemeClr val="bg1"/>
                </a:solidFill>
                <a:latin typeface="Arial Narrow" pitchFamily="34" charset="0"/>
              </a:rPr>
              <a:t>     У </a:t>
            </a:r>
            <a:r>
              <a:rPr lang="ru-RU" dirty="0">
                <a:solidFill>
                  <a:schemeClr val="bg1"/>
                </a:solidFill>
                <a:latin typeface="Arial Narrow" pitchFamily="34" charset="0"/>
              </a:rPr>
              <a:t>розвинутих країнах значна частина земельного фонду є власністю компаній і фермерів, які використовують найману працю. Частиною землі володіє держава. Для країн, що розвиваються, властиві різні форми землеволодіння: від дрібних общинних або сімейних землеволодінь з дрібнотоварним виробництвом до великих латифундій (у Латинській Америці) та феодальних володінь племінних вождів, шейхів, султанів (у країнах Африки та Азії). Проте феодальні відносини поступово змінюються на капіталістичні, поширюються плантаційні та фермерські господарства. Співвідношення рослинництва і тваринництва у країнах різних регіонів світу залежить від багатьох чинників: природних умов, земельних ресурсів, рівня економічного розвитку, етнічних та релігійних особливостей. Так, у розвинутих країнах Європи та Америки домінує високопродуктивне тваринництво, а в країнах, що розвиваються, Африки та Азії — рослинництво.</a:t>
            </a:r>
          </a:p>
        </p:txBody>
      </p:sp>
      <p:sp>
        <p:nvSpPr>
          <p:cNvPr id="4" name="Прямоугольник 3"/>
          <p:cNvSpPr/>
          <p:nvPr/>
        </p:nvSpPr>
        <p:spPr>
          <a:xfrm>
            <a:off x="1500166" y="285728"/>
            <a:ext cx="6286544" cy="1569660"/>
          </a:xfrm>
          <a:prstGeom prst="rect">
            <a:avLst/>
          </a:prstGeom>
          <a:noFill/>
        </p:spPr>
        <p:txBody>
          <a:bodyPr wrap="square" lIns="91440" tIns="45720" rIns="91440" bIns="45720">
            <a:spAutoFit/>
          </a:bodyPr>
          <a:lstStyle/>
          <a:p>
            <a:pPr algn="ctr"/>
            <a:r>
              <a:rPr lang="ru-RU"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Земельний </a:t>
            </a:r>
            <a:r>
              <a:rPr lang="ru-RU" sz="4800" dirty="0">
                <a:ln w="18415" cmpd="sng">
                  <a:solidFill>
                    <a:srgbClr val="FFFFFF"/>
                  </a:solidFill>
                  <a:prstDash val="solid"/>
                </a:ln>
                <a:solidFill>
                  <a:srgbClr val="FFFFFF"/>
                </a:solidFill>
                <a:effectLst>
                  <a:outerShdw blurRad="63500" dir="3600000" algn="tl" rotWithShape="0">
                    <a:srgbClr val="000000">
                      <a:alpha val="70000"/>
                    </a:srgbClr>
                  </a:outerShdw>
                </a:effectLst>
              </a:rPr>
              <a:t>фонд та аграрні відносини.</a:t>
            </a:r>
          </a:p>
        </p:txBody>
      </p:sp>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000"/>
                            </p:stCondLst>
                            <p:childTnLst>
                              <p:par>
                                <p:cTn id="12" presetID="52"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Scale>
                                      <p:cBhvr>
                                        <p:cTn id="14" dur="2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2000" decel="50000" fill="hold">
                                          <p:stCondLst>
                                            <p:cond delay="0"/>
                                          </p:stCondLst>
                                        </p:cTn>
                                        <p:tgtEl>
                                          <p:spTgt spid="3">
                                            <p:txEl>
                                              <p:pRg st="0" end="0"/>
                                            </p:txEl>
                                          </p:spTgt>
                                        </p:tgtEl>
                                        <p:attrNameLst>
                                          <p:attrName>ppt_x</p:attrName>
                                          <p:attrName>ppt_y</p:attrName>
                                        </p:attrNameLst>
                                      </p:cBhvr>
                                    </p:animMotion>
                                    <p:animEffect transition="in" filter="fade">
                                      <p:cBhvr>
                                        <p:cTn id="16"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Рисунок 3" descr="Географія10(1).jpeg"/>
          <p:cNvPicPr>
            <a:picLocks noChangeAspect="1"/>
          </p:cNvPicPr>
          <p:nvPr/>
        </p:nvPicPr>
        <p:blipFill>
          <a:blip r:embed="rId3"/>
          <a:stretch>
            <a:fillRect/>
          </a:stretch>
        </p:blipFill>
        <p:spPr>
          <a:xfrm>
            <a:off x="500034" y="1308100"/>
            <a:ext cx="8255000" cy="5549900"/>
          </a:xfrm>
          <a:prstGeom prst="rect">
            <a:avLst/>
          </a:prstGeom>
        </p:spPr>
      </p:pic>
      <p:sp>
        <p:nvSpPr>
          <p:cNvPr id="5" name="Прямоугольник 4"/>
          <p:cNvSpPr/>
          <p:nvPr/>
        </p:nvSpPr>
        <p:spPr>
          <a:xfrm>
            <a:off x="428596" y="0"/>
            <a:ext cx="8366265" cy="1446550"/>
          </a:xfrm>
          <a:prstGeom prst="rect">
            <a:avLst/>
          </a:prstGeom>
          <a:noFill/>
        </p:spPr>
        <p:txBody>
          <a:bodyPr wrap="none" lIns="91440" tIns="45720" rIns="91440" bIns="45720" numCol="1">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uk-UA" sz="4400" b="1" dirty="0" smtClean="0">
                <a:ln/>
                <a:solidFill>
                  <a:schemeClr val="accent5">
                    <a:tint val="50000"/>
                    <a:satMod val="180000"/>
                  </a:schemeClr>
                </a:solidFill>
              </a:rPr>
              <a:t>Райони найбільшого поширення </a:t>
            </a:r>
          </a:p>
          <a:p>
            <a:pPr algn="ctr"/>
            <a:r>
              <a:rPr lang="uk-UA" sz="4400" b="1" dirty="0" smtClean="0">
                <a:ln/>
                <a:solidFill>
                  <a:schemeClr val="accent5">
                    <a:tint val="50000"/>
                    <a:satMod val="180000"/>
                  </a:schemeClr>
                </a:solidFill>
              </a:rPr>
              <a:t>зернових культур</a:t>
            </a:r>
            <a:endParaRPr lang="ru-RU" sz="4400" b="1" cap="none" spc="0" dirty="0">
              <a:ln/>
              <a:solidFill>
                <a:schemeClr val="accent5">
                  <a:tint val="50000"/>
                  <a:satMod val="180000"/>
                </a:schemeClr>
              </a:solidFill>
              <a:effectLst/>
            </a:endParaRPr>
          </a:p>
        </p:txBody>
      </p:sp>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8" dur="2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9" dur="2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0" dur="2000" fill="hold"/>
                                        <p:tgtEl>
                                          <p:spTgt spid="5"/>
                                        </p:tgtEl>
                                        <p:attrNameLst>
                                          <p:attrName>ppt_y</p:attrName>
                                        </p:attrNameLst>
                                      </p:cBhvr>
                                      <p:tavLst>
                                        <p:tav tm="0">
                                          <p:val>
                                            <p:strVal val="#ppt_y"/>
                                          </p:val>
                                        </p:tav>
                                        <p:tav tm="100000">
                                          <p:val>
                                            <p:strVal val="#ppt_y"/>
                                          </p:val>
                                        </p:tav>
                                      </p:tavLst>
                                    </p:anim>
                                  </p:childTnLst>
                                </p:cTn>
                              </p:par>
                            </p:childTnLst>
                          </p:cTn>
                        </p:par>
                        <p:par>
                          <p:cTn id="11" fill="hold">
                            <p:stCondLst>
                              <p:cond delay="2000"/>
                            </p:stCondLst>
                            <p:childTnLst>
                              <p:par>
                                <p:cTn id="12" presetID="48" presetClass="entr" presetSubtype="0" accel="5000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20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 dur="20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16" dur="2000" fill="hold"/>
                                        <p:tgtEl>
                                          <p:spTgt spid="4"/>
                                        </p:tgtEl>
                                        <p:attrNameLst>
                                          <p:attrName>ppt_y</p:attrName>
                                        </p:attrNameLst>
                                      </p:cBhvr>
                                      <p:tavLst>
                                        <p:tav tm="0">
                                          <p:val>
                                            <p:strVal val="#ppt_y"/>
                                          </p:val>
                                        </p:tav>
                                        <p:tav tm="100000">
                                          <p:val>
                                            <p:strVal val="#ppt_y"/>
                                          </p:val>
                                        </p:tav>
                                      </p:tavLst>
                                    </p:anim>
                                    <p:animEffect transition="in" filter="fade">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1472" y="1785926"/>
            <a:ext cx="8229600" cy="4525963"/>
          </a:xfrm>
          <a:effectLst>
            <a:glow rad="228600">
              <a:schemeClr val="accent6">
                <a:satMod val="175000"/>
                <a:alpha val="40000"/>
              </a:schemeClr>
            </a:glow>
          </a:effectLst>
        </p:spPr>
        <p:txBody>
          <a:bodyPr numCol="1">
            <a:noAutofit/>
          </a:bodyPr>
          <a:lstStyle/>
          <a:p>
            <a:pPr>
              <a:buNone/>
            </a:pPr>
            <a:r>
              <a:rPr lang="ru-RU" sz="1800" dirty="0" smtClean="0">
                <a:solidFill>
                  <a:schemeClr val="bg1"/>
                </a:solidFill>
              </a:rPr>
              <a:t>      </a:t>
            </a:r>
            <a:r>
              <a:rPr lang="ru-RU" sz="1800" u="sng" dirty="0" smtClean="0">
                <a:solidFill>
                  <a:schemeClr val="bg1"/>
                </a:solidFill>
                <a:latin typeface="Arial Narrow" pitchFamily="34" charset="0"/>
              </a:rPr>
              <a:t>Рослинництво</a:t>
            </a:r>
            <a:r>
              <a:rPr lang="ru-RU" sz="1800" dirty="0" smtClean="0">
                <a:solidFill>
                  <a:schemeClr val="bg1"/>
                </a:solidFill>
                <a:latin typeface="Arial Narrow" pitchFamily="34" charset="0"/>
              </a:rPr>
              <a:t> — </a:t>
            </a:r>
            <a:r>
              <a:rPr lang="ru-RU" sz="1800" dirty="0">
                <a:solidFill>
                  <a:schemeClr val="bg1"/>
                </a:solidFill>
                <a:latin typeface="Arial Narrow" pitchFamily="34" charset="0"/>
              </a:rPr>
              <a:t>головна галузь сільського господарства. У світі культивуються </a:t>
            </a:r>
            <a:r>
              <a:rPr lang="ru-RU" sz="1800" dirty="0" smtClean="0">
                <a:solidFill>
                  <a:schemeClr val="bg1"/>
                </a:solidFill>
                <a:latin typeface="Arial Narrow" pitchFamily="34" charset="0"/>
              </a:rPr>
              <a:t>близько </a:t>
            </a:r>
            <a:r>
              <a:rPr lang="ru-RU" sz="1800" dirty="0">
                <a:solidFill>
                  <a:schemeClr val="bg1"/>
                </a:solidFill>
                <a:latin typeface="Arial Narrow" pitchFamily="34" charset="0"/>
              </a:rPr>
              <a:t>1,5 тис. видів рослин. Основою рослинництва є вирощування зернових культур (крім традиційних для нас пшениці, рису, кукурудзи, жита, проса, гречки, у світі до них належать гаолян, сорго, чумиза та ін.). Зернові займають майже 50 % земель, що обробляються. Основні зернові культури світу — пшениця (580 млн тонн світового валового збору), кукурудза (400 млн тонн), рис (490 млн тонн) (мал. 51). Під ними зайнято 720 млн гектарів земель. Пшеницю, в основному, вирощують у помірних і субтропічних широтах Євразії, Північної та Південної Америки, Австралії. Це так званий пшеничний пояс Землі. Головні її виробники — США, Китай, Індія, Франція, Канада, Австралія, Казахстан, Росія, Україна. Кукурудзу як продовольчу і кормову культуру вирощують здебільшого в Північній і Південній Америці. Значні посіви цієї культури є у США, Бразилії, Мексиці, Аргентині, Китаї, Індії, Австралії. Рис — основна культура екваторіальних, тропічних і субтропічних широт. Його вирощування зосереджено в Китаї (38 % світового збору), Індії (близькі Щ 20%),Індонезії, Японії та на Філіппінах. Посіви рису є також у Центральній </a:t>
            </a:r>
            <a:r>
              <a:rPr lang="ru-RU" sz="1800" dirty="0" smtClean="0">
                <a:solidFill>
                  <a:schemeClr val="bg1"/>
                </a:solidFill>
                <a:latin typeface="Arial Narrow" pitchFamily="34" charset="0"/>
              </a:rPr>
              <a:t>Азії, у </a:t>
            </a:r>
            <a:r>
              <a:rPr lang="ru-RU" sz="1800" dirty="0">
                <a:solidFill>
                  <a:schemeClr val="bg1"/>
                </a:solidFill>
                <a:latin typeface="Arial Narrow" pitchFamily="34" charset="0"/>
              </a:rPr>
              <a:t>південних районах Європи, на півдні Північної Америки. Значну роль у сільському господарстві відіграють й зернобобові культури (квасоля, соя, горох, чечевиця).</a:t>
            </a:r>
          </a:p>
        </p:txBody>
      </p:sp>
      <p:sp>
        <p:nvSpPr>
          <p:cNvPr id="4" name="Прямоугольник 3"/>
          <p:cNvSpPr/>
          <p:nvPr/>
        </p:nvSpPr>
        <p:spPr>
          <a:xfrm>
            <a:off x="2285984" y="142852"/>
            <a:ext cx="4540154" cy="923330"/>
          </a:xfrm>
          <a:prstGeom prst="rect">
            <a:avLst/>
          </a:prstGeom>
          <a:noFill/>
          <a:effectLst>
            <a:glow rad="228600">
              <a:schemeClr val="accent6">
                <a:satMod val="175000"/>
                <a:alpha val="40000"/>
              </a:schemeClr>
            </a:glow>
          </a:effectLst>
        </p:spPr>
        <p:txBody>
          <a:bodyPr wrap="none" lIns="91440" tIns="45720" rIns="91440" bIns="45720">
            <a:spAutoFit/>
          </a:bodyPr>
          <a:lstStyle/>
          <a:p>
            <a:pPr algn="ctr"/>
            <a:r>
              <a:rPr lang="uk-UA"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Рослинництво</a:t>
            </a:r>
            <a:endParaRPr lang="ru-RU"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par>
                          <p:cTn id="9" fill="hold">
                            <p:stCondLst>
                              <p:cond delay="5000"/>
                            </p:stCondLst>
                            <p:childTnLst>
                              <p:par>
                                <p:cTn id="10" presetID="29"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2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3" dur="2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4"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4" name="Рисунок 3" descr="Географія10(2).jpeg"/>
          <p:cNvPicPr>
            <a:picLocks noChangeAspect="1"/>
          </p:cNvPicPr>
          <p:nvPr/>
        </p:nvPicPr>
        <p:blipFill>
          <a:blip r:embed="rId3"/>
          <a:stretch>
            <a:fillRect/>
          </a:stretch>
        </p:blipFill>
        <p:spPr>
          <a:xfrm>
            <a:off x="2428860" y="1627584"/>
            <a:ext cx="3975116" cy="5230416"/>
          </a:xfrm>
          <a:prstGeom prst="rect">
            <a:avLst/>
          </a:prstGeom>
        </p:spPr>
      </p:pic>
      <p:sp>
        <p:nvSpPr>
          <p:cNvPr id="5" name="Прямоугольник 4"/>
          <p:cNvSpPr/>
          <p:nvPr/>
        </p:nvSpPr>
        <p:spPr>
          <a:xfrm>
            <a:off x="2285984" y="0"/>
            <a:ext cx="4914166" cy="1754326"/>
          </a:xfrm>
          <a:prstGeom prst="rect">
            <a:avLst/>
          </a:prstGeom>
          <a:noFill/>
        </p:spPr>
        <p:txBody>
          <a:bodyPr wrap="none" lIns="91440" tIns="45720" rIns="91440" bIns="45720">
            <a:spAutoFit/>
          </a:bodyPr>
          <a:lstStyle/>
          <a:p>
            <a:pPr algn="ctr"/>
            <a:r>
              <a:rPr lang="uk-UA"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Країни – лідери</a:t>
            </a:r>
          </a:p>
          <a:p>
            <a:pPr algn="ctr"/>
            <a:endParaRPr lang="ru-RU"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5"/>
                                        </p:tgtEl>
                                        <p:attrNameLst>
                                          <p:attrName>ppt_y</p:attrName>
                                        </p:attrNameLst>
                                      </p:cBhvr>
                                      <p:tavLst>
                                        <p:tav tm="0">
                                          <p:val>
                                            <p:strVal val="#ppt_y"/>
                                          </p:val>
                                        </p:tav>
                                        <p:tav tm="100000">
                                          <p:val>
                                            <p:strVal val="#ppt_y"/>
                                          </p:val>
                                        </p:tav>
                                      </p:tavLst>
                                    </p:anim>
                                    <p:anim calcmode="lin" valueType="num">
                                      <p:cBhvr>
                                        <p:cTn id="9" dur="2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5"/>
                                        </p:tgtEl>
                                      </p:cBhvr>
                                    </p:animEffect>
                                  </p:childTnLst>
                                </p:cTn>
                              </p:par>
                            </p:childTnLst>
                          </p:cTn>
                        </p:par>
                        <p:par>
                          <p:cTn id="12" fill="hold">
                            <p:stCondLst>
                              <p:cond delay="4400"/>
                            </p:stCondLst>
                            <p:childTnLst>
                              <p:par>
                                <p:cTn id="13" presetID="25"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6" dur="10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7" dur="1000" accel="50000" fill="hold">
                                          <p:stCondLst>
                                            <p:cond delay="1000"/>
                                          </p:stCondLst>
                                        </p:cTn>
                                        <p:tgtEl>
                                          <p:spTgt spid="4"/>
                                        </p:tgtEl>
                                        <p:attrNameLst>
                                          <p:attrName>ppt_w</p:attrName>
                                        </p:attrNameLst>
                                      </p:cBhvr>
                                      <p:tavLst>
                                        <p:tav tm="0">
                                          <p:val>
                                            <p:strVal val="#ppt_w*.05"/>
                                          </p:val>
                                        </p:tav>
                                        <p:tav tm="100000">
                                          <p:val>
                                            <p:strVal val="#ppt_w"/>
                                          </p:val>
                                        </p:tav>
                                      </p:tavLst>
                                    </p:anim>
                                    <p:anim calcmode="lin" valueType="num">
                                      <p:cBhvr>
                                        <p:cTn id="18" dur="2000" fill="hold"/>
                                        <p:tgtEl>
                                          <p:spTgt spid="4"/>
                                        </p:tgtEl>
                                        <p:attrNameLst>
                                          <p:attrName>ppt_h</p:attrName>
                                        </p:attrNameLst>
                                      </p:cBhvr>
                                      <p:tavLst>
                                        <p:tav tm="0">
                                          <p:val>
                                            <p:strVal val="#ppt_h"/>
                                          </p:val>
                                        </p:tav>
                                        <p:tav tm="100000">
                                          <p:val>
                                            <p:strVal val="#ppt_h"/>
                                          </p:val>
                                        </p:tav>
                                      </p:tavLst>
                                    </p:anim>
                                    <p:anim calcmode="lin" valueType="num">
                                      <p:cBhvr>
                                        <p:cTn id="19" dur="10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0" dur="10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1" dur="1000" accel="50000" fill="hold">
                                          <p:stCondLst>
                                            <p:cond delay="1000"/>
                                          </p:stCondLst>
                                        </p:cTn>
                                        <p:tgtEl>
                                          <p:spTgt spid="4"/>
                                        </p:tgtEl>
                                        <p:attrNameLst>
                                          <p:attrName>ppt_y</p:attrName>
                                        </p:attrNameLst>
                                      </p:cBhvr>
                                      <p:tavLst>
                                        <p:tav tm="0">
                                          <p:val>
                                            <p:strVal val="#ppt_y+.1"/>
                                          </p:val>
                                        </p:tav>
                                        <p:tav tm="100000">
                                          <p:val>
                                            <p:strVal val="#ppt_y"/>
                                          </p:val>
                                        </p:tav>
                                      </p:tavLst>
                                    </p:anim>
                                    <p:animEffect transition="in" filter="fade">
                                      <p:cBhvr>
                                        <p:cTn id="22" dur="2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071546"/>
            <a:ext cx="8929718" cy="5643578"/>
          </a:xfrm>
        </p:spPr>
        <p:txBody>
          <a:bodyPr>
            <a:normAutofit fontScale="77500" lnSpcReduction="20000"/>
          </a:bodyPr>
          <a:lstStyle/>
          <a:p>
            <a:pPr>
              <a:buNone/>
            </a:pPr>
            <a:r>
              <a:rPr lang="ru-RU" b="1" dirty="0" smtClean="0">
                <a:solidFill>
                  <a:schemeClr val="bg1"/>
                </a:solidFill>
              </a:rPr>
              <a:t>    </a:t>
            </a:r>
          </a:p>
          <a:p>
            <a:pPr>
              <a:buNone/>
            </a:pPr>
            <a:endParaRPr lang="ru-RU" b="1" dirty="0">
              <a:solidFill>
                <a:schemeClr val="bg1"/>
              </a:solidFill>
            </a:endParaRPr>
          </a:p>
          <a:p>
            <a:pPr>
              <a:buNone/>
            </a:pPr>
            <a:r>
              <a:rPr lang="ru-RU" b="1" dirty="0" smtClean="0">
                <a:solidFill>
                  <a:schemeClr val="bg1"/>
                </a:solidFill>
              </a:rPr>
              <a:t>     </a:t>
            </a:r>
            <a:r>
              <a:rPr lang="ru-RU" sz="4000" b="1" dirty="0" smtClean="0">
                <a:solidFill>
                  <a:schemeClr val="bg1"/>
                </a:solidFill>
                <a:latin typeface="Arial Narrow" pitchFamily="34" charset="0"/>
              </a:rPr>
              <a:t>Технічні </a:t>
            </a:r>
            <a:r>
              <a:rPr lang="ru-RU" sz="4000" b="1" dirty="0">
                <a:solidFill>
                  <a:schemeClr val="bg1"/>
                </a:solidFill>
                <a:latin typeface="Arial Narrow" pitchFamily="34" charset="0"/>
              </a:rPr>
              <a:t>культури</a:t>
            </a:r>
            <a:r>
              <a:rPr lang="ru-RU" sz="4000" dirty="0">
                <a:solidFill>
                  <a:schemeClr val="bg1"/>
                </a:solidFill>
                <a:latin typeface="Arial Narrow" pitchFamily="34" charset="0"/>
              </a:rPr>
              <a:t> використовують як сировину для різних галузей промисловості. їх поділяють на декілька груп: волокнисті (бавовник, льон-довгунець, коноплі, джут, сизаль), цукроносні (цукровий буряк, цукрова тростина), олійні (соняшник, олива, олійна пальма, соя, арахіс, рапс), каучуконосні (гевея), крохмаленосні (картопля, батат, маніок), лікарські; культури, з яких виробляють тонізуючі речовини (чай, кава, кака</a:t>
            </a:r>
            <a:r>
              <a:rPr lang="en-US" sz="4000" dirty="0">
                <a:solidFill>
                  <a:schemeClr val="bg1"/>
                </a:solidFill>
                <a:latin typeface="Arial Narrow" pitchFamily="34" charset="0"/>
              </a:rPr>
              <a:t>o, </a:t>
            </a:r>
            <a:r>
              <a:rPr lang="ru-RU" sz="4000" dirty="0">
                <a:solidFill>
                  <a:schemeClr val="bg1"/>
                </a:solidFill>
                <a:latin typeface="Arial Narrow" pitchFamily="34" charset="0"/>
              </a:rPr>
              <a:t>кола), прянощі (гвоздичне дерево, перець чорний і червоний, коріандр, кориця тощо.)</a:t>
            </a:r>
          </a:p>
          <a:p>
            <a:r>
              <a:rPr lang="ru-RU" dirty="0" smtClean="0"/>
              <a:t/>
            </a:r>
            <a:br>
              <a:rPr lang="ru-RU" dirty="0" smtClean="0"/>
            </a:br>
            <a:endParaRPr lang="ru-RU" dirty="0"/>
          </a:p>
        </p:txBody>
      </p:sp>
      <p:sp>
        <p:nvSpPr>
          <p:cNvPr id="4" name="Прямоугольник 3"/>
          <p:cNvSpPr/>
          <p:nvPr/>
        </p:nvSpPr>
        <p:spPr>
          <a:xfrm>
            <a:off x="1571604" y="214290"/>
            <a:ext cx="5409687"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uk-UA"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Технічні культури</a:t>
            </a:r>
            <a:endParaRPr lang="ru-RU"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5" name="Рисунок 4" descr="Biodiesel_Oil_in_stock-300x200.jpg"/>
          <p:cNvPicPr>
            <a:picLocks noChangeAspect="1"/>
          </p:cNvPicPr>
          <p:nvPr/>
        </p:nvPicPr>
        <p:blipFill>
          <a:blip r:embed="rId3"/>
          <a:stretch>
            <a:fillRect/>
          </a:stretch>
        </p:blipFill>
        <p:spPr>
          <a:xfrm>
            <a:off x="6858016" y="5334010"/>
            <a:ext cx="2285983" cy="1523989"/>
          </a:xfrm>
          <a:prstGeom prst="rect">
            <a:avLst/>
          </a:prstGeom>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1000" autoRev="1" fill="hold">
                                          <p:stCondLst>
                                            <p:cond delay="0"/>
                                          </p:stCondLst>
                                        </p:cTn>
                                        <p:tgtEl>
                                          <p:spTgt spid="4"/>
                                        </p:tgtEl>
                                        <p:attrNameLst>
                                          <p:attrName>ppt_w</p:attrName>
                                        </p:attrNameLst>
                                      </p:cBhvr>
                                    </p:anim>
                                    <p:anim by="(#ppt_w*0.50)" calcmode="lin" valueType="num">
                                      <p:cBhvr>
                                        <p:cTn id="8" dur="1000" decel="50000" autoRev="1" fill="hold">
                                          <p:stCondLst>
                                            <p:cond delay="0"/>
                                          </p:stCondLst>
                                        </p:cTn>
                                        <p:tgtEl>
                                          <p:spTgt spid="4"/>
                                        </p:tgtEl>
                                        <p:attrNameLst>
                                          <p:attrName>ppt_x</p:attrName>
                                        </p:attrNameLst>
                                      </p:cBhvr>
                                    </p:anim>
                                    <p:anim from="(-#ppt_h/2)" to="(#ppt_y)" calcmode="lin" valueType="num">
                                      <p:cBhvr>
                                        <p:cTn id="9" dur="2000" fill="hold">
                                          <p:stCondLst>
                                            <p:cond delay="0"/>
                                          </p:stCondLst>
                                        </p:cTn>
                                        <p:tgtEl>
                                          <p:spTgt spid="4"/>
                                        </p:tgtEl>
                                        <p:attrNameLst>
                                          <p:attrName>ppt_y</p:attrName>
                                        </p:attrNameLst>
                                      </p:cBhvr>
                                    </p:anim>
                                    <p:animRot by="21600000">
                                      <p:cBhvr>
                                        <p:cTn id="10" dur="2000" fill="hold">
                                          <p:stCondLst>
                                            <p:cond delay="0"/>
                                          </p:stCondLst>
                                        </p:cTn>
                                        <p:tgtEl>
                                          <p:spTgt spid="4"/>
                                        </p:tgtEl>
                                        <p:attrNameLst>
                                          <p:attrName>r</p:attrName>
                                        </p:attrNameLst>
                                      </p:cBhvr>
                                    </p:animRot>
                                  </p:childTnLst>
                                </p:cTn>
                              </p:par>
                            </p:childTnLst>
                          </p:cTn>
                        </p:par>
                        <p:par>
                          <p:cTn id="11" fill="hold">
                            <p:stCondLst>
                              <p:cond delay="5000"/>
                            </p:stCondLst>
                            <p:childTnLst>
                              <p:par>
                                <p:cTn id="12" presetID="34"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from="(-#ppt_w/2)" to="(#ppt_x)" calcmode="lin" valueType="num">
                                      <p:cBhvr>
                                        <p:cTn id="14" dur="1200" fill="hold">
                                          <p:stCondLst>
                                            <p:cond delay="0"/>
                                          </p:stCondLst>
                                        </p:cTn>
                                        <p:tgtEl>
                                          <p:spTgt spid="3">
                                            <p:txEl>
                                              <p:pRg st="0" end="0"/>
                                            </p:txEl>
                                          </p:spTgt>
                                        </p:tgtEl>
                                        <p:attrNameLst>
                                          <p:attrName>ppt_x</p:attrName>
                                        </p:attrNameLst>
                                      </p:cBhvr>
                                    </p:anim>
                                    <p:anim from="0" to="-1.0" calcmode="lin" valueType="num">
                                      <p:cBhvr>
                                        <p:cTn id="15" dur="400" decel="50000" autoRev="1" fill="hold">
                                          <p:stCondLst>
                                            <p:cond delay="1200"/>
                                          </p:stCondLst>
                                        </p:cTn>
                                        <p:tgtEl>
                                          <p:spTgt spid="3">
                                            <p:txEl>
                                              <p:pRg st="0" end="0"/>
                                            </p:txEl>
                                          </p:spTgt>
                                        </p:tgtEl>
                                        <p:attrNameLst>
                                          <p:attrName>xshear</p:attrName>
                                        </p:attrNameLst>
                                      </p:cBhvr>
                                    </p:anim>
                                    <p:animScale>
                                      <p:cBhvr>
                                        <p:cTn id="16" dur="400" decel="100000" autoRev="1" fill="hold">
                                          <p:stCondLst>
                                            <p:cond delay="1200"/>
                                          </p:stCondLst>
                                        </p:cTn>
                                        <p:tgtEl>
                                          <p:spTgt spid="3">
                                            <p:txEl>
                                              <p:pRg st="0" end="0"/>
                                            </p:txEl>
                                          </p:spTgt>
                                        </p:tgtEl>
                                      </p:cBhvr>
                                      <p:from x="100000" y="100000"/>
                                      <p:to x="80000" y="100000"/>
                                    </p:animScale>
                                    <p:anim by="(#ppt_h/3+#ppt_w*0.1)" calcmode="lin" valueType="num">
                                      <p:cBhvr additive="sum">
                                        <p:cTn id="17" dur="400" decel="100000" autoRev="1" fill="hold">
                                          <p:stCondLst>
                                            <p:cond delay="1200"/>
                                          </p:stCondLst>
                                        </p:cTn>
                                        <p:tgtEl>
                                          <p:spTgt spid="3">
                                            <p:txEl>
                                              <p:pRg st="0" end="0"/>
                                            </p:txEl>
                                          </p:spTgt>
                                        </p:tgtEl>
                                        <p:attrNameLst>
                                          <p:attrName>ppt_x</p:attrName>
                                        </p:attrNameLst>
                                      </p:cBhvr>
                                    </p:anim>
                                  </p:childTnLst>
                                </p:cTn>
                              </p:par>
                            </p:childTnLst>
                          </p:cTn>
                        </p:par>
                        <p:par>
                          <p:cTn id="18" fill="hold">
                            <p:stCondLst>
                              <p:cond delay="7000"/>
                            </p:stCondLst>
                            <p:childTnLst>
                              <p:par>
                                <p:cTn id="19" presetID="34"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from="(-#ppt_w/2)" to="(#ppt_x)" calcmode="lin" valueType="num">
                                      <p:cBhvr>
                                        <p:cTn id="21" dur="1200" fill="hold">
                                          <p:stCondLst>
                                            <p:cond delay="0"/>
                                          </p:stCondLst>
                                        </p:cTn>
                                        <p:tgtEl>
                                          <p:spTgt spid="3">
                                            <p:txEl>
                                              <p:pRg st="2" end="2"/>
                                            </p:txEl>
                                          </p:spTgt>
                                        </p:tgtEl>
                                        <p:attrNameLst>
                                          <p:attrName>ppt_x</p:attrName>
                                        </p:attrNameLst>
                                      </p:cBhvr>
                                    </p:anim>
                                    <p:anim from="0" to="-1.0" calcmode="lin" valueType="num">
                                      <p:cBhvr>
                                        <p:cTn id="22" dur="400" decel="50000" autoRev="1" fill="hold">
                                          <p:stCondLst>
                                            <p:cond delay="1200"/>
                                          </p:stCondLst>
                                        </p:cTn>
                                        <p:tgtEl>
                                          <p:spTgt spid="3">
                                            <p:txEl>
                                              <p:pRg st="2" end="2"/>
                                            </p:txEl>
                                          </p:spTgt>
                                        </p:tgtEl>
                                        <p:attrNameLst>
                                          <p:attrName>xshear</p:attrName>
                                        </p:attrNameLst>
                                      </p:cBhvr>
                                    </p:anim>
                                    <p:animScale>
                                      <p:cBhvr>
                                        <p:cTn id="23" dur="400" decel="100000" autoRev="1" fill="hold">
                                          <p:stCondLst>
                                            <p:cond delay="1200"/>
                                          </p:stCondLst>
                                        </p:cTn>
                                        <p:tgtEl>
                                          <p:spTgt spid="3">
                                            <p:txEl>
                                              <p:pRg st="2" end="2"/>
                                            </p:txEl>
                                          </p:spTgt>
                                        </p:tgtEl>
                                      </p:cBhvr>
                                      <p:from x="100000" y="100000"/>
                                      <p:to x="80000" y="100000"/>
                                    </p:animScale>
                                    <p:anim by="(#ppt_h/3+#ppt_w*0.1)" calcmode="lin" valueType="num">
                                      <p:cBhvr additive="sum">
                                        <p:cTn id="24" dur="400" decel="100000" autoRev="1" fill="hold">
                                          <p:stCondLst>
                                            <p:cond delay="1200"/>
                                          </p:stCondLst>
                                        </p:cTn>
                                        <p:tgtEl>
                                          <p:spTgt spid="3">
                                            <p:txEl>
                                              <p:pRg st="2" end="2"/>
                                            </p:txEl>
                                          </p:spTgt>
                                        </p:tgtEl>
                                        <p:attrNameLst>
                                          <p:attrName>ppt_x</p:attrName>
                                        </p:attrNameLst>
                                      </p:cBhvr>
                                    </p:anim>
                                  </p:childTnLst>
                                </p:cTn>
                              </p:par>
                            </p:childTnLst>
                          </p:cTn>
                        </p:par>
                        <p:par>
                          <p:cTn id="25" fill="hold">
                            <p:stCondLst>
                              <p:cond delay="9000"/>
                            </p:stCondLst>
                            <p:childTnLst>
                              <p:par>
                                <p:cTn id="26" presetID="34" presetClass="entr" presetSubtype="0"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from="(-#ppt_w/2)" to="(#ppt_x)" calcmode="lin" valueType="num">
                                      <p:cBhvr>
                                        <p:cTn id="28" dur="1200" fill="hold">
                                          <p:stCondLst>
                                            <p:cond delay="0"/>
                                          </p:stCondLst>
                                        </p:cTn>
                                        <p:tgtEl>
                                          <p:spTgt spid="3">
                                            <p:txEl>
                                              <p:pRg st="3" end="3"/>
                                            </p:txEl>
                                          </p:spTgt>
                                        </p:tgtEl>
                                        <p:attrNameLst>
                                          <p:attrName>ppt_x</p:attrName>
                                        </p:attrNameLst>
                                      </p:cBhvr>
                                    </p:anim>
                                    <p:anim from="0" to="-1.0" calcmode="lin" valueType="num">
                                      <p:cBhvr>
                                        <p:cTn id="29" dur="400" decel="50000" autoRev="1" fill="hold">
                                          <p:stCondLst>
                                            <p:cond delay="1200"/>
                                          </p:stCondLst>
                                        </p:cTn>
                                        <p:tgtEl>
                                          <p:spTgt spid="3">
                                            <p:txEl>
                                              <p:pRg st="3" end="3"/>
                                            </p:txEl>
                                          </p:spTgt>
                                        </p:tgtEl>
                                        <p:attrNameLst>
                                          <p:attrName>xshear</p:attrName>
                                        </p:attrNameLst>
                                      </p:cBhvr>
                                    </p:anim>
                                    <p:animScale>
                                      <p:cBhvr>
                                        <p:cTn id="30" dur="400" decel="100000" autoRev="1" fill="hold">
                                          <p:stCondLst>
                                            <p:cond delay="1200"/>
                                          </p:stCondLst>
                                        </p:cTn>
                                        <p:tgtEl>
                                          <p:spTgt spid="3">
                                            <p:txEl>
                                              <p:pRg st="3" end="3"/>
                                            </p:txEl>
                                          </p:spTgt>
                                        </p:tgtEl>
                                      </p:cBhvr>
                                      <p:from x="100000" y="100000"/>
                                      <p:to x="80000" y="100000"/>
                                    </p:animScale>
                                    <p:anim by="(#ppt_h/3+#ppt_w*0.1)" calcmode="lin" valueType="num">
                                      <p:cBhvr additive="sum">
                                        <p:cTn id="31" dur="400" decel="100000" autoRev="1" fill="hold">
                                          <p:stCondLst>
                                            <p:cond delay="1200"/>
                                          </p:stCondLst>
                                        </p:cTn>
                                        <p:tgtEl>
                                          <p:spTgt spid="3">
                                            <p:txEl>
                                              <p:pRg st="3" end="3"/>
                                            </p:txEl>
                                          </p:spTgt>
                                        </p:tgtEl>
                                        <p:attrNameLst>
                                          <p:attrName>ppt_x</p:attrName>
                                        </p:attrNameLst>
                                      </p:cBhvr>
                                    </p:anim>
                                  </p:childTnLst>
                                </p:cTn>
                              </p:par>
                              <p:par>
                                <p:cTn id="32" presetID="49" presetClass="entr" presetSubtype="0" decel="10000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2000" fill="hold"/>
                                        <p:tgtEl>
                                          <p:spTgt spid="5"/>
                                        </p:tgtEl>
                                        <p:attrNameLst>
                                          <p:attrName>ppt_w</p:attrName>
                                        </p:attrNameLst>
                                      </p:cBhvr>
                                      <p:tavLst>
                                        <p:tav tm="0">
                                          <p:val>
                                            <p:fltVal val="0"/>
                                          </p:val>
                                        </p:tav>
                                        <p:tav tm="100000">
                                          <p:val>
                                            <p:strVal val="#ppt_w"/>
                                          </p:val>
                                        </p:tav>
                                      </p:tavLst>
                                    </p:anim>
                                    <p:anim calcmode="lin" valueType="num">
                                      <p:cBhvr>
                                        <p:cTn id="35" dur="2000" fill="hold"/>
                                        <p:tgtEl>
                                          <p:spTgt spid="5"/>
                                        </p:tgtEl>
                                        <p:attrNameLst>
                                          <p:attrName>ppt_h</p:attrName>
                                        </p:attrNameLst>
                                      </p:cBhvr>
                                      <p:tavLst>
                                        <p:tav tm="0">
                                          <p:val>
                                            <p:fltVal val="0"/>
                                          </p:val>
                                        </p:tav>
                                        <p:tav tm="100000">
                                          <p:val>
                                            <p:strVal val="#ppt_h"/>
                                          </p:val>
                                        </p:tav>
                                      </p:tavLst>
                                    </p:anim>
                                    <p:anim calcmode="lin" valueType="num">
                                      <p:cBhvr>
                                        <p:cTn id="36" dur="2000" fill="hold"/>
                                        <p:tgtEl>
                                          <p:spTgt spid="5"/>
                                        </p:tgtEl>
                                        <p:attrNameLst>
                                          <p:attrName>style.rotation</p:attrName>
                                        </p:attrNameLst>
                                      </p:cBhvr>
                                      <p:tavLst>
                                        <p:tav tm="0">
                                          <p:val>
                                            <p:fltVal val="360"/>
                                          </p:val>
                                        </p:tav>
                                        <p:tav tm="100000">
                                          <p:val>
                                            <p:fltVal val="0"/>
                                          </p:val>
                                        </p:tav>
                                      </p:tavLst>
                                    </p:anim>
                                    <p:animEffect transition="in" filter="fade">
                                      <p:cBhvr>
                                        <p:cTn id="3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600200"/>
            <a:ext cx="8472518" cy="5114948"/>
          </a:xfrm>
        </p:spPr>
        <p:txBody>
          <a:bodyPr>
            <a:normAutofit fontScale="55000" lnSpcReduction="20000"/>
          </a:bodyPr>
          <a:lstStyle/>
          <a:p>
            <a:pPr>
              <a:buNone/>
            </a:pPr>
            <a:r>
              <a:rPr lang="ru-RU" b="1" dirty="0" smtClean="0"/>
              <a:t>        </a:t>
            </a:r>
            <a:r>
              <a:rPr lang="ru-RU" sz="3800" b="1" dirty="0" smtClean="0">
                <a:solidFill>
                  <a:schemeClr val="bg1"/>
                </a:solidFill>
                <a:latin typeface="Arial Narrow" pitchFamily="34" charset="0"/>
              </a:rPr>
              <a:t>Льон</a:t>
            </a:r>
            <a:r>
              <a:rPr lang="ru-RU" sz="3800" dirty="0">
                <a:solidFill>
                  <a:schemeClr val="bg1"/>
                </a:solidFill>
                <a:latin typeface="Arial Narrow" pitchFamily="34" charset="0"/>
              </a:rPr>
              <a:t> — основна волокниста культура помірного поясу. Його вирощують переважно в Китаї, Франції, Росії, Білорусі, Україні. Джут (волокно якого йде на виготовлення мішковини, килимів, шпагату) вирощують Індія, Бангладеш, Китай. Каучуконоси культивують у Малайзії, Таїланді, Індонезії, Шрі-Ланці, В'єтнамі. Цукрову тростину вирощують у США, Індії, Бразилії, </a:t>
            </a:r>
            <a:r>
              <a:rPr lang="ru-RU" sz="3800" dirty="0" smtClean="0">
                <a:solidFill>
                  <a:schemeClr val="bg1"/>
                </a:solidFill>
                <a:latin typeface="Arial Narrow" pitchFamily="34" charset="0"/>
              </a:rPr>
              <a:t>Австралії</a:t>
            </a:r>
            <a:r>
              <a:rPr lang="ru-RU" sz="3800" dirty="0">
                <a:solidFill>
                  <a:schemeClr val="bg1"/>
                </a:solidFill>
                <a:latin typeface="Arial Narrow" pitchFamily="34" charset="0"/>
              </a:rPr>
              <a:t>, Мексиці, Китаї, Філіппінах, ПАР, на Кубі; цукровий буряк — у Франції, Німеччині, Україні, Росії, США, Китаї, країнах Південної Америки. Виробництво цукру в світі становить близько 110 млн тонн на рік. Серед країн, що вирощують олійні культури, лідерами є США, Індія, Китай, Італія, Бразилія. Серед крохмаленосних культур найбільш розповсюджена картопля. Вона займає майже 19 млн гектарів орних земель світу. Основні її виробники — Польща, Росія, Україна, Китай, США, Білорусь, Франція.Тропічні фрукти вирощують та експортують до інших країн Туреччина, Сирія, Греція, Португалія, Іспанія, Ізраїль, США, Куба. Деякі країни спеціалізуються на вирощуванні одного-двох видів фруктів (наприклад, Грузія — мандаринів, Ізраїль — лимонів, Панама, Гондурас, Коста-Рика — бананів).</a:t>
            </a:r>
          </a:p>
          <a:p>
            <a:pPr>
              <a:buNone/>
            </a:pPr>
            <a:r>
              <a:rPr lang="ru-RU" sz="3600" dirty="0" smtClean="0">
                <a:solidFill>
                  <a:schemeClr val="bg1"/>
                </a:solidFill>
              </a:rPr>
              <a:t/>
            </a:r>
            <a:br>
              <a:rPr lang="ru-RU" sz="3600" dirty="0" smtClean="0">
                <a:solidFill>
                  <a:schemeClr val="bg1"/>
                </a:solidFill>
              </a:rPr>
            </a:br>
            <a:endParaRPr lang="ru-RU" sz="3600" dirty="0">
              <a:solidFill>
                <a:schemeClr val="bg1"/>
              </a:solidFill>
            </a:endParaRPr>
          </a:p>
        </p:txBody>
      </p:sp>
      <p:sp>
        <p:nvSpPr>
          <p:cNvPr id="4" name="Прямоугольник 3"/>
          <p:cNvSpPr/>
          <p:nvPr/>
        </p:nvSpPr>
        <p:spPr>
          <a:xfrm>
            <a:off x="1571604" y="285728"/>
            <a:ext cx="6570261" cy="1107996"/>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uk-UA" sz="66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139700">
                    <a:schemeClr val="accent2">
                      <a:satMod val="175000"/>
                      <a:alpha val="40000"/>
                    </a:schemeClr>
                  </a:glow>
                  <a:outerShdw blurRad="88000" dist="50800" dir="5040000" algn="tl">
                    <a:schemeClr val="accent4">
                      <a:tint val="80000"/>
                      <a:satMod val="250000"/>
                      <a:alpha val="45000"/>
                    </a:schemeClr>
                  </a:outerShdw>
                </a:effectLst>
              </a:rPr>
              <a:t>Технічні культури</a:t>
            </a:r>
            <a:endParaRPr lang="ru-RU" sz="66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139700">
                  <a:schemeClr val="accent2">
                    <a:satMod val="175000"/>
                    <a:alpha val="40000"/>
                  </a:schemeClr>
                </a:glow>
                <a:outerShdw blurRad="88000" dist="50800" dir="5040000" algn="tl">
                  <a:schemeClr val="accent4">
                    <a:tint val="80000"/>
                    <a:satMod val="250000"/>
                    <a:alpha val="45000"/>
                  </a:schemeClr>
                </a:outerShdw>
              </a:effectLst>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455" fill="hold">
                                          <p:stCondLst>
                                            <p:cond delay="0"/>
                                          </p:stCondLst>
                                        </p:cTn>
                                        <p:tgtEl>
                                          <p:spTgt spid="4"/>
                                        </p:tgtEl>
                                        <p:attrNameLst>
                                          <p:attrName>style.rotation</p:attrName>
                                        </p:attrNameLst>
                                      </p:cBhvr>
                                      <p:to>
                                        <p:strVal val="-45.0"/>
                                      </p:to>
                                    </p:set>
                                    <p:anim calcmode="lin" valueType="num">
                                      <p:cBhvr>
                                        <p:cTn id="8"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8500"/>
                            </p:stCondLst>
                            <p:childTnLst>
                              <p:par>
                                <p:cTn id="13" presetID="37"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2000"/>
                                        <p:tgtEl>
                                          <p:spTgt spid="3">
                                            <p:txEl>
                                              <p:pRg st="0" end="0"/>
                                            </p:txEl>
                                          </p:spTgt>
                                        </p:tgtEl>
                                      </p:cBhvr>
                                    </p:animEffect>
                                    <p:anim calcmode="lin" valueType="num">
                                      <p:cBhvr>
                                        <p:cTn id="16"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8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8" dur="200" accel="100000" fill="hold">
                                          <p:stCondLst>
                                            <p:cond delay="18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par>
                          <p:cTn id="19" fill="hold">
                            <p:stCondLst>
                              <p:cond delay="10500"/>
                            </p:stCondLst>
                            <p:childTnLst>
                              <p:par>
                                <p:cTn id="20" presetID="37" presetClass="entr" presetSubtype="0" fill="hold" grpId="0" nodeType="after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2000"/>
                                        <p:tgtEl>
                                          <p:spTgt spid="3">
                                            <p:txEl>
                                              <p:pRg st="1" end="1"/>
                                            </p:txEl>
                                          </p:spTgt>
                                        </p:tgtEl>
                                      </p:cBhvr>
                                    </p:animEffect>
                                    <p:anim calcmode="lin" valueType="num">
                                      <p:cBhvr>
                                        <p:cTn id="2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8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5" dur="200" accel="100000" fill="hold">
                                          <p:stCondLst>
                                            <p:cond delay="18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theme/theme1.xml><?xml version="1.0" encoding="utf-8"?>
<a:theme xmlns:a="http://schemas.openxmlformats.org/drawingml/2006/main" name="Тема Office">
  <a:themeElements>
    <a:clrScheme name="Стандартная">
      <a:dk1>
        <a:sysClr val="windowText" lastClr="4B4B4B"/>
      </a:dk1>
      <a:lt1>
        <a:sysClr val="window" lastClr="F0F0F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TotalTime>
  <Words>536</Words>
  <Application>Microsoft Office PowerPoint</Application>
  <PresentationFormat>Экран (4:3)</PresentationFormat>
  <Paragraphs>35</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Elli 2.0 special for GeniEwgen)</cp:lastModifiedBy>
  <cp:revision>22</cp:revision>
  <dcterms:created xsi:type="dcterms:W3CDTF">2012-12-07T16:23:10Z</dcterms:created>
  <dcterms:modified xsi:type="dcterms:W3CDTF">2014-05-07T11:45:47Z</dcterms:modified>
</cp:coreProperties>
</file>