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71" r:id="rId5"/>
    <p:sldId id="260" r:id="rId6"/>
    <p:sldId id="272" r:id="rId7"/>
    <p:sldId id="261" r:id="rId8"/>
    <p:sldId id="273" r:id="rId9"/>
    <p:sldId id="274" r:id="rId10"/>
    <p:sldId id="263" r:id="rId11"/>
    <p:sldId id="26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" y="-4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751841391085813"/>
          <c:y val="0.1783631672404542"/>
          <c:w val="0.45849750864629174"/>
          <c:h val="0.817068649640757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0.12713588858282276"/>
                  <c:y val="-0.13177089251250901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err="1"/>
                      <a:t>Азія 
30%</a:t>
                    </a:r>
                    <a:endParaRPr lang="ru-RU" sz="2400" b="1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-4.1767886697945539E-2"/>
                  <c:y val="-8.312592112170971E-3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lang="ru-RU" sz="2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СІЛА і Канада </c:v>
                </c:pt>
                <c:pt idx="1">
                  <c:v>Країни СНД </c:v>
                </c:pt>
                <c:pt idx="2">
                  <c:v>Азія </c:v>
                </c:pt>
                <c:pt idx="3">
                  <c:v>Західна і Центральна Європа</c:v>
                </c:pt>
                <c:pt idx="4">
                  <c:v>Решта регіонів і країн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24.7</c:v>
                </c:pt>
                <c:pt idx="1">
                  <c:v>27.6</c:v>
                </c:pt>
                <c:pt idx="2">
                  <c:v>30</c:v>
                </c:pt>
                <c:pt idx="3">
                  <c:v>8.4</c:v>
                </c:pt>
                <c:pt idx="4">
                  <c:v>9.3000000000000007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95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Австралії</c:v>
                </c:pt>
                <c:pt idx="1">
                  <c:v>Західна Європа</c:v>
                </c:pt>
                <c:pt idx="2">
                  <c:v>Північна Америці</c:v>
                </c:pt>
                <c:pt idx="3">
                  <c:v>Країни, що розвиваються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0.45</c:v>
                </c:pt>
                <c:pt idx="2">
                  <c:v>0.2</c:v>
                </c:pt>
                <c:pt idx="3">
                  <c:v>0.30000000000000004</c:v>
                </c:pt>
              </c:numCache>
            </c:numRef>
          </c:val>
        </c:ser>
        <c:dLbls>
          <c:showVal val="1"/>
        </c:dLbls>
        <c:overlap val="-25"/>
        <c:axId val="36698752"/>
        <c:axId val="36709504"/>
      </c:barChart>
      <c:catAx>
        <c:axId val="36698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36709504"/>
        <c:crosses val="autoZero"/>
        <c:auto val="1"/>
        <c:lblAlgn val="ctr"/>
        <c:lblOffset val="100"/>
      </c:catAx>
      <c:valAx>
        <c:axId val="36709504"/>
        <c:scaling>
          <c:orientation val="minMax"/>
        </c:scaling>
        <c:delete val="1"/>
        <c:axPos val="l"/>
        <c:numFmt formatCode="0%" sourceLinked="1"/>
        <c:tickLblPos val="none"/>
        <c:crossAx val="3669875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61F9DC0-94F4-4AAC-B2F0-9FCC7FE8B8CA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E1E22-77CE-43C2-82A0-CAF055941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4D24-64E6-47DE-98A8-954ACA167028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9B46-C7F6-4081-A933-C2BCBBB9B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7624-1B35-4F60-A602-016BEA309F0F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E17D-422F-43D0-815A-AEDC9E049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B623-9077-4BC4-8AC5-C0FEE271EF94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6662-BBFA-452C-87B3-7ED5F2AF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E129B6E-491E-4B17-BBC8-3CD1A5ADD3D4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B17E-FC6B-4439-9A64-B3971AB27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0F1E-8E33-4D43-9CF5-41839F4F8D1A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04BA-5791-444E-B59E-4CE3B0CF7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EDEF-8454-4861-BA05-CD0DAF561ABA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83E5-24CE-4090-A38D-9BF2FB2F9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E535-F62D-42F0-8FA1-270AB4D90240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4FB6-E323-42C2-BDBC-92C653045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7E64-72A4-40E3-9C7A-79DFEBFBA320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902F2-86E7-4C21-A349-FADC31AD2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A2179C6-A0E3-4D45-B878-2B221EA945F9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AD47-6625-4E17-AB18-AC2C20571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752B56F-296A-47A8-A4A5-023A2080A653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05C2-E843-4226-B43A-FE7FD654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1F6EBA0-16AC-497B-9FA4-F0293BEC7B5C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7FBC8A2-07E9-4BB9-BFFB-D410BE226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5" r:id="rId4"/>
    <p:sldLayoutId id="2147483754" r:id="rId5"/>
    <p:sldLayoutId id="2147483753" r:id="rId6"/>
    <p:sldLayoutId id="2147483752" r:id="rId7"/>
    <p:sldLayoutId id="2147483759" r:id="rId8"/>
    <p:sldLayoutId id="2147483760" r:id="rId9"/>
    <p:sldLayoutId id="2147483751" r:id="rId10"/>
    <p:sldLayoutId id="2147483750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2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888" y="1628775"/>
            <a:ext cx="5724525" cy="2879725"/>
          </a:xfrm>
        </p:spPr>
        <p:txBody>
          <a:bodyPr>
            <a:noAutofit/>
          </a:bodyPr>
          <a:lstStyle/>
          <a:p>
            <a:r>
              <a:rPr lang="ru-RU" sz="4800" cap="none" smtClean="0"/>
              <a:t/>
            </a:r>
            <a:br>
              <a:rPr lang="ru-RU" sz="4800" cap="none" smtClean="0"/>
            </a:br>
            <a:r>
              <a:rPr lang="ru-RU" sz="4800" cap="none" smtClean="0"/>
              <a:t/>
            </a:r>
            <a:br>
              <a:rPr lang="ru-RU" sz="4800" cap="none" smtClean="0"/>
            </a:br>
            <a:r>
              <a:rPr lang="ru-RU" sz="4800" b="1" cap="none" smtClean="0">
                <a:solidFill>
                  <a:srgbClr val="6C5054"/>
                </a:solidFill>
              </a:rPr>
              <a:t>ТРАНСПОРТ. ЗОВНІШНІ ЕКОНОМІЧНІ ЗВ’ЯЗКИ УКРАЇНИ.</a:t>
            </a:r>
            <a:endParaRPr lang="ru-RU" sz="6000" b="1" cap="none" smtClean="0">
              <a:solidFill>
                <a:srgbClr val="6C5054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435600" y="4724400"/>
            <a:ext cx="3708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/>
              <a:t>Підготувала</a:t>
            </a:r>
          </a:p>
          <a:p>
            <a:pPr algn="r">
              <a:spcBef>
                <a:spcPct val="50000"/>
              </a:spcBef>
            </a:pPr>
            <a:r>
              <a:rPr lang="uk-UA"/>
              <a:t>Учениця 9-Б класу</a:t>
            </a:r>
          </a:p>
          <a:p>
            <a:pPr algn="r">
              <a:spcBef>
                <a:spcPct val="50000"/>
              </a:spcBef>
            </a:pPr>
            <a:r>
              <a:rPr lang="uk-UA"/>
              <a:t>Ладанської гімназії</a:t>
            </a:r>
          </a:p>
          <a:p>
            <a:pPr algn="r">
              <a:spcBef>
                <a:spcPct val="50000"/>
              </a:spcBef>
            </a:pPr>
            <a:r>
              <a:rPr lang="uk-UA"/>
              <a:t>Ярмоленко Дарина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1440160"/>
          </a:xfr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Географія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трубопровідного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транспорту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700213"/>
            <a:ext cx="8594725" cy="302418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/>
              <a:t>Трубопровідний</a:t>
            </a:r>
            <a:r>
              <a:rPr lang="ru-RU" sz="1600" b="1" dirty="0" smtClean="0"/>
              <a:t> </a:t>
            </a:r>
            <a:r>
              <a:rPr lang="ru-RU" sz="1600" b="1" dirty="0"/>
              <a:t>транспорт за </a:t>
            </a:r>
            <a:r>
              <a:rPr lang="ru-RU" sz="1600" b="1" dirty="0" err="1"/>
              <a:t>вантажообігом</a:t>
            </a:r>
            <a:r>
              <a:rPr lang="ru-RU" sz="1600" b="1" dirty="0"/>
              <a:t> </a:t>
            </a:r>
            <a:r>
              <a:rPr lang="ru-RU" sz="1600" b="1" dirty="0" err="1"/>
              <a:t>перевершив</a:t>
            </a:r>
            <a:r>
              <a:rPr lang="ru-RU" sz="1600" b="1" dirty="0"/>
              <a:t> </a:t>
            </a:r>
            <a:r>
              <a:rPr lang="ru-RU" sz="1600" b="1" dirty="0" err="1"/>
              <a:t>залізничний</a:t>
            </a:r>
            <a:r>
              <a:rPr lang="ru-RU" sz="1800" b="1" dirty="0"/>
              <a:t>, </a:t>
            </a:r>
            <a:r>
              <a:rPr lang="ru-RU" sz="1600" b="1" dirty="0"/>
              <a:t>тому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будівництво</a:t>
            </a:r>
            <a:r>
              <a:rPr lang="ru-RU" sz="1600" b="1" dirty="0"/>
              <a:t> </a:t>
            </a:r>
            <a:r>
              <a:rPr lang="ru-RU" sz="1600" b="1" dirty="0" err="1"/>
              <a:t>трубопроводів</a:t>
            </a:r>
            <a:r>
              <a:rPr lang="ru-RU" sz="1600" b="1" dirty="0"/>
              <a:t> у 3–5 </a:t>
            </a:r>
            <a:r>
              <a:rPr lang="ru-RU" sz="1600" b="1" dirty="0" err="1"/>
              <a:t>разів</a:t>
            </a:r>
            <a:r>
              <a:rPr lang="ru-RU" sz="1600" b="1" dirty="0"/>
              <a:t> </a:t>
            </a:r>
            <a:r>
              <a:rPr lang="ru-RU" sz="1600" b="1" dirty="0" err="1"/>
              <a:t>дешевше</a:t>
            </a:r>
            <a:r>
              <a:rPr lang="ru-RU" sz="1600" b="1" dirty="0"/>
              <a:t>, </a:t>
            </a:r>
            <a:r>
              <a:rPr lang="ru-RU" sz="1600" b="1" dirty="0" err="1"/>
              <a:t>ніж</a:t>
            </a:r>
            <a:r>
              <a:rPr lang="ru-RU" sz="1600" b="1" dirty="0"/>
              <a:t> </a:t>
            </a:r>
            <a:r>
              <a:rPr lang="ru-RU" sz="1600" b="1" dirty="0" err="1"/>
              <a:t>залізниць</a:t>
            </a:r>
            <a:r>
              <a:rPr lang="ru-RU" sz="1600" b="1" dirty="0"/>
              <a:t>. </a:t>
            </a:r>
            <a:r>
              <a:rPr lang="ru-RU" sz="1600" b="1" dirty="0" err="1"/>
              <a:t>Високою</a:t>
            </a:r>
            <a:r>
              <a:rPr lang="ru-RU" sz="1600" b="1" dirty="0"/>
              <a:t> </a:t>
            </a:r>
            <a:r>
              <a:rPr lang="ru-RU" sz="1600" b="1" dirty="0" err="1"/>
              <a:t>економічністю</a:t>
            </a:r>
            <a:r>
              <a:rPr lang="ru-RU" sz="1600" b="1" dirty="0"/>
              <a:t> та </a:t>
            </a:r>
            <a:r>
              <a:rPr lang="ru-RU" sz="1600" b="1" dirty="0" err="1"/>
              <a:t>продуктивністю</a:t>
            </a:r>
            <a:r>
              <a:rPr lang="ru-RU" sz="1600" b="1" dirty="0"/>
              <a:t> </a:t>
            </a:r>
            <a:r>
              <a:rPr lang="ru-RU" sz="1600" b="1" dirty="0" err="1"/>
              <a:t>характеризується</a:t>
            </a:r>
            <a:r>
              <a:rPr lang="ru-RU" sz="1600" b="1" dirty="0"/>
              <a:t> </a:t>
            </a:r>
            <a:r>
              <a:rPr lang="ru-RU" sz="1600" b="1" dirty="0" err="1"/>
              <a:t>трубопровідний</a:t>
            </a:r>
            <a:r>
              <a:rPr lang="ru-RU" sz="1600" b="1" dirty="0"/>
              <a:t> транспорт. </a:t>
            </a:r>
            <a:r>
              <a:rPr lang="ru-RU" sz="1600" b="1" dirty="0" err="1"/>
              <a:t>Це</a:t>
            </a:r>
            <a:r>
              <a:rPr lang="ru-RU" sz="1600" b="1" dirty="0"/>
              <a:t> вид </a:t>
            </a:r>
            <a:r>
              <a:rPr lang="ru-RU" sz="1600" b="1" dirty="0" err="1"/>
              <a:t>безперервного</a:t>
            </a:r>
            <a:r>
              <a:rPr lang="ru-RU" sz="1600" b="1" dirty="0"/>
              <a:t> транспорту, з </a:t>
            </a:r>
            <a:r>
              <a:rPr lang="ru-RU" sz="1600" b="1" dirty="0" err="1"/>
              <a:t>допомогою</a:t>
            </a:r>
            <a:r>
              <a:rPr lang="ru-RU" sz="1600" b="1" dirty="0"/>
              <a:t> </a:t>
            </a:r>
            <a:r>
              <a:rPr lang="ru-RU" sz="1600" b="1" dirty="0" err="1"/>
              <a:t>якого</a:t>
            </a:r>
            <a:r>
              <a:rPr lang="ru-RU" sz="1600" b="1" dirty="0"/>
              <a:t> </a:t>
            </a:r>
            <a:r>
              <a:rPr lang="ru-RU" sz="1600" b="1" dirty="0" err="1"/>
              <a:t>здійснюють</a:t>
            </a:r>
            <a:r>
              <a:rPr lang="ru-RU" sz="1600" b="1" dirty="0"/>
              <a:t> </a:t>
            </a:r>
            <a:r>
              <a:rPr lang="ru-RU" sz="1600" b="1" dirty="0" err="1"/>
              <a:t>переміщення</a:t>
            </a:r>
            <a:r>
              <a:rPr lang="ru-RU" sz="1600" b="1" dirty="0"/>
              <a:t> </a:t>
            </a:r>
            <a:r>
              <a:rPr lang="ru-RU" sz="1600" b="1" dirty="0" err="1"/>
              <a:t>рідинних</a:t>
            </a:r>
            <a:r>
              <a:rPr lang="ru-RU" sz="1600" b="1" dirty="0"/>
              <a:t>, </a:t>
            </a:r>
            <a:r>
              <a:rPr lang="ru-RU" sz="1600" b="1" dirty="0" err="1"/>
              <a:t>газоподібних</a:t>
            </a:r>
            <a:r>
              <a:rPr lang="ru-RU" sz="1600" b="1" dirty="0"/>
              <a:t> </a:t>
            </a:r>
            <a:r>
              <a:rPr lang="ru-RU" sz="1600" b="1" dirty="0" err="1"/>
              <a:t>або</a:t>
            </a:r>
            <a:r>
              <a:rPr lang="ru-RU" sz="1600" b="1" dirty="0"/>
              <a:t> </a:t>
            </a:r>
            <a:r>
              <a:rPr lang="ru-RU" sz="1600" b="1" dirty="0" err="1"/>
              <a:t>твердих</a:t>
            </a:r>
            <a:r>
              <a:rPr lang="ru-RU" sz="1600" b="1" dirty="0"/>
              <a:t> </a:t>
            </a:r>
            <a:r>
              <a:rPr lang="ru-RU" sz="1600" b="1" dirty="0" err="1"/>
              <a:t>вантажів</a:t>
            </a:r>
            <a:r>
              <a:rPr lang="ru-RU" sz="1600" b="1" dirty="0"/>
              <a:t> по трубопроводах. </a:t>
            </a:r>
            <a:r>
              <a:rPr lang="ru-RU" sz="1600" b="1" dirty="0" err="1"/>
              <a:t>Найбільшого</a:t>
            </a:r>
            <a:r>
              <a:rPr lang="ru-RU" sz="1600" b="1" dirty="0"/>
              <a:t> </a:t>
            </a:r>
            <a:r>
              <a:rPr lang="ru-RU" sz="1600" b="1" dirty="0" err="1"/>
              <a:t>поширення</a:t>
            </a:r>
            <a:r>
              <a:rPr lang="ru-RU" sz="1600" b="1" dirty="0"/>
              <a:t> у </a:t>
            </a:r>
            <a:r>
              <a:rPr lang="ru-RU" sz="1600" b="1" dirty="0" err="1"/>
              <a:t>світі</a:t>
            </a:r>
            <a:r>
              <a:rPr lang="ru-RU" sz="1600" b="1" dirty="0"/>
              <a:t> </a:t>
            </a:r>
            <a:r>
              <a:rPr lang="ru-RU" sz="1600" b="1" dirty="0" err="1"/>
              <a:t>набули</a:t>
            </a:r>
            <a:r>
              <a:rPr lang="ru-RU" sz="1600" b="1" dirty="0"/>
              <a:t> </a:t>
            </a:r>
            <a:r>
              <a:rPr lang="ru-RU" sz="1600" b="1" dirty="0" err="1"/>
              <a:t>газопроводи</a:t>
            </a:r>
            <a:r>
              <a:rPr lang="ru-RU" sz="1600" b="1" dirty="0"/>
              <a:t>, </a:t>
            </a:r>
            <a:r>
              <a:rPr lang="ru-RU" sz="1600" b="1" dirty="0" err="1"/>
              <a:t>нафтопроводи</a:t>
            </a:r>
            <a:r>
              <a:rPr lang="ru-RU" sz="1600" b="1" dirty="0"/>
              <a:t> та </a:t>
            </a:r>
            <a:r>
              <a:rPr lang="ru-RU" sz="1600" b="1" dirty="0" err="1"/>
              <a:t>продуктоводи</a:t>
            </a:r>
            <a:r>
              <a:rPr lang="ru-RU" sz="1600" b="1" dirty="0"/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/>
              <a:t>Довжина</a:t>
            </a:r>
            <a:r>
              <a:rPr lang="ru-RU" sz="1600" b="1" dirty="0" smtClean="0"/>
              <a:t> </a:t>
            </a:r>
            <a:r>
              <a:rPr lang="ru-RU" sz="1600" b="1" dirty="0" err="1"/>
              <a:t>мережі</a:t>
            </a:r>
            <a:r>
              <a:rPr lang="ru-RU" sz="1600" b="1" dirty="0"/>
              <a:t> </a:t>
            </a:r>
            <a:r>
              <a:rPr lang="ru-RU" sz="1600" b="1" dirty="0" err="1"/>
              <a:t>магістральних</a:t>
            </a:r>
            <a:r>
              <a:rPr lang="ru-RU" sz="1600" b="1" dirty="0"/>
              <a:t> </a:t>
            </a:r>
            <a:r>
              <a:rPr lang="ru-RU" sz="1600" b="1" dirty="0" err="1"/>
              <a:t>газопроводів</a:t>
            </a:r>
            <a:r>
              <a:rPr lang="ru-RU" sz="1600" b="1" dirty="0"/>
              <a:t> </a:t>
            </a:r>
            <a:r>
              <a:rPr lang="ru-RU" sz="1600" b="1" dirty="0" err="1"/>
              <a:t>світу</a:t>
            </a:r>
            <a:r>
              <a:rPr lang="ru-RU" sz="1600" b="1" dirty="0"/>
              <a:t> </a:t>
            </a:r>
            <a:r>
              <a:rPr lang="ru-RU" sz="1600" b="1" dirty="0" err="1"/>
              <a:t>досягла</a:t>
            </a:r>
            <a:r>
              <a:rPr lang="ru-RU" sz="1600" b="1" dirty="0"/>
              <a:t> </a:t>
            </a:r>
            <a:r>
              <a:rPr lang="ru-RU" sz="1600" b="1" dirty="0" err="1"/>
              <a:t>нині</a:t>
            </a:r>
            <a:r>
              <a:rPr lang="ru-RU" sz="1600" b="1" dirty="0"/>
              <a:t> </a:t>
            </a:r>
            <a:r>
              <a:rPr lang="ru-RU" sz="1600" b="1" dirty="0" err="1"/>
              <a:t>понад</a:t>
            </a:r>
            <a:r>
              <a:rPr lang="ru-RU" sz="1600" b="1" dirty="0"/>
              <a:t> 1,5 млн км, </a:t>
            </a:r>
            <a:r>
              <a:rPr lang="ru-RU" sz="1600" b="1" dirty="0" err="1"/>
              <a:t>вантажооборот</a:t>
            </a:r>
            <a:r>
              <a:rPr lang="ru-RU" sz="1600" b="1" dirty="0"/>
              <a:t> —1,8 трлн т/км (2 % </a:t>
            </a:r>
            <a:r>
              <a:rPr lang="ru-RU" sz="1600" b="1" dirty="0" err="1"/>
              <a:t>загального</a:t>
            </a:r>
            <a:r>
              <a:rPr lang="ru-RU" sz="1600" b="1" dirty="0"/>
              <a:t> </a:t>
            </a:r>
            <a:r>
              <a:rPr lang="ru-RU" sz="1600" b="1" dirty="0" err="1"/>
              <a:t>вантажообороту</a:t>
            </a:r>
            <a:r>
              <a:rPr lang="ru-RU" sz="1600" b="1" dirty="0"/>
              <a:t>). </a:t>
            </a:r>
            <a:r>
              <a:rPr lang="ru-RU" sz="1600" b="1" dirty="0" err="1"/>
              <a:t>Найбільшого</a:t>
            </a:r>
            <a:r>
              <a:rPr lang="ru-RU" sz="1600" b="1" dirty="0"/>
              <a:t> </a:t>
            </a:r>
            <a:r>
              <a:rPr lang="ru-RU" sz="1600" b="1" dirty="0" err="1"/>
              <a:t>розвитку</a:t>
            </a:r>
            <a:r>
              <a:rPr lang="ru-RU" sz="1600" b="1" dirty="0"/>
              <a:t> </a:t>
            </a:r>
            <a:r>
              <a:rPr lang="ru-RU" sz="1600" b="1" dirty="0" err="1"/>
              <a:t>газопроводи</a:t>
            </a:r>
            <a:r>
              <a:rPr lang="ru-RU" sz="1600" b="1" dirty="0"/>
              <a:t> </a:t>
            </a:r>
            <a:r>
              <a:rPr lang="ru-RU" sz="1600" b="1" dirty="0" err="1"/>
              <a:t>дістали</a:t>
            </a:r>
            <a:r>
              <a:rPr lang="ru-RU" sz="1600" b="1" dirty="0"/>
              <a:t> у США, </a:t>
            </a:r>
            <a:r>
              <a:rPr lang="ru-RU" sz="1600" b="1" dirty="0" err="1"/>
              <a:t>Росії</a:t>
            </a:r>
            <a:r>
              <a:rPr lang="ru-RU" sz="1600" b="1" dirty="0"/>
              <a:t>, </a:t>
            </a:r>
            <a:r>
              <a:rPr lang="ru-RU" sz="1600" b="1" dirty="0" err="1"/>
              <a:t>Канаді</a:t>
            </a:r>
            <a:r>
              <a:rPr lang="ru-RU" sz="1600" b="1" dirty="0"/>
              <a:t>, </a:t>
            </a:r>
            <a:r>
              <a:rPr lang="ru-RU" sz="1600" b="1" dirty="0" err="1"/>
              <a:t>Україні</a:t>
            </a:r>
            <a:r>
              <a:rPr lang="ru-RU" sz="1600" b="1" dirty="0"/>
              <a:t>. </a:t>
            </a:r>
            <a:r>
              <a:rPr lang="ru-RU" sz="1600" b="1" dirty="0" err="1"/>
              <a:t>Ефективність</a:t>
            </a:r>
            <a:r>
              <a:rPr lang="ru-RU" sz="1600" b="1" dirty="0"/>
              <a:t> і </a:t>
            </a:r>
            <a:r>
              <a:rPr lang="ru-RU" sz="1600" b="1" dirty="0" err="1"/>
              <a:t>пропускна</a:t>
            </a:r>
            <a:r>
              <a:rPr lang="ru-RU" sz="1600" b="1" dirty="0"/>
              <a:t> </a:t>
            </a:r>
            <a:r>
              <a:rPr lang="ru-RU" sz="1600" b="1" dirty="0" err="1"/>
              <a:t>спроможність</a:t>
            </a:r>
            <a:r>
              <a:rPr lang="ru-RU" sz="1600" b="1" dirty="0"/>
              <a:t> </a:t>
            </a:r>
            <a:r>
              <a:rPr lang="ru-RU" sz="1600" b="1" dirty="0" err="1"/>
              <a:t>газопроводів</a:t>
            </a:r>
            <a:r>
              <a:rPr lang="ru-RU" sz="1600" b="1" dirty="0"/>
              <a:t> </a:t>
            </a:r>
            <a:r>
              <a:rPr lang="ru-RU" sz="1600" b="1" dirty="0" err="1"/>
              <a:t>головним</a:t>
            </a:r>
            <a:r>
              <a:rPr lang="ru-RU" sz="1600" b="1" dirty="0"/>
              <a:t> чином </a:t>
            </a:r>
            <a:r>
              <a:rPr lang="ru-RU" sz="1600" b="1" dirty="0" err="1"/>
              <a:t>залежать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діаметра</a:t>
            </a:r>
            <a:r>
              <a:rPr lang="ru-RU" sz="1600" b="1" dirty="0"/>
              <a:t> труб. </a:t>
            </a:r>
            <a:r>
              <a:rPr lang="ru-RU" sz="1600" b="1" dirty="0" err="1"/>
              <a:t>Максимальний</a:t>
            </a:r>
            <a:r>
              <a:rPr lang="ru-RU" sz="1600" b="1" dirty="0"/>
              <a:t> </a:t>
            </a:r>
            <a:r>
              <a:rPr lang="ru-RU" sz="1600" b="1" dirty="0" err="1"/>
              <a:t>діаметр</a:t>
            </a:r>
            <a:r>
              <a:rPr lang="ru-RU" sz="1600" b="1" dirty="0"/>
              <a:t> труб, </a:t>
            </a:r>
            <a:r>
              <a:rPr lang="ru-RU" sz="1600" b="1" dirty="0" err="1"/>
              <a:t>які</a:t>
            </a:r>
            <a:r>
              <a:rPr lang="ru-RU" sz="1600" b="1" dirty="0"/>
              <a:t> </a:t>
            </a:r>
            <a:r>
              <a:rPr lang="ru-RU" sz="1600" b="1" dirty="0" err="1"/>
              <a:t>застосовуються</a:t>
            </a:r>
            <a:r>
              <a:rPr lang="ru-RU" sz="1600" b="1" dirty="0"/>
              <a:t> у США, становить 1067 мм, в </a:t>
            </a:r>
            <a:r>
              <a:rPr lang="ru-RU" sz="1600" b="1" dirty="0" err="1"/>
              <a:t>Україні</a:t>
            </a:r>
            <a:r>
              <a:rPr lang="ru-RU" sz="1600" b="1" dirty="0"/>
              <a:t> — 1420 мм.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9113" y="4684713"/>
            <a:ext cx="82804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ndara" pitchFamily="34" charset="0"/>
              </a:rPr>
              <a:t>Трубопровідний транспорт — найбільш дешевий та ефективний вид транспорту. Нині розробляються технології транспортування не тільки нафти, газу й нафтопродуктів, а й твердих вантажів у вигляді емульсії. Найбільш значним виглядає проект трансконтинентального газопроводу Ямал—Європа з пропускною спроможністю понад 60 млрд. м. Він буде унікальним за своїми технічними параметрами. Вперше у світовій практиці будівництва газопроводів будуть використані труби діаметром 1400 мм і тиск у 83 атмосфери.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9144000" cy="1440160"/>
          </a:xfr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Географія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морського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транспорту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628800"/>
            <a:ext cx="8595360" cy="5040560"/>
          </a:xfrm>
          <a:noFill/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>
                <a:latin typeface="+mj-lt"/>
              </a:rPr>
              <a:t>Морський</a:t>
            </a:r>
            <a:r>
              <a:rPr lang="ru-RU" sz="1600" b="1" dirty="0">
                <a:latin typeface="+mj-lt"/>
              </a:rPr>
              <a:t> транспорт як </a:t>
            </a:r>
            <a:r>
              <a:rPr lang="ru-RU" sz="1600" b="1" dirty="0" err="1">
                <a:latin typeface="+mj-lt"/>
              </a:rPr>
              <a:t>галузь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вирізняється</a:t>
            </a:r>
            <a:r>
              <a:rPr lang="ru-RU" sz="1600" b="1" dirty="0">
                <a:latin typeface="+mj-lt"/>
              </a:rPr>
              <a:t> низкою </a:t>
            </a:r>
            <a:r>
              <a:rPr lang="ru-RU" sz="1600" b="1" dirty="0" err="1">
                <a:latin typeface="+mj-lt"/>
              </a:rPr>
              <a:t>особливостей</a:t>
            </a:r>
            <a:r>
              <a:rPr lang="ru-RU" sz="1600" b="1" dirty="0">
                <a:latin typeface="+mj-lt"/>
              </a:rPr>
              <a:t>. </a:t>
            </a:r>
            <a:r>
              <a:rPr lang="ru-RU" sz="1600" b="1" dirty="0" err="1">
                <a:latin typeface="+mj-lt"/>
              </a:rPr>
              <a:t>По-перше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його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діяльність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має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безпосередньо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міжнародний</a:t>
            </a:r>
            <a:r>
              <a:rPr lang="ru-RU" sz="1600" b="1" dirty="0">
                <a:latin typeface="+mj-lt"/>
              </a:rPr>
              <a:t> характер. </a:t>
            </a:r>
            <a:r>
              <a:rPr lang="ru-RU" sz="1600" b="1" dirty="0" err="1">
                <a:latin typeface="+mj-lt"/>
              </a:rPr>
              <a:t>Переважна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частка</a:t>
            </a:r>
            <a:r>
              <a:rPr lang="ru-RU" sz="1600" b="1" dirty="0">
                <a:latin typeface="+mj-lt"/>
              </a:rPr>
              <a:t> флоту </a:t>
            </a:r>
            <a:r>
              <a:rPr lang="ru-RU" sz="1600" b="1" dirty="0" err="1">
                <a:latin typeface="+mj-lt"/>
              </a:rPr>
              <a:t>більшості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країн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світу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здійснює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закордонні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перевезення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тоді</a:t>
            </a:r>
            <a:r>
              <a:rPr lang="ru-RU" sz="1600" b="1" dirty="0">
                <a:latin typeface="+mj-lt"/>
              </a:rPr>
              <a:t> як у </a:t>
            </a:r>
            <a:r>
              <a:rPr lang="ru-RU" sz="1600" b="1" dirty="0" err="1">
                <a:latin typeface="+mj-lt"/>
              </a:rPr>
              <a:t>внутрішньому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каботажі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працює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менше</a:t>
            </a:r>
            <a:r>
              <a:rPr lang="ru-RU" sz="1600" b="1" dirty="0">
                <a:latin typeface="+mj-lt"/>
              </a:rPr>
              <a:t> 10 % тоннажу. </a:t>
            </a:r>
            <a:r>
              <a:rPr lang="ru-RU" sz="1600" b="1" dirty="0" err="1">
                <a:latin typeface="+mj-lt"/>
              </a:rPr>
              <a:t>По-друге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він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має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органічний</a:t>
            </a:r>
            <a:r>
              <a:rPr lang="ru-RU" sz="1600" b="1" dirty="0">
                <a:latin typeface="+mj-lt"/>
              </a:rPr>
              <a:t> і </a:t>
            </a:r>
            <a:r>
              <a:rPr lang="ru-RU" sz="1600" b="1" dirty="0" err="1">
                <a:latin typeface="+mj-lt"/>
              </a:rPr>
              <a:t>постійний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зв'язок</a:t>
            </a:r>
            <a:r>
              <a:rPr lang="ru-RU" sz="1600" b="1" dirty="0">
                <a:latin typeface="+mj-lt"/>
              </a:rPr>
              <a:t> з </a:t>
            </a:r>
            <a:r>
              <a:rPr lang="ru-RU" sz="1600" b="1" dirty="0" err="1">
                <a:latin typeface="+mj-lt"/>
              </a:rPr>
              <a:t>виробничою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діяльністю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інших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галузей</a:t>
            </a:r>
            <a:r>
              <a:rPr lang="ru-RU" sz="1600" b="1" dirty="0">
                <a:latin typeface="+mj-lt"/>
              </a:rPr>
              <a:t>, у тому </a:t>
            </a:r>
            <a:r>
              <a:rPr lang="ru-RU" sz="1600" b="1" dirty="0" err="1">
                <a:latin typeface="+mj-lt"/>
              </a:rPr>
              <a:t>числі</a:t>
            </a:r>
            <a:r>
              <a:rPr lang="ru-RU" sz="1600" b="1" dirty="0">
                <a:latin typeface="+mj-lt"/>
              </a:rPr>
              <a:t> з </a:t>
            </a:r>
            <a:r>
              <a:rPr lang="ru-RU" sz="1600" b="1" dirty="0" err="1">
                <a:latin typeface="+mj-lt"/>
              </a:rPr>
              <a:t>іншими</a:t>
            </a:r>
            <a:r>
              <a:rPr lang="ru-RU" sz="1600" b="1" dirty="0">
                <a:latin typeface="+mj-lt"/>
              </a:rPr>
              <a:t> видами транспорту. </a:t>
            </a:r>
            <a:r>
              <a:rPr lang="ru-RU" sz="1600" b="1" dirty="0" err="1">
                <a:latin typeface="+mj-lt"/>
              </a:rPr>
              <a:t>По-третє</a:t>
            </a:r>
            <a:r>
              <a:rPr lang="ru-RU" sz="1600" b="1" dirty="0">
                <a:latin typeface="+mj-lt"/>
              </a:rPr>
              <a:t>, — </a:t>
            </a:r>
            <a:r>
              <a:rPr lang="ru-RU" sz="1600" b="1" dirty="0" err="1">
                <a:latin typeface="+mj-lt"/>
              </a:rPr>
              <a:t>морські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перевезення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вантажів</a:t>
            </a:r>
            <a:r>
              <a:rPr lang="ru-RU" sz="1600" b="1" dirty="0">
                <a:latin typeface="+mj-lt"/>
              </a:rPr>
              <a:t> є </a:t>
            </a:r>
            <a:r>
              <a:rPr lang="ru-RU" sz="1600" b="1" dirty="0" err="1">
                <a:latin typeface="+mj-lt"/>
              </a:rPr>
              <a:t>масовими</a:t>
            </a:r>
            <a:r>
              <a:rPr lang="ru-RU" sz="1600" b="1" dirty="0">
                <a:latin typeface="+mj-lt"/>
              </a:rPr>
              <a:t> й </a:t>
            </a:r>
            <a:r>
              <a:rPr lang="ru-RU" sz="1600" b="1" dirty="0" err="1">
                <a:latin typeface="+mj-lt"/>
              </a:rPr>
              <a:t>дешевими</a:t>
            </a:r>
            <a:r>
              <a:rPr lang="ru-RU" sz="1600" b="1" dirty="0">
                <a:latin typeface="+mj-lt"/>
              </a:rPr>
              <a:t>. </a:t>
            </a:r>
            <a:r>
              <a:rPr lang="ru-RU" sz="1600" b="1" dirty="0" err="1">
                <a:latin typeface="+mj-lt"/>
              </a:rPr>
              <a:t>Перевага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морського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судноплавства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полягає</a:t>
            </a:r>
            <a:r>
              <a:rPr lang="ru-RU" sz="1600" b="1" dirty="0">
                <a:latin typeface="+mj-lt"/>
              </a:rPr>
              <a:t> в </a:t>
            </a:r>
            <a:r>
              <a:rPr lang="ru-RU" sz="1600" b="1" dirty="0" err="1">
                <a:latin typeface="+mj-lt"/>
              </a:rPr>
              <a:t>перевезенні</a:t>
            </a:r>
            <a:r>
              <a:rPr lang="ru-RU" sz="1600" b="1" dirty="0">
                <a:latin typeface="+mj-lt"/>
              </a:rPr>
              <a:t> великих </a:t>
            </a:r>
            <a:r>
              <a:rPr lang="ru-RU" sz="1600" b="1" dirty="0" err="1">
                <a:latin typeface="+mj-lt"/>
              </a:rPr>
              <a:t>партій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вантажів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різних</a:t>
            </a:r>
            <a:r>
              <a:rPr lang="ru-RU" sz="1600" b="1" dirty="0">
                <a:latin typeface="+mj-lt"/>
              </a:rPr>
              <a:t> за вагою і габаритами, </a:t>
            </a:r>
            <a:r>
              <a:rPr lang="ru-RU" sz="1600" b="1" dirty="0" err="1">
                <a:latin typeface="+mj-lt"/>
              </a:rPr>
              <a:t>які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лімітуються</a:t>
            </a:r>
            <a:r>
              <a:rPr lang="ru-RU" sz="1600" b="1" dirty="0">
                <a:latin typeface="+mj-lt"/>
              </a:rPr>
              <a:t> при </a:t>
            </a:r>
            <a:r>
              <a:rPr lang="ru-RU" sz="1600" b="1" dirty="0" err="1">
                <a:latin typeface="+mj-lt"/>
              </a:rPr>
              <a:t>перевезеннях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сухопутним</a:t>
            </a:r>
            <a:r>
              <a:rPr lang="ru-RU" sz="1600" b="1" dirty="0">
                <a:latin typeface="+mj-lt"/>
              </a:rPr>
              <a:t> і </a:t>
            </a:r>
            <a:r>
              <a:rPr lang="ru-RU" sz="1600" b="1" dirty="0" err="1">
                <a:latin typeface="+mj-lt"/>
              </a:rPr>
              <a:t>річковим</a:t>
            </a:r>
            <a:r>
              <a:rPr lang="ru-RU" sz="1600" b="1" dirty="0">
                <a:latin typeface="+mj-lt"/>
              </a:rPr>
              <a:t> транспортом. </a:t>
            </a:r>
            <a:r>
              <a:rPr lang="ru-RU" sz="1600" b="1" dirty="0" err="1">
                <a:latin typeface="+mj-lt"/>
              </a:rPr>
              <a:t>Порівняно</a:t>
            </a:r>
            <a:r>
              <a:rPr lang="ru-RU" sz="1600" b="1" dirty="0">
                <a:latin typeface="+mj-lt"/>
              </a:rPr>
              <a:t> з </a:t>
            </a:r>
            <a:r>
              <a:rPr lang="ru-RU" sz="1600" b="1" dirty="0" err="1">
                <a:latin typeface="+mj-lt"/>
              </a:rPr>
              <a:t>сухопутним</a:t>
            </a:r>
            <a:r>
              <a:rPr lang="ru-RU" sz="1600" b="1" dirty="0">
                <a:latin typeface="+mj-lt"/>
              </a:rPr>
              <a:t> транспортом </a:t>
            </a:r>
            <a:r>
              <a:rPr lang="ru-RU" sz="1600" b="1" dirty="0" err="1">
                <a:latin typeface="+mj-lt"/>
              </a:rPr>
              <a:t>майже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відсутні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затрати</a:t>
            </a:r>
            <a:r>
              <a:rPr lang="ru-RU" sz="1600" b="1" dirty="0">
                <a:latin typeface="+mj-lt"/>
              </a:rPr>
              <a:t> на </a:t>
            </a:r>
            <a:r>
              <a:rPr lang="ru-RU" sz="1600" b="1" dirty="0" err="1">
                <a:latin typeface="+mj-lt"/>
              </a:rPr>
              <a:t>будівництво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шляхів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значно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менші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витрати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енергії</a:t>
            </a:r>
            <a:r>
              <a:rPr lang="ru-RU" sz="1600" b="1" dirty="0">
                <a:latin typeface="+mj-lt"/>
              </a:rPr>
              <a:t> та </a:t>
            </a:r>
            <a:r>
              <a:rPr lang="ru-RU" sz="1600" b="1" dirty="0" err="1">
                <a:latin typeface="+mj-lt"/>
              </a:rPr>
              <a:t>ін</a:t>
            </a:r>
            <a:r>
              <a:rPr lang="ru-RU" sz="1600" b="1" dirty="0">
                <a:latin typeface="+mj-lt"/>
              </a:rPr>
              <a:t>. За </a:t>
            </a:r>
            <a:r>
              <a:rPr lang="ru-RU" sz="1600" b="1" dirty="0" err="1">
                <a:latin typeface="+mj-lt"/>
              </a:rPr>
              <a:t>підрахунками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французьких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спеціалістів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капіталовкладення</a:t>
            </a:r>
            <a:r>
              <a:rPr lang="ru-RU" sz="1600" b="1" dirty="0">
                <a:latin typeface="+mj-lt"/>
              </a:rPr>
              <a:t> у </a:t>
            </a:r>
            <a:r>
              <a:rPr lang="ru-RU" sz="1600" b="1" dirty="0" err="1">
                <a:latin typeface="+mj-lt"/>
              </a:rPr>
              <a:t>суднохідну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морську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лінію</a:t>
            </a:r>
            <a:r>
              <a:rPr lang="ru-RU" sz="1600" b="1" dirty="0">
                <a:latin typeface="+mj-lt"/>
              </a:rPr>
              <a:t>, в тому </a:t>
            </a:r>
            <a:r>
              <a:rPr lang="ru-RU" sz="1600" b="1" dirty="0" err="1">
                <a:latin typeface="+mj-lt"/>
              </a:rPr>
              <a:t>числі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витрати</a:t>
            </a:r>
            <a:r>
              <a:rPr lang="ru-RU" sz="1600" b="1" dirty="0">
                <a:latin typeface="+mj-lt"/>
              </a:rPr>
              <a:t> на </a:t>
            </a:r>
            <a:r>
              <a:rPr lang="ru-RU" sz="1600" b="1" dirty="0" err="1">
                <a:latin typeface="+mj-lt"/>
              </a:rPr>
              <a:t>портову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інфраструктуру</a:t>
            </a:r>
            <a:r>
              <a:rPr lang="ru-RU" sz="1600" b="1" dirty="0">
                <a:latin typeface="+mj-lt"/>
              </a:rPr>
              <a:t>, не </a:t>
            </a:r>
            <a:r>
              <a:rPr lang="ru-RU" sz="1600" b="1" dirty="0" err="1">
                <a:latin typeface="+mj-lt"/>
              </a:rPr>
              <a:t>перевищують</a:t>
            </a:r>
            <a:r>
              <a:rPr lang="ru-RU" sz="1600" b="1" dirty="0">
                <a:latin typeface="+mj-lt"/>
              </a:rPr>
              <a:t> 5 — 10 % </a:t>
            </a:r>
            <a:r>
              <a:rPr lang="ru-RU" sz="1600" b="1" dirty="0" err="1">
                <a:latin typeface="+mj-lt"/>
              </a:rPr>
              <a:t>капіталовкладень</a:t>
            </a:r>
            <a:r>
              <a:rPr lang="ru-RU" sz="1600" b="1" dirty="0">
                <a:latin typeface="+mj-lt"/>
              </a:rPr>
              <a:t> в </a:t>
            </a:r>
            <a:r>
              <a:rPr lang="ru-RU" sz="1600" b="1" dirty="0" err="1">
                <a:latin typeface="+mj-lt"/>
              </a:rPr>
              <a:t>аналогічну</a:t>
            </a:r>
            <a:r>
              <a:rPr lang="ru-RU" sz="1600" b="1" dirty="0">
                <a:latin typeface="+mj-lt"/>
              </a:rPr>
              <a:t> за </a:t>
            </a:r>
            <a:r>
              <a:rPr lang="ru-RU" sz="1600" b="1" dirty="0" err="1">
                <a:latin typeface="+mj-lt"/>
              </a:rPr>
              <a:t>протяжністю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залізничну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колію</a:t>
            </a:r>
            <a:r>
              <a:rPr lang="ru-RU" sz="1600" b="1" dirty="0">
                <a:latin typeface="+mj-lt"/>
              </a:rPr>
              <a:t>. За </a:t>
            </a:r>
            <a:r>
              <a:rPr lang="ru-RU" sz="1600" b="1" dirty="0" err="1">
                <a:latin typeface="+mj-lt"/>
              </a:rPr>
              <a:t>розрахунками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російських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учених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собівартість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перевезень</a:t>
            </a:r>
            <a:r>
              <a:rPr lang="ru-RU" sz="1600" b="1" dirty="0">
                <a:latin typeface="+mj-lt"/>
              </a:rPr>
              <a:t> на </a:t>
            </a:r>
            <a:r>
              <a:rPr lang="ru-RU" sz="1600" b="1" dirty="0" err="1">
                <a:latin typeface="+mj-lt"/>
              </a:rPr>
              <a:t>морському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транспорті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нижча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ніж</a:t>
            </a:r>
            <a:r>
              <a:rPr lang="ru-RU" sz="1600" b="1" dirty="0">
                <a:latin typeface="+mj-lt"/>
              </a:rPr>
              <a:t> на </a:t>
            </a:r>
            <a:r>
              <a:rPr lang="ru-RU" sz="1600" b="1" dirty="0" err="1">
                <a:latin typeface="+mj-lt"/>
              </a:rPr>
              <a:t>залізничному</a:t>
            </a:r>
            <a:r>
              <a:rPr lang="ru-RU" sz="1600" b="1" dirty="0">
                <a:latin typeface="+mj-lt"/>
              </a:rPr>
              <a:t>, в 1,52 раза і в 1,6 раза </a:t>
            </a:r>
            <a:r>
              <a:rPr lang="ru-RU" sz="1600" b="1" dirty="0" err="1">
                <a:latin typeface="+mj-lt"/>
              </a:rPr>
              <a:t>нижча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ніж</a:t>
            </a:r>
            <a:r>
              <a:rPr lang="ru-RU" sz="1600" b="1" dirty="0">
                <a:latin typeface="+mj-lt"/>
              </a:rPr>
              <a:t> на </a:t>
            </a:r>
            <a:r>
              <a:rPr lang="ru-RU" sz="1600" b="1" dirty="0" err="1">
                <a:latin typeface="+mj-lt"/>
              </a:rPr>
              <a:t>річковому</a:t>
            </a:r>
            <a:r>
              <a:rPr lang="ru-RU" sz="1600" b="1" dirty="0">
                <a:latin typeface="+mj-lt"/>
              </a:rPr>
              <a:t>, а </a:t>
            </a:r>
            <a:r>
              <a:rPr lang="ru-RU" sz="1600" b="1" dirty="0" err="1">
                <a:latin typeface="+mj-lt"/>
              </a:rPr>
              <a:t>продуктивність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праці</a:t>
            </a:r>
            <a:r>
              <a:rPr lang="ru-RU" sz="1600" b="1" dirty="0">
                <a:latin typeface="+mj-lt"/>
              </a:rPr>
              <a:t> тут у 4,4 раза </a:t>
            </a:r>
            <a:r>
              <a:rPr lang="ru-RU" sz="1600" b="1" dirty="0" err="1">
                <a:latin typeface="+mj-lt"/>
              </a:rPr>
              <a:t>вища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ніж</a:t>
            </a:r>
            <a:r>
              <a:rPr lang="ru-RU" sz="1600" b="1" dirty="0">
                <a:latin typeface="+mj-lt"/>
              </a:rPr>
              <a:t> на </a:t>
            </a:r>
            <a:r>
              <a:rPr lang="ru-RU" sz="1600" b="1" dirty="0" err="1">
                <a:latin typeface="+mj-lt"/>
              </a:rPr>
              <a:t>залізницях</a:t>
            </a:r>
            <a:r>
              <a:rPr lang="ru-RU" sz="1600" b="1" dirty="0">
                <a:latin typeface="+mj-lt"/>
              </a:rPr>
              <a:t>, і в 3,65 раза </a:t>
            </a:r>
            <a:r>
              <a:rPr lang="ru-RU" sz="1600" b="1" dirty="0" err="1">
                <a:latin typeface="+mj-lt"/>
              </a:rPr>
              <a:t>порівняно</a:t>
            </a:r>
            <a:r>
              <a:rPr lang="ru-RU" sz="1600" b="1" dirty="0">
                <a:latin typeface="+mj-lt"/>
              </a:rPr>
              <a:t> з </a:t>
            </a:r>
            <a:r>
              <a:rPr lang="ru-RU" sz="1600" b="1" dirty="0" err="1">
                <a:latin typeface="+mj-lt"/>
              </a:rPr>
              <a:t>річковим</a:t>
            </a:r>
            <a:r>
              <a:rPr lang="ru-RU" sz="1600" b="1" dirty="0">
                <a:latin typeface="+mj-lt"/>
              </a:rPr>
              <a:t> транспортом</a:t>
            </a:r>
            <a:r>
              <a:rPr lang="ru-RU" sz="1600" b="1" dirty="0" smtClean="0">
                <a:latin typeface="+mj-lt"/>
              </a:rPr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194468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91550" cy="2289175"/>
          </a:xfrm>
        </p:spPr>
        <p:txBody>
          <a:bodyPr/>
          <a:lstStyle/>
          <a:p>
            <a:pPr algn="ctr"/>
            <a:r>
              <a:rPr lang="ru-RU" sz="2400" b="1" smtClean="0"/>
              <a:t>Тривогу в морських колах світу викликають втрати суден. Щорічно катастрофу терплять 10 суден, гине понад 100 моряків.</a:t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Морські міжнародні організації, встановлюючи причини катастроф, вказують на таке: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5400" y="2790825"/>
            <a:ext cx="855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ndara" pitchFamily="34" charset="0"/>
              </a:rPr>
              <a:t>•старіння суден (переважна більшість із них має вік більше 15 років);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2263" y="3500438"/>
            <a:ext cx="8208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ndara" pitchFamily="34" charset="0"/>
              </a:rPr>
              <a:t>•складність конструкції та недосконалість методів завантаження, що створює стресові ситуації;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4541838"/>
            <a:ext cx="8539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ndara" pitchFamily="34" charset="0"/>
              </a:rPr>
              <a:t>•відсутність достатнього фінансування для проведення досліджень поведінки конструкцій балкерів при навантаженнях тощо.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472208"/>
          </a:xfr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Географія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річкового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транспорту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844675"/>
            <a:ext cx="8594725" cy="467995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/>
              <a:t>Річковий</a:t>
            </a:r>
            <a:r>
              <a:rPr lang="ru-RU" sz="2000" b="1" dirty="0"/>
              <a:t> транспорт. </a:t>
            </a:r>
            <a:r>
              <a:rPr lang="ru-RU" sz="2000" b="1" dirty="0" err="1"/>
              <a:t>Поряд</a:t>
            </a:r>
            <a:r>
              <a:rPr lang="ru-RU" sz="2000" b="1" dirty="0"/>
              <a:t> з </a:t>
            </a:r>
            <a:r>
              <a:rPr lang="ru-RU" sz="2000" b="1" dirty="0" err="1"/>
              <a:t>морським</a:t>
            </a:r>
            <a:r>
              <a:rPr lang="ru-RU" sz="2000" b="1" dirty="0"/>
              <a:t> є одним з </a:t>
            </a:r>
            <a:r>
              <a:rPr lang="ru-RU" sz="2000" b="1" dirty="0" err="1"/>
              <a:t>найдешевих</a:t>
            </a:r>
            <a:r>
              <a:rPr lang="ru-RU" sz="2000" b="1" dirty="0"/>
              <a:t>, </a:t>
            </a:r>
            <a:r>
              <a:rPr lang="ru-RU" sz="2000" b="1" dirty="0" err="1"/>
              <a:t>оскільки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використовує</a:t>
            </a:r>
            <a:r>
              <a:rPr lang="ru-RU" sz="2000" b="1" dirty="0"/>
              <a:t> </a:t>
            </a:r>
            <a:r>
              <a:rPr lang="ru-RU" sz="2000" b="1" dirty="0" err="1"/>
              <a:t>природні</a:t>
            </a:r>
            <a:r>
              <a:rPr lang="ru-RU" sz="2000" b="1" dirty="0"/>
              <a:t> </a:t>
            </a:r>
            <a:r>
              <a:rPr lang="ru-RU" sz="2000" b="1" dirty="0" err="1"/>
              <a:t>транспортні</a:t>
            </a:r>
            <a:r>
              <a:rPr lang="ru-RU" sz="2000" b="1" dirty="0"/>
              <a:t> </a:t>
            </a:r>
            <a:r>
              <a:rPr lang="ru-RU" sz="2000" b="1" dirty="0" err="1"/>
              <a:t>магістралі</a:t>
            </a:r>
            <a:r>
              <a:rPr lang="ru-RU" sz="2000" b="1" dirty="0"/>
              <a:t> — </a:t>
            </a:r>
            <a:r>
              <a:rPr lang="ru-RU" sz="2000" b="1" dirty="0" err="1"/>
              <a:t>судноплавні</a:t>
            </a:r>
            <a:r>
              <a:rPr lang="ru-RU" sz="2000" b="1" dirty="0"/>
              <a:t> </a:t>
            </a:r>
            <a:r>
              <a:rPr lang="ru-RU" sz="2000" b="1" dirty="0" err="1"/>
              <a:t>річки</a:t>
            </a:r>
            <a:r>
              <a:rPr lang="ru-RU" sz="2000" b="1" dirty="0"/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По </a:t>
            </a:r>
            <a:r>
              <a:rPr lang="ru-RU" sz="2000" b="1" dirty="0" err="1"/>
              <a:t>ріках</a:t>
            </a:r>
            <a:r>
              <a:rPr lang="ru-RU" sz="2000" b="1" dirty="0"/>
              <a:t> </a:t>
            </a:r>
            <a:r>
              <a:rPr lang="ru-RU" sz="2000" b="1" dirty="0" err="1"/>
              <a:t>транспортують</a:t>
            </a:r>
            <a:r>
              <a:rPr lang="ru-RU" sz="2000" b="1" dirty="0"/>
              <a:t> </a:t>
            </a:r>
            <a:r>
              <a:rPr lang="ru-RU" sz="2000" b="1" dirty="0" err="1"/>
              <a:t>вугілля</a:t>
            </a:r>
            <a:r>
              <a:rPr lang="ru-RU" sz="2000" b="1" dirty="0"/>
              <a:t>, кокс, </a:t>
            </a:r>
            <a:r>
              <a:rPr lang="ru-RU" sz="2000" b="1" dirty="0" err="1"/>
              <a:t>залізні</a:t>
            </a:r>
            <a:r>
              <a:rPr lang="ru-RU" sz="2000" b="1" dirty="0"/>
              <a:t> й </a:t>
            </a:r>
            <a:r>
              <a:rPr lang="ru-RU" sz="2000" b="1" dirty="0" err="1"/>
              <a:t>марганцеві</a:t>
            </a:r>
            <a:r>
              <a:rPr lang="ru-RU" sz="2000" b="1" dirty="0"/>
              <a:t> </a:t>
            </a:r>
            <a:r>
              <a:rPr lang="ru-RU" sz="2000" b="1" dirty="0" err="1"/>
              <a:t>руди</a:t>
            </a:r>
            <a:r>
              <a:rPr lang="ru-RU" sz="2000" b="1" dirty="0"/>
              <a:t>, метали, </a:t>
            </a:r>
            <a:r>
              <a:rPr lang="ru-RU" sz="2000" b="1" dirty="0" err="1"/>
              <a:t>продукцію</a:t>
            </a:r>
            <a:r>
              <a:rPr lang="ru-RU" sz="2000" b="1" dirty="0"/>
              <a:t> </a:t>
            </a:r>
            <a:r>
              <a:rPr lang="ru-RU" sz="2000" b="1" dirty="0" err="1"/>
              <a:t>хімічної</a:t>
            </a:r>
            <a:r>
              <a:rPr lang="ru-RU" sz="2000" b="1" dirty="0"/>
              <a:t> </a:t>
            </a:r>
            <a:r>
              <a:rPr lang="ru-RU" sz="2000" b="1" dirty="0" err="1"/>
              <a:t>промисловості</a:t>
            </a:r>
            <a:r>
              <a:rPr lang="ru-RU" sz="2000" b="1" dirty="0"/>
              <a:t> й </a:t>
            </a:r>
            <a:r>
              <a:rPr lang="ru-RU" sz="2000" b="1" dirty="0" err="1"/>
              <a:t>сільського</a:t>
            </a:r>
            <a:r>
              <a:rPr lang="ru-RU" sz="2000" b="1" dirty="0"/>
              <a:t> </a:t>
            </a:r>
            <a:r>
              <a:rPr lang="ru-RU" sz="2000" b="1" dirty="0" err="1"/>
              <a:t>господарства</a:t>
            </a:r>
            <a:r>
              <a:rPr lang="ru-RU" sz="2000" b="1" dirty="0" smtClean="0"/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Для </a:t>
            </a:r>
            <a:r>
              <a:rPr lang="ru-RU" sz="2000" b="1" dirty="0" err="1"/>
              <a:t>подальшого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річкового</a:t>
            </a:r>
            <a:r>
              <a:rPr lang="ru-RU" sz="2000" b="1" dirty="0"/>
              <a:t> транспорту </a:t>
            </a:r>
            <a:r>
              <a:rPr lang="ru-RU" sz="2000" b="1" dirty="0" err="1"/>
              <a:t>необхідно</a:t>
            </a:r>
            <a:r>
              <a:rPr lang="ru-RU" sz="2000" b="1" dirty="0"/>
              <a:t> </a:t>
            </a:r>
            <a:r>
              <a:rPr lang="ru-RU" sz="2000" b="1" dirty="0" err="1"/>
              <a:t>збільшити</a:t>
            </a:r>
            <a:r>
              <a:rPr lang="ru-RU" sz="2000" b="1" dirty="0"/>
              <a:t> питому вагу </a:t>
            </a:r>
            <a:r>
              <a:rPr lang="ru-RU" sz="2000" b="1" dirty="0" err="1"/>
              <a:t>спеціалізованих</a:t>
            </a:r>
            <a:r>
              <a:rPr lang="ru-RU" sz="2000" b="1" dirty="0"/>
              <a:t> суден типу </a:t>
            </a:r>
            <a:r>
              <a:rPr lang="ru-RU" sz="2000" b="1" dirty="0" err="1"/>
              <a:t>ріка</a:t>
            </a:r>
            <a:r>
              <a:rPr lang="ru-RU" sz="2000" b="1" dirty="0"/>
              <a:t>—море,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сприятиме</a:t>
            </a:r>
            <a:r>
              <a:rPr lang="ru-RU" sz="2000" b="1" dirty="0"/>
              <a:t> </a:t>
            </a:r>
            <a:r>
              <a:rPr lang="ru-RU" sz="2000" b="1" dirty="0" err="1"/>
              <a:t>розширенню</a:t>
            </a:r>
            <a:r>
              <a:rPr lang="ru-RU" sz="2000" b="1" dirty="0"/>
              <a:t> </a:t>
            </a:r>
            <a:r>
              <a:rPr lang="ru-RU" sz="2000" b="1" dirty="0" err="1"/>
              <a:t>зовнішньоекономічних</a:t>
            </a:r>
            <a:r>
              <a:rPr lang="ru-RU" sz="2000" b="1" dirty="0"/>
              <a:t> </a:t>
            </a:r>
            <a:r>
              <a:rPr lang="ru-RU" sz="2000" b="1" dirty="0" err="1"/>
              <a:t>зв’язків</a:t>
            </a:r>
            <a:r>
              <a:rPr lang="ru-RU" sz="2000" b="1" dirty="0"/>
              <a:t>, а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великовантажних</a:t>
            </a:r>
            <a:r>
              <a:rPr lang="ru-RU" sz="2000" b="1" dirty="0"/>
              <a:t> суден для </a:t>
            </a:r>
            <a:r>
              <a:rPr lang="ru-RU" sz="2000" b="1" dirty="0" err="1"/>
              <a:t>внутрішніх</a:t>
            </a:r>
            <a:r>
              <a:rPr lang="ru-RU" sz="2000" b="1" dirty="0"/>
              <a:t> </a:t>
            </a:r>
            <a:r>
              <a:rPr lang="ru-RU" sz="2000" b="1" dirty="0" err="1"/>
              <a:t>перевезень</a:t>
            </a:r>
            <a:r>
              <a:rPr lang="ru-RU" sz="2000" b="1" dirty="0"/>
              <a:t> </a:t>
            </a:r>
            <a:r>
              <a:rPr lang="ru-RU" sz="2000" b="1" dirty="0" err="1"/>
              <a:t>масових</a:t>
            </a:r>
            <a:r>
              <a:rPr lang="ru-RU" sz="2000" b="1" dirty="0"/>
              <a:t> </a:t>
            </a:r>
            <a:r>
              <a:rPr lang="ru-RU" sz="2000" b="1" dirty="0" err="1"/>
              <a:t>вантажів</a:t>
            </a:r>
            <a:r>
              <a:rPr lang="ru-RU" sz="2000" b="1" dirty="0"/>
              <a:t>; </a:t>
            </a:r>
            <a:r>
              <a:rPr lang="ru-RU" sz="2000" b="1" dirty="0" err="1"/>
              <a:t>поглибити</a:t>
            </a:r>
            <a:r>
              <a:rPr lang="ru-RU" sz="2000" b="1" dirty="0"/>
              <a:t> </a:t>
            </a:r>
            <a:r>
              <a:rPr lang="ru-RU" sz="2000" b="1" dirty="0" err="1"/>
              <a:t>фарватери</a:t>
            </a:r>
            <a:r>
              <a:rPr lang="ru-RU" sz="2000" b="1" dirty="0"/>
              <a:t> ряду </a:t>
            </a:r>
            <a:r>
              <a:rPr lang="ru-RU" sz="2000" b="1" dirty="0" err="1"/>
              <a:t>рік</a:t>
            </a:r>
            <a:r>
              <a:rPr lang="ru-RU" sz="2000" b="1" dirty="0" smtClean="0"/>
              <a:t>,; </a:t>
            </a:r>
            <a:r>
              <a:rPr lang="ru-RU" sz="2000" b="1" dirty="0" err="1"/>
              <a:t>пом’якшити</a:t>
            </a:r>
            <a:r>
              <a:rPr lang="ru-RU" sz="2000" b="1" dirty="0"/>
              <a:t> </a:t>
            </a:r>
            <a:r>
              <a:rPr lang="ru-RU" sz="2000" b="1" dirty="0" err="1"/>
              <a:t>чинники</a:t>
            </a:r>
            <a:r>
              <a:rPr lang="ru-RU" sz="2000" b="1" dirty="0"/>
              <a:t> </a:t>
            </a:r>
            <a:r>
              <a:rPr lang="ru-RU" sz="2000" b="1" dirty="0" err="1"/>
              <a:t>сезонної</a:t>
            </a:r>
            <a:r>
              <a:rPr lang="ru-RU" sz="2000" b="1" dirty="0"/>
              <a:t> </a:t>
            </a:r>
            <a:r>
              <a:rPr lang="ru-RU" sz="2000" b="1" dirty="0" err="1"/>
              <a:t>нерівномірності</a:t>
            </a:r>
            <a:r>
              <a:rPr lang="ru-RU" sz="2000" b="1" dirty="0"/>
              <a:t> </a:t>
            </a:r>
            <a:r>
              <a:rPr lang="ru-RU" sz="2000" b="1" dirty="0" err="1"/>
              <a:t>перевезень</a:t>
            </a:r>
            <a:r>
              <a:rPr lang="ru-RU" sz="2000" b="1" dirty="0"/>
              <a:t> за </a:t>
            </a:r>
            <a:r>
              <a:rPr lang="ru-RU" sz="2000" b="1" dirty="0" err="1"/>
              <a:t>рахунок</a:t>
            </a:r>
            <a:r>
              <a:rPr lang="ru-RU" sz="2000" b="1" dirty="0"/>
              <a:t> </a:t>
            </a:r>
            <a:r>
              <a:rPr lang="ru-RU" sz="2000" b="1" dirty="0" err="1"/>
              <a:t>продовження</a:t>
            </a:r>
            <a:r>
              <a:rPr lang="ru-RU" sz="2000" b="1" dirty="0"/>
              <a:t> </a:t>
            </a:r>
            <a:r>
              <a:rPr lang="ru-RU" sz="2000" b="1" dirty="0" err="1"/>
              <a:t>експлуатаційного</a:t>
            </a:r>
            <a:r>
              <a:rPr lang="ru-RU" sz="2000" b="1" dirty="0"/>
              <a:t> </a:t>
            </a:r>
            <a:r>
              <a:rPr lang="ru-RU" sz="2000" b="1" dirty="0" err="1"/>
              <a:t>періоду</a:t>
            </a:r>
            <a:r>
              <a:rPr lang="ru-RU" sz="2000" b="1" dirty="0"/>
              <a:t> та </a:t>
            </a:r>
            <a:r>
              <a:rPr lang="ru-RU" sz="2000" b="1" dirty="0" err="1"/>
              <a:t>організації</a:t>
            </a:r>
            <a:r>
              <a:rPr lang="ru-RU" sz="2000" b="1" dirty="0"/>
              <a:t> </a:t>
            </a:r>
            <a:r>
              <a:rPr lang="ru-RU" sz="2000" b="1" dirty="0" err="1"/>
              <a:t>цілорічної</a:t>
            </a:r>
            <a:r>
              <a:rPr lang="ru-RU" sz="2000" b="1" dirty="0"/>
              <a:t> </a:t>
            </a:r>
            <a:r>
              <a:rPr lang="ru-RU" sz="2000" b="1" dirty="0" err="1"/>
              <a:t>навігації</a:t>
            </a:r>
            <a:r>
              <a:rPr lang="ru-RU" sz="2000" b="1" dirty="0"/>
              <a:t> на </a:t>
            </a:r>
            <a:r>
              <a:rPr lang="ru-RU" sz="2000" b="1" dirty="0" err="1"/>
              <a:t>півдні</a:t>
            </a:r>
            <a:r>
              <a:rPr lang="ru-RU" sz="2000" b="1" dirty="0"/>
              <a:t>; </a:t>
            </a:r>
            <a:r>
              <a:rPr lang="ru-RU" sz="2000" b="1" dirty="0" err="1"/>
              <a:t>вивести</a:t>
            </a:r>
            <a:r>
              <a:rPr lang="ru-RU" sz="2000" b="1" dirty="0"/>
              <a:t> з </a:t>
            </a:r>
            <a:r>
              <a:rPr lang="ru-RU" sz="2000" b="1" dirty="0" err="1"/>
              <a:t>експлуатації</a:t>
            </a:r>
            <a:r>
              <a:rPr lang="ru-RU" sz="2000" b="1" dirty="0"/>
              <a:t> </a:t>
            </a:r>
            <a:r>
              <a:rPr lang="ru-RU" sz="2000" b="1" dirty="0" err="1"/>
              <a:t>фізично</a:t>
            </a:r>
            <a:r>
              <a:rPr lang="ru-RU" sz="2000" b="1" dirty="0"/>
              <a:t> і морально </a:t>
            </a:r>
            <a:r>
              <a:rPr lang="ru-RU" sz="2000" b="1" dirty="0" err="1"/>
              <a:t>застарілі</a:t>
            </a:r>
            <a:r>
              <a:rPr lang="ru-RU" sz="2000" b="1" dirty="0"/>
              <a:t> судна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заміною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новими</a:t>
            </a:r>
            <a:r>
              <a:rPr lang="ru-RU" sz="2000" b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260648"/>
            <a:ext cx="223224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591550" cy="747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smtClean="0">
                <a:solidFill>
                  <a:srgbClr val="2E2224"/>
                </a:solidFill>
                <a:ea typeface="Tunga" pitchFamily="2"/>
                <a:cs typeface="Tunga" pitchFamily="2"/>
              </a:rPr>
              <a:t>Переваги і недоліки видів транспорту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74638" y="981075"/>
          <a:ext cx="8689975" cy="5502275"/>
        </p:xfrm>
        <a:graphic>
          <a:graphicData uri="http://schemas.openxmlformats.org/drawingml/2006/table">
            <a:tbl>
              <a:tblPr/>
              <a:tblGrid>
                <a:gridCol w="2568575"/>
                <a:gridCol w="2881312"/>
                <a:gridCol w="324008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Види транспорту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Переваги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Недоліки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E2224"/>
                        </a:solidFill>
                        <a:effectLst/>
                        <a:latin typeface="Candar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Залізничний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незалежність від погодних умов; низька собівартість перевезень, велика вантажопідйомність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невелика швидкість;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великі затрати на будівництво та експлуатацію доріг; зростання цін на перевезення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2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Автомобільний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висока маневреність, велика швидкість перевезень; застосовується для коротких відстаней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велика собівартість перевезень; залежить від погодних умов; забруднення довкілля; зростання цін на перевозки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Морський і річний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низька собівартість перевезень, природні шляхи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низька швидкість. сезонність праці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2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Авіаційний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велика швидкість перевезень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залежність від погодних умов; висока собівартість перевезень. забруднення довкілля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Трубопровідний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швидке будівництво, низька собівартість транспортування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підвищена екологічна небезпечність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91550" cy="746125"/>
          </a:xfrm>
        </p:spPr>
        <p:txBody>
          <a:bodyPr/>
          <a:lstStyle/>
          <a:p>
            <a:pPr algn="ctr"/>
            <a:r>
              <a:rPr lang="ru-RU" sz="4000" b="1" smtClean="0"/>
              <a:t>Зовнішні економічні зв’язки України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— </a:t>
            </a:r>
            <a:r>
              <a:rPr lang="ru-RU" dirty="0" err="1"/>
              <a:t>взаємообмін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продуктами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послугами</a:t>
            </a:r>
            <a:r>
              <a:rPr lang="ru-RU" dirty="0"/>
              <a:t>, </a:t>
            </a:r>
            <a:r>
              <a:rPr lang="ru-RU" dirty="0" err="1"/>
              <a:t>інформацією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err="1" smtClean="0"/>
              <a:t>Завдання</a:t>
            </a:r>
            <a:r>
              <a:rPr lang="ru-RU" sz="2400" b="1" dirty="0" smtClean="0"/>
              <a:t> </a:t>
            </a:r>
            <a:r>
              <a:rPr lang="ru-RU" sz="2400" b="1" dirty="0" err="1"/>
              <a:t>зовнішніх</a:t>
            </a:r>
            <a:r>
              <a:rPr lang="ru-RU" sz="2400" b="1" dirty="0"/>
              <a:t> </a:t>
            </a:r>
            <a:r>
              <a:rPr lang="ru-RU" sz="2400" b="1" dirty="0" err="1"/>
              <a:t>економічних</a:t>
            </a:r>
            <a:r>
              <a:rPr lang="ru-RU" sz="2400" b="1" dirty="0"/>
              <a:t> </a:t>
            </a:r>
            <a:r>
              <a:rPr lang="ru-RU" sz="2400" b="1" dirty="0" err="1"/>
              <a:t>зв’язків</a:t>
            </a:r>
            <a:r>
              <a:rPr lang="ru-RU" sz="2400" b="1" dirty="0"/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інтегруванню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всесвітні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науки,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культури</a:t>
            </a:r>
            <a:r>
              <a:rPr lang="ru-RU" dirty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-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чистого простору </a:t>
            </a:r>
            <a:r>
              <a:rPr lang="ru-RU" dirty="0" err="1"/>
              <a:t>Землі</a:t>
            </a:r>
            <a:r>
              <a:rPr lang="ru-RU" dirty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-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потреб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184275"/>
          </a:xfrm>
        </p:spPr>
        <p:txBody>
          <a:bodyPr/>
          <a:lstStyle/>
          <a:p>
            <a:pPr algn="ctr"/>
            <a:r>
              <a:rPr lang="ru-RU" sz="4000" b="1" smtClean="0"/>
              <a:t>Форми зовнішніх економічних зв’язків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412875"/>
            <a:ext cx="8594725" cy="5111750"/>
          </a:xfrm>
        </p:spPr>
        <p:txBody>
          <a:bodyPr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Головна </a:t>
            </a:r>
            <a:r>
              <a:rPr lang="ru-RU" b="1" dirty="0"/>
              <a:t>форма </a:t>
            </a:r>
            <a:r>
              <a:rPr lang="ru-RU" b="1" dirty="0" err="1"/>
              <a:t>міжнародних</a:t>
            </a:r>
            <a:r>
              <a:rPr lang="ru-RU" b="1" dirty="0"/>
              <a:t> </a:t>
            </a:r>
            <a:r>
              <a:rPr lang="ru-RU" b="1" dirty="0" err="1"/>
              <a:t>економічних</a:t>
            </a:r>
            <a:r>
              <a:rPr lang="ru-RU" b="1" dirty="0"/>
              <a:t> </a:t>
            </a:r>
            <a:r>
              <a:rPr lang="ru-RU" b="1" dirty="0" err="1"/>
              <a:t>зв’язків</a:t>
            </a:r>
            <a:r>
              <a:rPr lang="ru-RU" b="1" dirty="0"/>
              <a:t> — </a:t>
            </a:r>
            <a:r>
              <a:rPr lang="ru-RU" b="1" dirty="0" err="1"/>
              <a:t>зовнішня</a:t>
            </a:r>
            <a:r>
              <a:rPr lang="ru-RU" b="1" dirty="0"/>
              <a:t> </a:t>
            </a:r>
            <a:r>
              <a:rPr lang="ru-RU" b="1" dirty="0" err="1"/>
              <a:t>торгівля</a:t>
            </a:r>
            <a:r>
              <a:rPr lang="ru-RU" b="1" dirty="0"/>
              <a:t>. </a:t>
            </a:r>
            <a:r>
              <a:rPr lang="ru-RU" b="1" dirty="0" err="1"/>
              <a:t>Показники</a:t>
            </a:r>
            <a:r>
              <a:rPr lang="ru-RU" b="1" dirty="0"/>
              <a:t> </a:t>
            </a:r>
            <a:r>
              <a:rPr lang="ru-RU" b="1" dirty="0" err="1"/>
              <a:t>зовнішньої</a:t>
            </a:r>
            <a:r>
              <a:rPr lang="ru-RU" b="1" dirty="0"/>
              <a:t> </a:t>
            </a:r>
            <a:r>
              <a:rPr lang="ru-RU" b="1" dirty="0" err="1"/>
              <a:t>торгівлі</a:t>
            </a:r>
            <a:r>
              <a:rPr lang="ru-RU" b="1" dirty="0"/>
              <a:t> на початок 2006 </a:t>
            </a:r>
            <a:r>
              <a:rPr lang="en-US" b="1" dirty="0"/>
              <a:t>p. </a:t>
            </a:r>
            <a:r>
              <a:rPr lang="ru-RU" b="1" dirty="0" err="1"/>
              <a:t>порівняно</a:t>
            </a:r>
            <a:r>
              <a:rPr lang="ru-RU" b="1" dirty="0"/>
              <a:t> з 2005 р.: </a:t>
            </a:r>
            <a:r>
              <a:rPr lang="ru-RU" b="1" dirty="0" err="1"/>
              <a:t>експорт</a:t>
            </a:r>
            <a:r>
              <a:rPr lang="ru-RU" b="1" dirty="0"/>
              <a:t> — 4857,9 млн. </a:t>
            </a:r>
            <a:r>
              <a:rPr lang="ru-RU" b="1" dirty="0" err="1"/>
              <a:t>доларів</a:t>
            </a:r>
            <a:r>
              <a:rPr lang="ru-RU" b="1" dirty="0"/>
              <a:t> США, </a:t>
            </a:r>
            <a:r>
              <a:rPr lang="ru-RU" b="1" dirty="0" err="1"/>
              <a:t>імпорт</a:t>
            </a:r>
            <a:r>
              <a:rPr lang="ru-RU" b="1" dirty="0"/>
              <a:t> — 5884,2 млн. </a:t>
            </a:r>
            <a:r>
              <a:rPr lang="ru-RU" b="1" dirty="0" err="1"/>
              <a:t>доларів</a:t>
            </a:r>
            <a:r>
              <a:rPr lang="ru-RU" b="1" dirty="0"/>
              <a:t> США. </a:t>
            </a:r>
            <a:r>
              <a:rPr lang="ru-RU" b="1" dirty="0" err="1"/>
              <a:t>Україна</a:t>
            </a:r>
            <a:r>
              <a:rPr lang="ru-RU" b="1" dirty="0"/>
              <a:t> </a:t>
            </a:r>
            <a:r>
              <a:rPr lang="ru-RU" b="1" dirty="0" err="1"/>
              <a:t>експортує</a:t>
            </a:r>
            <a:r>
              <a:rPr lang="ru-RU" b="1" dirty="0"/>
              <a:t> </a:t>
            </a:r>
            <a:r>
              <a:rPr lang="ru-RU" b="1" dirty="0" err="1"/>
              <a:t>сировину</a:t>
            </a:r>
            <a:r>
              <a:rPr lang="ru-RU" b="1" dirty="0"/>
              <a:t> та </a:t>
            </a:r>
            <a:r>
              <a:rPr lang="ru-RU" b="1" dirty="0" err="1"/>
              <a:t>сільськогосподарські</a:t>
            </a:r>
            <a:r>
              <a:rPr lang="ru-RU" b="1" dirty="0"/>
              <a:t> </a:t>
            </a:r>
            <a:r>
              <a:rPr lang="ru-RU" b="1" dirty="0" err="1"/>
              <a:t>товари</a:t>
            </a:r>
            <a:r>
              <a:rPr lang="ru-RU" b="1" dirty="0"/>
              <a:t>, </a:t>
            </a:r>
            <a:r>
              <a:rPr lang="ru-RU" b="1" dirty="0" err="1"/>
              <a:t>споживачами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є </a:t>
            </a:r>
            <a:r>
              <a:rPr lang="ru-RU" b="1" dirty="0" err="1"/>
              <a:t>Росія</a:t>
            </a:r>
            <a:r>
              <a:rPr lang="ru-RU" b="1" dirty="0"/>
              <a:t>, Китай, </a:t>
            </a:r>
            <a:r>
              <a:rPr lang="ru-RU" b="1" dirty="0" err="1"/>
              <a:t>Білорусь</a:t>
            </a:r>
            <a:r>
              <a:rPr lang="ru-RU" b="1" dirty="0"/>
              <a:t>, </a:t>
            </a:r>
            <a:r>
              <a:rPr lang="ru-RU" b="1" dirty="0" err="1"/>
              <a:t>Туреччина</a:t>
            </a:r>
            <a:r>
              <a:rPr lang="ru-RU" b="1" dirty="0"/>
              <a:t> та </a:t>
            </a:r>
            <a:r>
              <a:rPr lang="ru-RU" b="1" dirty="0" err="1"/>
              <a:t>Німеччина</a:t>
            </a:r>
            <a:r>
              <a:rPr lang="ru-RU" b="1" dirty="0"/>
              <a:t>. </a:t>
            </a:r>
            <a:r>
              <a:rPr lang="ru-RU" b="1" dirty="0" err="1"/>
              <a:t>Імпорт</a:t>
            </a:r>
            <a:r>
              <a:rPr lang="ru-RU" b="1" dirty="0"/>
              <a:t> </a:t>
            </a:r>
            <a:r>
              <a:rPr lang="ru-RU" b="1" dirty="0" err="1"/>
              <a:t>складається</a:t>
            </a:r>
            <a:r>
              <a:rPr lang="ru-RU" b="1" dirty="0"/>
              <a:t> </a:t>
            </a:r>
            <a:r>
              <a:rPr lang="ru-RU" b="1" dirty="0" err="1"/>
              <a:t>переважно</a:t>
            </a:r>
            <a:r>
              <a:rPr lang="ru-RU" b="1" dirty="0"/>
              <a:t> з </a:t>
            </a:r>
            <a:r>
              <a:rPr lang="ru-RU" b="1" dirty="0" err="1"/>
              <a:t>нафти</a:t>
            </a:r>
            <a:r>
              <a:rPr lang="ru-RU" b="1" dirty="0"/>
              <a:t>, газу, </a:t>
            </a:r>
            <a:r>
              <a:rPr lang="ru-RU" b="1" dirty="0" err="1"/>
              <a:t>продукції</a:t>
            </a:r>
            <a:r>
              <a:rPr lang="ru-RU" b="1" dirty="0"/>
              <a:t> </a:t>
            </a:r>
            <a:r>
              <a:rPr lang="ru-RU" b="1" dirty="0" err="1"/>
              <a:t>промисловості</a:t>
            </a:r>
            <a:r>
              <a:rPr lang="ru-RU" b="1" dirty="0"/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/>
              <a:t>вигідному</a:t>
            </a:r>
            <a:r>
              <a:rPr lang="ru-RU" b="1" dirty="0"/>
              <a:t> </a:t>
            </a:r>
            <a:r>
              <a:rPr lang="ru-RU" b="1" dirty="0" err="1"/>
              <a:t>економіко-географічному</a:t>
            </a:r>
            <a:r>
              <a:rPr lang="ru-RU" b="1" dirty="0"/>
              <a:t> </a:t>
            </a:r>
            <a:r>
              <a:rPr lang="ru-RU" b="1" dirty="0" err="1"/>
              <a:t>положенню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 добре </a:t>
            </a:r>
            <a:r>
              <a:rPr lang="ru-RU" b="1" dirty="0" err="1"/>
              <a:t>розвинуті</a:t>
            </a:r>
            <a:r>
              <a:rPr lang="ru-RU" b="1" dirty="0"/>
              <a:t> </a:t>
            </a:r>
            <a:r>
              <a:rPr lang="ru-RU" b="1" dirty="0" err="1"/>
              <a:t>транспортні</a:t>
            </a:r>
            <a:r>
              <a:rPr lang="ru-RU" b="1" dirty="0"/>
              <a:t> </a:t>
            </a:r>
            <a:r>
              <a:rPr lang="ru-RU" b="1" dirty="0" err="1"/>
              <a:t>послуги</a:t>
            </a:r>
            <a:r>
              <a:rPr lang="ru-RU" b="1" dirty="0"/>
              <a:t>, у першу </a:t>
            </a:r>
            <a:r>
              <a:rPr lang="ru-RU" b="1" dirty="0" err="1"/>
              <a:t>чергу</a:t>
            </a:r>
            <a:r>
              <a:rPr lang="ru-RU" b="1" dirty="0"/>
              <a:t> — </a:t>
            </a:r>
            <a:r>
              <a:rPr lang="ru-RU" b="1" dirty="0" err="1"/>
              <a:t>послуги</a:t>
            </a:r>
            <a:r>
              <a:rPr lang="ru-RU" b="1" dirty="0"/>
              <a:t> </a:t>
            </a:r>
            <a:r>
              <a:rPr lang="ru-RU" b="1" dirty="0" err="1"/>
              <a:t>трубопровідного</a:t>
            </a:r>
            <a:r>
              <a:rPr lang="ru-RU" b="1" dirty="0"/>
              <a:t> транспорту (60 %),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морського</a:t>
            </a:r>
            <a:r>
              <a:rPr lang="ru-RU" b="1" dirty="0"/>
              <a:t>, </a:t>
            </a:r>
            <a:r>
              <a:rPr lang="ru-RU" b="1" dirty="0" err="1"/>
              <a:t>залізничного</a:t>
            </a:r>
            <a:r>
              <a:rPr lang="ru-RU" b="1" dirty="0"/>
              <a:t>, </a:t>
            </a:r>
            <a:r>
              <a:rPr lang="ru-RU" b="1" dirty="0" err="1"/>
              <a:t>повітряного</a:t>
            </a:r>
            <a:r>
              <a:rPr lang="ru-RU" b="1" dirty="0"/>
              <a:t>. </a:t>
            </a:r>
            <a:r>
              <a:rPr lang="ru-RU" b="1" dirty="0" err="1"/>
              <a:t>Найважливіший</a:t>
            </a:r>
            <a:r>
              <a:rPr lang="ru-RU" b="1" dirty="0"/>
              <a:t> </a:t>
            </a:r>
            <a:r>
              <a:rPr lang="ru-RU" b="1" dirty="0" err="1"/>
              <a:t>торговий</a:t>
            </a:r>
            <a:r>
              <a:rPr lang="ru-RU" b="1" dirty="0"/>
              <a:t> партнер </a:t>
            </a:r>
            <a:r>
              <a:rPr lang="ru-RU" b="1" dirty="0" err="1"/>
              <a:t>України</a:t>
            </a:r>
            <a:r>
              <a:rPr lang="ru-RU" b="1" dirty="0"/>
              <a:t> — </a:t>
            </a:r>
            <a:r>
              <a:rPr lang="ru-RU" b="1" dirty="0" err="1"/>
              <a:t>Росія</a:t>
            </a:r>
            <a:r>
              <a:rPr lang="ru-RU" b="1" dirty="0"/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/>
              <a:t>Найбільші</a:t>
            </a:r>
            <a:r>
              <a:rPr lang="ru-RU" b="1" dirty="0" smtClean="0"/>
              <a:t> </a:t>
            </a:r>
            <a:r>
              <a:rPr lang="ru-RU" b="1" dirty="0" err="1"/>
              <a:t>інвестиції</a:t>
            </a:r>
            <a:r>
              <a:rPr lang="ru-RU" b="1" dirty="0"/>
              <a:t> в </a:t>
            </a:r>
            <a:r>
              <a:rPr lang="ru-RU" b="1" dirty="0" err="1"/>
              <a:t>Україну</a:t>
            </a:r>
            <a:r>
              <a:rPr lang="ru-RU" b="1" dirty="0"/>
              <a:t> </a:t>
            </a:r>
            <a:r>
              <a:rPr lang="ru-RU" b="1" dirty="0" err="1"/>
              <a:t>надходять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США, </a:t>
            </a:r>
            <a:r>
              <a:rPr lang="ru-RU" b="1" dirty="0" err="1"/>
              <a:t>Кіпру</a:t>
            </a:r>
            <a:r>
              <a:rPr lang="ru-RU" b="1" dirty="0"/>
              <a:t>, </a:t>
            </a:r>
            <a:r>
              <a:rPr lang="ru-RU" b="1" dirty="0" err="1"/>
              <a:t>Нідерландів</a:t>
            </a:r>
            <a:r>
              <a:rPr lang="ru-RU" b="1" dirty="0"/>
              <a:t>, </a:t>
            </a:r>
            <a:r>
              <a:rPr lang="ru-RU" b="1" dirty="0" err="1"/>
              <a:t>Росії</a:t>
            </a:r>
            <a:r>
              <a:rPr lang="ru-RU" b="1" dirty="0"/>
              <a:t>, </a:t>
            </a:r>
            <a:r>
              <a:rPr lang="ru-RU" b="1" dirty="0" err="1"/>
              <a:t>Німеччини</a:t>
            </a:r>
            <a:r>
              <a:rPr lang="ru-RU" b="1" dirty="0"/>
              <a:t>, </a:t>
            </a:r>
            <a:r>
              <a:rPr lang="ru-RU" b="1" dirty="0" err="1"/>
              <a:t>Великобританії</a:t>
            </a:r>
            <a:r>
              <a:rPr lang="ru-RU" b="1" dirty="0"/>
              <a:t>.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сфери</a:t>
            </a:r>
            <a:r>
              <a:rPr lang="ru-RU" b="1" dirty="0"/>
              <a:t> </a:t>
            </a:r>
            <a:r>
              <a:rPr lang="ru-RU" b="1" dirty="0" err="1"/>
              <a:t>вкладення</a:t>
            </a:r>
            <a:r>
              <a:rPr lang="ru-RU" b="1" dirty="0"/>
              <a:t>: </a:t>
            </a:r>
            <a:r>
              <a:rPr lang="ru-RU" b="1" dirty="0" err="1"/>
              <a:t>харчова</a:t>
            </a:r>
            <a:r>
              <a:rPr lang="ru-RU" b="1" dirty="0"/>
              <a:t> </a:t>
            </a:r>
            <a:r>
              <a:rPr lang="ru-RU" b="1" dirty="0" err="1"/>
              <a:t>промисловість</a:t>
            </a:r>
            <a:r>
              <a:rPr lang="ru-RU" b="1" dirty="0"/>
              <a:t> (20 %), </a:t>
            </a:r>
            <a:r>
              <a:rPr lang="ru-RU" b="1" dirty="0" err="1"/>
              <a:t>внутрішня</a:t>
            </a:r>
            <a:r>
              <a:rPr lang="ru-RU" b="1" dirty="0"/>
              <a:t> </a:t>
            </a:r>
            <a:r>
              <a:rPr lang="ru-RU" b="1" dirty="0" err="1"/>
              <a:t>торгівля</a:t>
            </a:r>
            <a:r>
              <a:rPr lang="ru-RU" b="1" dirty="0"/>
              <a:t> (19 %), </a:t>
            </a:r>
            <a:r>
              <a:rPr lang="ru-RU" b="1" dirty="0" err="1"/>
              <a:t>машинобудування</a:t>
            </a:r>
            <a:r>
              <a:rPr lang="ru-RU" b="1" dirty="0"/>
              <a:t> (9 %), медицина та </a:t>
            </a:r>
            <a:r>
              <a:rPr lang="ru-RU" b="1" dirty="0" err="1"/>
              <a:t>інші</a:t>
            </a:r>
            <a:r>
              <a:rPr lang="ru-RU" b="1" dirty="0"/>
              <a:t> </a:t>
            </a:r>
            <a:r>
              <a:rPr lang="ru-RU" b="1" dirty="0" err="1"/>
              <a:t>галузі</a:t>
            </a:r>
            <a:r>
              <a:rPr lang="ru-RU" b="1" dirty="0"/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/>
              <a:t>Україна</a:t>
            </a:r>
            <a:r>
              <a:rPr lang="ru-RU" b="1" dirty="0" smtClean="0"/>
              <a:t> </a:t>
            </a:r>
            <a:r>
              <a:rPr lang="ru-RU" b="1" dirty="0" err="1"/>
              <a:t>бере</a:t>
            </a:r>
            <a:r>
              <a:rPr lang="ru-RU" b="1" dirty="0"/>
              <a:t> </a:t>
            </a:r>
            <a:r>
              <a:rPr lang="ru-RU" b="1" dirty="0" err="1"/>
              <a:t>активну</a:t>
            </a:r>
            <a:r>
              <a:rPr lang="ru-RU" b="1" dirty="0"/>
              <a:t> участь у </a:t>
            </a:r>
            <a:r>
              <a:rPr lang="ru-RU" b="1" dirty="0" err="1"/>
              <a:t>міжнародних</a:t>
            </a:r>
            <a:r>
              <a:rPr lang="ru-RU" b="1" dirty="0"/>
              <a:t> </a:t>
            </a:r>
            <a:r>
              <a:rPr lang="ru-RU" b="1" dirty="0" err="1"/>
              <a:t>космічних</a:t>
            </a:r>
            <a:r>
              <a:rPr lang="ru-RU" b="1" dirty="0"/>
              <a:t> </a:t>
            </a:r>
            <a:r>
              <a:rPr lang="ru-RU" b="1" dirty="0" err="1"/>
              <a:t>програмах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91550" cy="1223962"/>
          </a:xfrm>
        </p:spPr>
        <p:txBody>
          <a:bodyPr/>
          <a:lstStyle/>
          <a:p>
            <a:pPr algn="ctr"/>
            <a:r>
              <a:rPr lang="ru-RU" b="1" smtClean="0"/>
              <a:t>Проблеми та перспективи розвитку комплексу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754563"/>
        </p:xfrm>
        <a:graphic>
          <a:graphicData uri="http://schemas.openxmlformats.org/drawingml/2006/table">
            <a:tbl>
              <a:tblPr/>
              <a:tblGrid>
                <a:gridCol w="4297362"/>
                <a:gridCol w="42973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Проблеми комплексу: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Шляхи вирішення проблем: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- застаріле обладнання транспортного парку;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- відсутність спеціалізованих видів транспорту;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- необхідність реконструкції шляхів сполучення.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E2224"/>
                        </a:solidFill>
                        <a:effectLst/>
                        <a:latin typeface="Candar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- електрифікація залізниць;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- будівництво швидкісних залізниць та автомобілів;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- відновлення й поповнення залізничного парку локомотивами й вагонами, водного транспорту — суднами;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- створення мережі автомобільних доріг із твердим покриттям європейської якості;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latin typeface="Candara" pitchFamily="34" charset="0"/>
                          <a:cs typeface="Tahoma" pitchFamily="34" charset="0"/>
                        </a:rPr>
                        <a:t>- проведення реконструкції портів, судноремонтних заводів.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E2224"/>
                        </a:solidFill>
                        <a:effectLst/>
                        <a:latin typeface="Candar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91550" cy="603250"/>
          </a:xfrm>
        </p:spPr>
        <p:txBody>
          <a:bodyPr anchor="ctr"/>
          <a:lstStyle/>
          <a:p>
            <a:pPr algn="ctr"/>
            <a:r>
              <a:rPr lang="ru-RU" b="1" smtClean="0"/>
              <a:t>П</a:t>
            </a:r>
            <a:r>
              <a:rPr lang="uk-UA" b="1" smtClean="0"/>
              <a:t>і</a:t>
            </a:r>
            <a:r>
              <a:rPr lang="ru-RU" b="1" smtClean="0"/>
              <a:t>дведемо висновок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836613"/>
            <a:ext cx="8594725" cy="5545137"/>
          </a:xfrm>
        </p:spPr>
        <p:txBody>
          <a:bodyPr>
            <a:no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/>
              <a:t>Транспорт </a:t>
            </a:r>
            <a:r>
              <a:rPr lang="ru-RU" sz="1600" b="1" dirty="0" err="1"/>
              <a:t>об’єднує</a:t>
            </a:r>
            <a:r>
              <a:rPr lang="ru-RU" sz="1600" b="1" dirty="0"/>
              <a:t> </a:t>
            </a:r>
            <a:r>
              <a:rPr lang="ru-RU" sz="1600" b="1" dirty="0" err="1"/>
              <a:t>світове</a:t>
            </a:r>
            <a:r>
              <a:rPr lang="ru-RU" sz="1600" b="1" dirty="0"/>
              <a:t> </a:t>
            </a:r>
            <a:r>
              <a:rPr lang="ru-RU" sz="1600" b="1" dirty="0" err="1"/>
              <a:t>господарство</a:t>
            </a:r>
            <a:r>
              <a:rPr lang="ru-RU" sz="1600" b="1" dirty="0"/>
              <a:t> і є </a:t>
            </a:r>
            <a:r>
              <a:rPr lang="ru-RU" sz="1600" b="1" dirty="0" err="1"/>
              <a:t>матеріальною</a:t>
            </a:r>
            <a:r>
              <a:rPr lang="ru-RU" sz="1600" b="1" dirty="0"/>
              <a:t> основою </a:t>
            </a:r>
            <a:r>
              <a:rPr lang="ru-RU" sz="1600" b="1" dirty="0" err="1"/>
              <a:t>територіального</a:t>
            </a:r>
            <a:r>
              <a:rPr lang="ru-RU" sz="1600" b="1" dirty="0"/>
              <a:t> </a:t>
            </a:r>
            <a:r>
              <a:rPr lang="ru-RU" sz="1600" b="1" dirty="0" err="1"/>
              <a:t>поділу</a:t>
            </a:r>
            <a:r>
              <a:rPr lang="ru-RU" sz="1600" b="1" dirty="0"/>
              <a:t> </a:t>
            </a:r>
            <a:r>
              <a:rPr lang="ru-RU" sz="1600" b="1" dirty="0" err="1"/>
              <a:t>праці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err="1" smtClean="0"/>
              <a:t>Транспортна</a:t>
            </a:r>
            <a:r>
              <a:rPr lang="ru-RU" sz="1600" b="1" dirty="0" smtClean="0"/>
              <a:t> </a:t>
            </a:r>
            <a:r>
              <a:rPr lang="ru-RU" sz="1600" b="1" dirty="0"/>
              <a:t>мережа на </a:t>
            </a:r>
            <a:r>
              <a:rPr lang="ru-RU" sz="1600" b="1" dirty="0" err="1"/>
              <a:t>земній</a:t>
            </a:r>
            <a:r>
              <a:rPr lang="ru-RU" sz="1600" b="1" dirty="0"/>
              <a:t> </a:t>
            </a:r>
            <a:r>
              <a:rPr lang="ru-RU" sz="1600" b="1" dirty="0" err="1"/>
              <a:t>кулі</a:t>
            </a:r>
            <a:r>
              <a:rPr lang="ru-RU" sz="1600" b="1" dirty="0"/>
              <a:t> </a:t>
            </a:r>
            <a:r>
              <a:rPr lang="ru-RU" sz="1600" b="1" dirty="0" err="1"/>
              <a:t>розвинена</a:t>
            </a:r>
            <a:r>
              <a:rPr lang="ru-RU" sz="1600" b="1" dirty="0"/>
              <a:t> </a:t>
            </a:r>
            <a:r>
              <a:rPr lang="ru-RU" sz="1600" b="1" dirty="0" err="1"/>
              <a:t>нерівномірно</a:t>
            </a:r>
            <a:r>
              <a:rPr lang="ru-RU" sz="1600" b="1" dirty="0"/>
              <a:t>. </a:t>
            </a:r>
            <a:r>
              <a:rPr lang="ru-RU" sz="1600" b="1" dirty="0" err="1"/>
              <a:t>Рівень</a:t>
            </a:r>
            <a:r>
              <a:rPr lang="ru-RU" sz="1600" b="1" dirty="0"/>
              <a:t> і характер </a:t>
            </a:r>
            <a:r>
              <a:rPr lang="ru-RU" sz="1600" b="1" dirty="0" err="1"/>
              <a:t>розвитку</a:t>
            </a:r>
            <a:r>
              <a:rPr lang="ru-RU" sz="1600" b="1" dirty="0"/>
              <a:t> транспорту </a:t>
            </a:r>
            <a:r>
              <a:rPr lang="ru-RU" sz="1600" b="1" dirty="0" err="1"/>
              <a:t>окремих</a:t>
            </a:r>
            <a:r>
              <a:rPr lang="ru-RU" sz="1600" b="1" dirty="0"/>
              <a:t> </a:t>
            </a:r>
            <a:r>
              <a:rPr lang="ru-RU" sz="1600" b="1" dirty="0" err="1"/>
              <a:t>країн</a:t>
            </a:r>
            <a:r>
              <a:rPr lang="ru-RU" sz="1600" b="1" dirty="0"/>
              <a:t> </a:t>
            </a:r>
            <a:r>
              <a:rPr lang="ru-RU" sz="1600" b="1" dirty="0" err="1"/>
              <a:t>залежить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рівня</a:t>
            </a:r>
            <a:r>
              <a:rPr lang="ru-RU" sz="1600" b="1" dirty="0"/>
              <a:t> </a:t>
            </a:r>
            <a:r>
              <a:rPr lang="ru-RU" sz="1600" b="1" dirty="0" err="1"/>
              <a:t>розвитку</a:t>
            </a:r>
            <a:r>
              <a:rPr lang="ru-RU" sz="1600" b="1" dirty="0"/>
              <a:t> </a:t>
            </a:r>
            <a:r>
              <a:rPr lang="ru-RU" sz="1600" b="1" dirty="0" err="1"/>
              <a:t>продуктивних</a:t>
            </a:r>
            <a:r>
              <a:rPr lang="ru-RU" sz="1600" b="1" dirty="0"/>
              <a:t> сил, </a:t>
            </a:r>
            <a:r>
              <a:rPr lang="ru-RU" sz="1600" b="1" dirty="0" err="1"/>
              <a:t>розмірів</a:t>
            </a:r>
            <a:r>
              <a:rPr lang="ru-RU" sz="1600" b="1" dirty="0"/>
              <a:t> </a:t>
            </a:r>
            <a:r>
              <a:rPr lang="ru-RU" sz="1600" b="1" dirty="0" err="1"/>
              <a:t>території</a:t>
            </a:r>
            <a:r>
              <a:rPr lang="ru-RU" sz="1600" b="1" dirty="0"/>
              <a:t> </a:t>
            </a:r>
            <a:r>
              <a:rPr lang="ru-RU" sz="1600" b="1" dirty="0" err="1"/>
              <a:t>тощо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/>
              <a:t>За </a:t>
            </a:r>
            <a:r>
              <a:rPr lang="ru-RU" sz="1600" b="1" dirty="0" err="1"/>
              <a:t>об’ємом</a:t>
            </a:r>
            <a:r>
              <a:rPr lang="ru-RU" sz="1600" b="1" dirty="0"/>
              <a:t> і структурою </a:t>
            </a:r>
            <a:r>
              <a:rPr lang="ru-RU" sz="1600" b="1" dirty="0" err="1"/>
              <a:t>транспортних</a:t>
            </a:r>
            <a:r>
              <a:rPr lang="ru-RU" sz="1600" b="1" dirty="0"/>
              <a:t> </a:t>
            </a:r>
            <a:r>
              <a:rPr lang="ru-RU" sz="1600" b="1" dirty="0" err="1"/>
              <a:t>перевезень</a:t>
            </a:r>
            <a:r>
              <a:rPr lang="ru-RU" sz="1600" b="1" dirty="0"/>
              <a:t> </a:t>
            </a:r>
            <a:r>
              <a:rPr lang="ru-RU" sz="1600" b="1" dirty="0" err="1"/>
              <a:t>визначають</a:t>
            </a:r>
            <a:r>
              <a:rPr lang="ru-RU" sz="1600" b="1" dirty="0"/>
              <a:t> </a:t>
            </a:r>
            <a:r>
              <a:rPr lang="ru-RU" sz="1600" b="1" dirty="0" err="1"/>
              <a:t>рівень</a:t>
            </a:r>
            <a:r>
              <a:rPr lang="ru-RU" sz="1600" b="1" dirty="0"/>
              <a:t> </a:t>
            </a:r>
            <a:r>
              <a:rPr lang="ru-RU" sz="1600" b="1" dirty="0" err="1"/>
              <a:t>розвитку</a:t>
            </a:r>
            <a:r>
              <a:rPr lang="ru-RU" sz="1600" b="1" dirty="0"/>
              <a:t> й </a:t>
            </a:r>
            <a:r>
              <a:rPr lang="ru-RU" sz="1600" b="1" dirty="0" err="1"/>
              <a:t>особливості</a:t>
            </a:r>
            <a:r>
              <a:rPr lang="ru-RU" sz="1600" b="1" dirty="0"/>
              <a:t> </a:t>
            </a:r>
            <a:r>
              <a:rPr lang="ru-RU" sz="1600" b="1" dirty="0" err="1"/>
              <a:t>структури</a:t>
            </a:r>
            <a:r>
              <a:rPr lang="ru-RU" sz="1600" b="1" dirty="0"/>
              <a:t> </a:t>
            </a:r>
            <a:r>
              <a:rPr lang="ru-RU" sz="1600" b="1" dirty="0" err="1"/>
              <a:t>господарства</a:t>
            </a:r>
            <a:r>
              <a:rPr lang="ru-RU" sz="1600" b="1" dirty="0"/>
              <a:t> </a:t>
            </a:r>
            <a:r>
              <a:rPr lang="ru-RU" sz="1600" b="1" dirty="0" err="1"/>
              <a:t>країни</a:t>
            </a:r>
            <a:r>
              <a:rPr lang="ru-RU" sz="1600" b="1" dirty="0"/>
              <a:t> </a:t>
            </a:r>
            <a:r>
              <a:rPr lang="ru-RU" sz="1600" b="1" dirty="0" err="1"/>
              <a:t>або</a:t>
            </a:r>
            <a:r>
              <a:rPr lang="ru-RU" sz="1600" b="1" dirty="0"/>
              <a:t> </a:t>
            </a:r>
            <a:r>
              <a:rPr lang="ru-RU" sz="1600" b="1" dirty="0" err="1" smtClean="0"/>
              <a:t>регіону</a:t>
            </a:r>
            <a:r>
              <a:rPr lang="ru-RU" sz="1600" b="1" dirty="0" smtClean="0"/>
              <a:t>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err="1" smtClean="0"/>
              <a:t>Розвиток</a:t>
            </a:r>
            <a:r>
              <a:rPr lang="ru-RU" sz="1600" b="1" dirty="0" smtClean="0"/>
              <a:t> </a:t>
            </a:r>
            <a:r>
              <a:rPr lang="ru-RU" sz="1600" b="1" dirty="0" err="1"/>
              <a:t>світової</a:t>
            </a:r>
            <a:r>
              <a:rPr lang="ru-RU" sz="1600" b="1" dirty="0"/>
              <a:t> </a:t>
            </a:r>
            <a:r>
              <a:rPr lang="ru-RU" sz="1600" b="1" dirty="0" err="1"/>
              <a:t>транспортної</a:t>
            </a:r>
            <a:r>
              <a:rPr lang="ru-RU" sz="1600" b="1" dirty="0"/>
              <a:t> </a:t>
            </a:r>
            <a:r>
              <a:rPr lang="ru-RU" sz="1600" b="1" dirty="0" err="1"/>
              <a:t>системи</a:t>
            </a:r>
            <a:r>
              <a:rPr lang="ru-RU" sz="1600" b="1" dirty="0"/>
              <a:t> </a:t>
            </a:r>
            <a:r>
              <a:rPr lang="ru-RU" sz="1600" b="1" dirty="0" err="1"/>
              <a:t>характеризується</a:t>
            </a:r>
            <a:r>
              <a:rPr lang="ru-RU" sz="1600" b="1" dirty="0"/>
              <a:t> </a:t>
            </a:r>
            <a:r>
              <a:rPr lang="ru-RU" sz="1600" b="1" dirty="0" err="1"/>
              <a:t>збільшенням</a:t>
            </a:r>
            <a:r>
              <a:rPr lang="ru-RU" sz="1600" b="1" dirty="0"/>
              <a:t> </a:t>
            </a:r>
            <a:r>
              <a:rPr lang="ru-RU" sz="1600" b="1" dirty="0" err="1"/>
              <a:t>шляхів</a:t>
            </a:r>
            <a:r>
              <a:rPr lang="ru-RU" sz="1600" b="1" dirty="0"/>
              <a:t> </a:t>
            </a:r>
            <a:r>
              <a:rPr lang="ru-RU" sz="1600" b="1" dirty="0" err="1"/>
              <a:t>сполучення</a:t>
            </a:r>
            <a:r>
              <a:rPr lang="ru-RU" sz="1600" b="1" dirty="0"/>
              <a:t> і </a:t>
            </a:r>
            <a:r>
              <a:rPr lang="ru-RU" sz="1600" b="1" dirty="0" err="1"/>
              <a:t>вантажних</a:t>
            </a:r>
            <a:r>
              <a:rPr lang="ru-RU" sz="1600" b="1" dirty="0"/>
              <a:t> та </a:t>
            </a:r>
            <a:r>
              <a:rPr lang="ru-RU" sz="1600" b="1" dirty="0" err="1"/>
              <a:t>пасажирських</a:t>
            </a:r>
            <a:r>
              <a:rPr lang="ru-RU" sz="1600" b="1" dirty="0"/>
              <a:t> </a:t>
            </a:r>
            <a:r>
              <a:rPr lang="ru-RU" sz="1600" b="1" dirty="0" err="1"/>
              <a:t>перевезень</a:t>
            </a:r>
            <a:r>
              <a:rPr lang="ru-RU" sz="1600" b="1" dirty="0"/>
              <a:t>. При </a:t>
            </a:r>
            <a:r>
              <a:rPr lang="ru-RU" sz="1600" b="1" dirty="0" err="1"/>
              <a:t>цьому</a:t>
            </a:r>
            <a:r>
              <a:rPr lang="ru-RU" sz="1600" b="1" dirty="0"/>
              <a:t> </a:t>
            </a:r>
            <a:r>
              <a:rPr lang="ru-RU" sz="1600" b="1" dirty="0" err="1"/>
              <a:t>темпи</a:t>
            </a:r>
            <a:r>
              <a:rPr lang="ru-RU" sz="1600" b="1" dirty="0"/>
              <a:t> </a:t>
            </a:r>
            <a:r>
              <a:rPr lang="ru-RU" sz="1600" b="1" dirty="0" err="1"/>
              <a:t>зростання</a:t>
            </a:r>
            <a:r>
              <a:rPr lang="ru-RU" sz="1600" b="1" dirty="0"/>
              <a:t> </a:t>
            </a:r>
            <a:r>
              <a:rPr lang="ru-RU" sz="1600" b="1" dirty="0" err="1"/>
              <a:t>перевезень</a:t>
            </a:r>
            <a:r>
              <a:rPr lang="ru-RU" sz="1600" b="1" dirty="0"/>
              <a:t> </a:t>
            </a:r>
            <a:r>
              <a:rPr lang="ru-RU" sz="1600" b="1" dirty="0" err="1"/>
              <a:t>перевищують</a:t>
            </a:r>
            <a:r>
              <a:rPr lang="ru-RU" sz="1600" b="1" dirty="0"/>
              <a:t> </a:t>
            </a:r>
            <a:r>
              <a:rPr lang="ru-RU" sz="1600" b="1" dirty="0" err="1"/>
              <a:t>темпи</a:t>
            </a:r>
            <a:r>
              <a:rPr lang="ru-RU" sz="1600" b="1" dirty="0"/>
              <a:t> </a:t>
            </a:r>
            <a:r>
              <a:rPr lang="ru-RU" sz="1600" b="1" dirty="0" err="1"/>
              <a:t>збільшення</a:t>
            </a:r>
            <a:r>
              <a:rPr lang="ru-RU" sz="1600" b="1" dirty="0"/>
              <a:t> </a:t>
            </a:r>
            <a:r>
              <a:rPr lang="ru-RU" sz="1600" b="1" dirty="0" err="1"/>
              <a:t>довжини</a:t>
            </a:r>
            <a:r>
              <a:rPr lang="ru-RU" sz="1600" b="1" dirty="0"/>
              <a:t> </a:t>
            </a:r>
            <a:r>
              <a:rPr lang="ru-RU" sz="1600" b="1" dirty="0" err="1"/>
              <a:t>транспортної</a:t>
            </a:r>
            <a:r>
              <a:rPr lang="ru-RU" sz="1600" b="1" dirty="0"/>
              <a:t> </a:t>
            </a:r>
            <a:r>
              <a:rPr lang="ru-RU" sz="1600" b="1" dirty="0" err="1"/>
              <a:t>мережі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err="1" smtClean="0"/>
              <a:t>Існує</a:t>
            </a:r>
            <a:r>
              <a:rPr lang="ru-RU" sz="1600" b="1" dirty="0" smtClean="0"/>
              <a:t> </a:t>
            </a:r>
            <a:r>
              <a:rPr lang="ru-RU" sz="1600" b="1" dirty="0" err="1"/>
              <a:t>багато</a:t>
            </a:r>
            <a:r>
              <a:rPr lang="ru-RU" sz="1600" b="1" dirty="0"/>
              <a:t> форм </a:t>
            </a:r>
            <a:r>
              <a:rPr lang="ru-RU" sz="1600" b="1" dirty="0" err="1"/>
              <a:t>міжнародних</a:t>
            </a:r>
            <a:r>
              <a:rPr lang="ru-RU" sz="1600" b="1" dirty="0"/>
              <a:t> </a:t>
            </a:r>
            <a:r>
              <a:rPr lang="ru-RU" sz="1600" b="1" dirty="0" err="1"/>
              <a:t>економічних</a:t>
            </a:r>
            <a:r>
              <a:rPr lang="ru-RU" sz="1600" b="1" dirty="0"/>
              <a:t> </a:t>
            </a:r>
            <a:r>
              <a:rPr lang="ru-RU" sz="1600" b="1" dirty="0" err="1"/>
              <a:t>відносин</a:t>
            </a:r>
            <a:r>
              <a:rPr lang="ru-RU" sz="1600" b="1" dirty="0"/>
              <a:t>, на </a:t>
            </a:r>
            <a:r>
              <a:rPr lang="ru-RU" sz="1600" b="1" dirty="0" err="1"/>
              <a:t>географію</a:t>
            </a:r>
            <a:r>
              <a:rPr lang="ru-RU" sz="1600" b="1" dirty="0"/>
              <a:t> </a:t>
            </a:r>
            <a:r>
              <a:rPr lang="ru-RU" sz="1600" b="1" dirty="0" err="1"/>
              <a:t>яких</a:t>
            </a:r>
            <a:r>
              <a:rPr lang="ru-RU" sz="1600" b="1" dirty="0"/>
              <a:t> </a:t>
            </a:r>
            <a:r>
              <a:rPr lang="ru-RU" sz="1600" b="1" dirty="0" err="1"/>
              <a:t>впливає</a:t>
            </a:r>
            <a:r>
              <a:rPr lang="ru-RU" sz="1600" b="1" dirty="0"/>
              <a:t> </a:t>
            </a:r>
            <a:r>
              <a:rPr lang="ru-RU" sz="1600" b="1" dirty="0" err="1"/>
              <a:t>міжнародний</a:t>
            </a:r>
            <a:r>
              <a:rPr lang="ru-RU" sz="1600" b="1" dirty="0"/>
              <a:t> </a:t>
            </a:r>
            <a:r>
              <a:rPr lang="ru-RU" sz="1600" b="1" dirty="0" err="1"/>
              <a:t>географічний</a:t>
            </a:r>
            <a:r>
              <a:rPr lang="ru-RU" sz="1600" b="1" dirty="0"/>
              <a:t> </a:t>
            </a:r>
            <a:r>
              <a:rPr lang="ru-RU" sz="1600" b="1" dirty="0" err="1"/>
              <a:t>поділ</a:t>
            </a:r>
            <a:r>
              <a:rPr lang="ru-RU" sz="1600" b="1" dirty="0"/>
              <a:t> </a:t>
            </a:r>
            <a:r>
              <a:rPr lang="ru-RU" sz="1600" b="1" dirty="0" err="1"/>
              <a:t>праці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err="1" smtClean="0"/>
              <a:t>Найбільш</a:t>
            </a:r>
            <a:r>
              <a:rPr lang="ru-RU" sz="1600" b="1" dirty="0" smtClean="0"/>
              <a:t> </a:t>
            </a:r>
            <a:r>
              <a:rPr lang="ru-RU" sz="1600" b="1" dirty="0" err="1"/>
              <a:t>розвиненою</a:t>
            </a:r>
            <a:r>
              <a:rPr lang="ru-RU" sz="1600" b="1" dirty="0"/>
              <a:t> формою </a:t>
            </a:r>
            <a:r>
              <a:rPr lang="ru-RU" sz="1600" b="1" dirty="0" err="1"/>
              <a:t>міжнародних</a:t>
            </a:r>
            <a:r>
              <a:rPr lang="ru-RU" sz="1600" b="1" dirty="0"/>
              <a:t> </a:t>
            </a:r>
            <a:r>
              <a:rPr lang="ru-RU" sz="1600" b="1" dirty="0" err="1"/>
              <a:t>економічних</a:t>
            </a:r>
            <a:r>
              <a:rPr lang="ru-RU" sz="1600" b="1" dirty="0"/>
              <a:t> </a:t>
            </a:r>
            <a:r>
              <a:rPr lang="ru-RU" sz="1600" b="1" dirty="0" err="1"/>
              <a:t>зв’язків</a:t>
            </a:r>
            <a:r>
              <a:rPr lang="ru-RU" sz="1600" b="1" dirty="0"/>
              <a:t> є </a:t>
            </a:r>
            <a:r>
              <a:rPr lang="ru-RU" sz="1600" b="1" dirty="0" err="1"/>
              <a:t>зовнішня</a:t>
            </a:r>
            <a:r>
              <a:rPr lang="ru-RU" sz="1600" b="1" dirty="0"/>
              <a:t> </a:t>
            </a:r>
            <a:r>
              <a:rPr lang="ru-RU" sz="1600" b="1" dirty="0" err="1"/>
              <a:t>торгівля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/>
              <a:t>3/4 </a:t>
            </a:r>
            <a:r>
              <a:rPr lang="ru-RU" sz="1600" b="1" dirty="0" err="1"/>
              <a:t>всієї</a:t>
            </a:r>
            <a:r>
              <a:rPr lang="ru-RU" sz="1600" b="1" dirty="0"/>
              <a:t> </a:t>
            </a:r>
            <a:r>
              <a:rPr lang="ru-RU" sz="1600" b="1" dirty="0" err="1"/>
              <a:t>світової</a:t>
            </a:r>
            <a:r>
              <a:rPr lang="ru-RU" sz="1600" b="1" dirty="0"/>
              <a:t> </a:t>
            </a:r>
            <a:r>
              <a:rPr lang="ru-RU" sz="1600" b="1" dirty="0" err="1"/>
              <a:t>торгівлі</a:t>
            </a:r>
            <a:r>
              <a:rPr lang="ru-RU" sz="1600" b="1" dirty="0"/>
              <a:t> </a:t>
            </a:r>
            <a:r>
              <a:rPr lang="ru-RU" sz="1600" b="1" dirty="0" err="1"/>
              <a:t>припадає</a:t>
            </a:r>
            <a:r>
              <a:rPr lang="ru-RU" sz="1600" b="1" dirty="0"/>
              <a:t> на </a:t>
            </a:r>
            <a:r>
              <a:rPr lang="ru-RU" sz="1600" b="1" dirty="0" err="1"/>
              <a:t>економічно</a:t>
            </a:r>
            <a:r>
              <a:rPr lang="ru-RU" sz="1600" b="1" dirty="0"/>
              <a:t> </a:t>
            </a:r>
            <a:r>
              <a:rPr lang="ru-RU" sz="1600" b="1" dirty="0" err="1"/>
              <a:t>розвинені</a:t>
            </a:r>
            <a:r>
              <a:rPr lang="ru-RU" sz="1600" b="1" dirty="0"/>
              <a:t> </a:t>
            </a:r>
            <a:r>
              <a:rPr lang="ru-RU" sz="1600" b="1" dirty="0" err="1"/>
              <a:t>країни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err="1" smtClean="0"/>
              <a:t>Міжнародне</a:t>
            </a:r>
            <a:r>
              <a:rPr lang="ru-RU" sz="1600" b="1" dirty="0" smtClean="0"/>
              <a:t> </a:t>
            </a:r>
            <a:r>
              <a:rPr lang="ru-RU" sz="1600" b="1" dirty="0" err="1"/>
              <a:t>науково-технічне</a:t>
            </a:r>
            <a:r>
              <a:rPr lang="ru-RU" sz="1600" b="1" dirty="0"/>
              <a:t> </a:t>
            </a:r>
            <a:r>
              <a:rPr lang="ru-RU" sz="1600" b="1" dirty="0" err="1"/>
              <a:t>співробітництво</a:t>
            </a:r>
            <a:r>
              <a:rPr lang="ru-RU" sz="1600" b="1" dirty="0"/>
              <a:t> </a:t>
            </a:r>
            <a:r>
              <a:rPr lang="ru-RU" sz="1600" b="1" dirty="0" err="1"/>
              <a:t>сприяє</a:t>
            </a:r>
            <a:r>
              <a:rPr lang="ru-RU" sz="1600" b="1" dirty="0"/>
              <a:t> </a:t>
            </a:r>
            <a:r>
              <a:rPr lang="ru-RU" sz="1600" b="1" dirty="0" err="1"/>
              <a:t>об’єднанню</a:t>
            </a:r>
            <a:r>
              <a:rPr lang="ru-RU" sz="1600" b="1" dirty="0"/>
              <a:t> </a:t>
            </a:r>
            <a:r>
              <a:rPr lang="ru-RU" sz="1600" b="1" dirty="0" err="1"/>
              <a:t>зусиль</a:t>
            </a:r>
            <a:r>
              <a:rPr lang="ru-RU" sz="1600" b="1" dirty="0"/>
              <a:t> </a:t>
            </a:r>
            <a:r>
              <a:rPr lang="ru-RU" sz="1600" b="1" dirty="0" err="1"/>
              <a:t>світового</a:t>
            </a:r>
            <a:r>
              <a:rPr lang="ru-RU" sz="1600" b="1" dirty="0"/>
              <a:t> </a:t>
            </a:r>
            <a:r>
              <a:rPr lang="ru-RU" sz="1600" b="1" dirty="0" err="1"/>
              <a:t>співтовариства</a:t>
            </a:r>
            <a:r>
              <a:rPr lang="ru-RU" sz="1600" b="1" dirty="0"/>
              <a:t> для </a:t>
            </a:r>
            <a:r>
              <a:rPr lang="ru-RU" sz="1600" b="1" dirty="0" err="1"/>
              <a:t>впровадження</a:t>
            </a:r>
            <a:r>
              <a:rPr lang="ru-RU" sz="1600" b="1" dirty="0"/>
              <a:t> </a:t>
            </a:r>
            <a:r>
              <a:rPr lang="ru-RU" sz="1600" b="1" dirty="0" err="1"/>
              <a:t>глобальних</a:t>
            </a:r>
            <a:r>
              <a:rPr lang="ru-RU" sz="1600" b="1" dirty="0"/>
              <a:t> </a:t>
            </a:r>
            <a:r>
              <a:rPr lang="ru-RU" sz="1600" b="1" dirty="0" err="1"/>
              <a:t>наукових</a:t>
            </a:r>
            <a:r>
              <a:rPr lang="ru-RU" sz="1600" b="1" dirty="0"/>
              <a:t> </a:t>
            </a:r>
            <a:r>
              <a:rPr lang="ru-RU" sz="1600" b="1" dirty="0" err="1"/>
              <a:t>проектів</a:t>
            </a:r>
            <a:r>
              <a:rPr lang="ru-RU" sz="1600" b="1" dirty="0"/>
              <a:t> та </a:t>
            </a:r>
            <a:r>
              <a:rPr lang="ru-RU" sz="1600" b="1" dirty="0" err="1"/>
              <a:t>розв’язання</a:t>
            </a:r>
            <a:r>
              <a:rPr lang="ru-RU" sz="1600" b="1" dirty="0"/>
              <a:t> </a:t>
            </a:r>
            <a:r>
              <a:rPr lang="ru-RU" sz="1600" b="1" dirty="0" err="1"/>
              <a:t>глобальних</a:t>
            </a:r>
            <a:r>
              <a:rPr lang="ru-RU" sz="1600" b="1" dirty="0"/>
              <a:t> проблем. </a:t>
            </a:r>
            <a:endParaRPr lang="ru-RU" sz="1600" b="1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початку ХХІ ст. туризм </a:t>
            </a:r>
            <a:r>
              <a:rPr lang="ru-RU" sz="1600" b="1" dirty="0" err="1"/>
              <a:t>перетворюється</a:t>
            </a:r>
            <a:r>
              <a:rPr lang="ru-RU" sz="1600" b="1" dirty="0"/>
              <a:t> у </a:t>
            </a:r>
            <a:r>
              <a:rPr lang="ru-RU" sz="1600" b="1" dirty="0" err="1"/>
              <a:t>потужну</a:t>
            </a:r>
            <a:r>
              <a:rPr lang="ru-RU" sz="1600" b="1" dirty="0"/>
              <a:t> </a:t>
            </a:r>
            <a:r>
              <a:rPr lang="ru-RU" sz="1600" b="1" dirty="0" err="1"/>
              <a:t>галузь</a:t>
            </a:r>
            <a:r>
              <a:rPr lang="ru-RU" sz="1600" b="1" dirty="0"/>
              <a:t> </a:t>
            </a:r>
            <a:r>
              <a:rPr lang="ru-RU" sz="1600" b="1" dirty="0" err="1"/>
              <a:t>світової</a:t>
            </a:r>
            <a:r>
              <a:rPr lang="ru-RU" sz="1600" b="1" dirty="0"/>
              <a:t> </a:t>
            </a:r>
            <a:r>
              <a:rPr lang="ru-RU" sz="1600" b="1" dirty="0" err="1"/>
              <a:t>економіки</a:t>
            </a:r>
            <a:r>
              <a:rPr lang="ru-RU" sz="1600" b="1" dirty="0"/>
              <a:t>, яка за </a:t>
            </a:r>
            <a:r>
              <a:rPr lang="ru-RU" sz="1600" b="1" dirty="0" err="1"/>
              <a:t>обсягами</a:t>
            </a:r>
            <a:r>
              <a:rPr lang="ru-RU" sz="1600" b="1" dirty="0"/>
              <a:t> </a:t>
            </a:r>
            <a:r>
              <a:rPr lang="ru-RU" sz="1600" b="1" dirty="0" err="1"/>
              <a:t>надходжень</a:t>
            </a:r>
            <a:r>
              <a:rPr lang="ru-RU" sz="1600" b="1" dirty="0"/>
              <a:t> </a:t>
            </a:r>
            <a:r>
              <a:rPr lang="ru-RU" sz="1600" b="1" dirty="0" err="1"/>
              <a:t>поступається</a:t>
            </a:r>
            <a:r>
              <a:rPr lang="ru-RU" sz="1600" b="1" dirty="0"/>
              <a:t> </a:t>
            </a:r>
            <a:r>
              <a:rPr lang="ru-RU" sz="1600" b="1" dirty="0" err="1"/>
              <a:t>лише</a:t>
            </a:r>
            <a:r>
              <a:rPr lang="ru-RU" sz="1600" b="1" dirty="0"/>
              <a:t> </a:t>
            </a:r>
            <a:r>
              <a:rPr lang="ru-RU" sz="1600" b="1" dirty="0" err="1"/>
              <a:t>обсягам</a:t>
            </a:r>
            <a:r>
              <a:rPr lang="ru-RU" sz="1600" b="1" dirty="0"/>
              <a:t> </a:t>
            </a:r>
            <a:r>
              <a:rPr lang="ru-RU" sz="1600" b="1" dirty="0" err="1"/>
              <a:t>торгівлі</a:t>
            </a:r>
            <a:r>
              <a:rPr lang="ru-RU" sz="1600" b="1" dirty="0"/>
              <a:t> </a:t>
            </a:r>
            <a:r>
              <a:rPr lang="ru-RU" sz="1600" b="1" dirty="0" err="1"/>
              <a:t>нафтою</a:t>
            </a:r>
            <a:r>
              <a:rPr lang="ru-RU" sz="1600" b="1" dirty="0"/>
              <a:t> та </a:t>
            </a:r>
            <a:r>
              <a:rPr lang="ru-RU" sz="1600" b="1" dirty="0" err="1"/>
              <a:t>автомобілями</a:t>
            </a:r>
            <a:r>
              <a:rPr lang="ru-RU" sz="1600" b="1" dirty="0"/>
              <a:t>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187450" y="1844675"/>
            <a:ext cx="6696075" cy="251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Дякую за увагу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638" y="188913"/>
            <a:ext cx="8591550" cy="1066800"/>
          </a:xfrm>
        </p:spPr>
        <p:txBody>
          <a:bodyPr/>
          <a:lstStyle/>
          <a:p>
            <a:pPr algn="ctr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Транспортний комплекс забезпечує виробничі й невиробничі потреби господарства і населення в усіх видах перевезень. В Україні розвинені вс</a:t>
            </a:r>
            <a:r>
              <a:rPr lang="uk-UA" sz="2400" smtClean="0"/>
              <a:t>і </a:t>
            </a:r>
            <a:r>
              <a:rPr lang="ru-RU" sz="2400" smtClean="0"/>
              <a:t>види транспорту</a:t>
            </a:r>
            <a:endParaRPr lang="ru-RU" sz="4400" smtClean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8618538" cy="4678362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)</a:t>
            </a:r>
            <a:endParaRPr lang="ru-RU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8263" y="1635125"/>
            <a:ext cx="3889375" cy="576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Транспорт </a:t>
            </a:r>
            <a:r>
              <a:rPr lang="ru-RU" sz="2400" b="1" dirty="0" err="1"/>
              <a:t>України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80288" y="2309813"/>
            <a:ext cx="1763712" cy="1225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повітряний</a:t>
            </a:r>
            <a:r>
              <a:rPr lang="ru-RU" dirty="0"/>
              <a:t> (</a:t>
            </a:r>
            <a:r>
              <a:rPr lang="ru-RU" dirty="0" err="1"/>
              <a:t>авіаційний</a:t>
            </a:r>
            <a:r>
              <a:rPr lang="ru-RU" dirty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0225" y="2951163"/>
            <a:ext cx="1800225" cy="1223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електронний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90925" y="3960813"/>
            <a:ext cx="2019300" cy="1223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трубопровідний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62138" y="2997200"/>
            <a:ext cx="1728787" cy="1223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водний</a:t>
            </a:r>
            <a:r>
              <a:rPr lang="ru-RU" dirty="0"/>
              <a:t> (</a:t>
            </a:r>
            <a:r>
              <a:rPr lang="ru-RU" dirty="0" err="1"/>
              <a:t>морський</a:t>
            </a:r>
            <a:r>
              <a:rPr lang="ru-RU" dirty="0"/>
              <a:t>, </a:t>
            </a:r>
            <a:r>
              <a:rPr lang="ru-RU" dirty="0" err="1"/>
              <a:t>річковий</a:t>
            </a:r>
            <a:r>
              <a:rPr lang="ru-RU" dirty="0"/>
              <a:t>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163" y="2309813"/>
            <a:ext cx="1831975" cy="1225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наземний</a:t>
            </a:r>
            <a:r>
              <a:rPr lang="ru-RU" dirty="0"/>
              <a:t> (</a:t>
            </a:r>
            <a:r>
              <a:rPr lang="ru-RU" dirty="0" err="1"/>
              <a:t>залізничний</a:t>
            </a:r>
            <a:r>
              <a:rPr lang="ru-RU" dirty="0"/>
              <a:t>, </a:t>
            </a:r>
            <a:r>
              <a:rPr lang="ru-RU" dirty="0" err="1"/>
              <a:t>автомобільний</a:t>
            </a:r>
            <a:r>
              <a:rPr lang="ru-RU" dirty="0"/>
              <a:t>)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378325" y="2239963"/>
            <a:ext cx="407988" cy="1649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335534">
            <a:off x="3233738" y="2239963"/>
            <a:ext cx="357187" cy="715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80603">
            <a:off x="5546725" y="2165350"/>
            <a:ext cx="4873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низ 14"/>
          <p:cNvSpPr/>
          <p:nvPr/>
        </p:nvSpPr>
        <p:spPr>
          <a:xfrm rot="3445349">
            <a:off x="2050256" y="1781970"/>
            <a:ext cx="371475" cy="715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17541">
            <a:off x="6621463" y="1751013"/>
            <a:ext cx="7762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15888"/>
            <a:ext cx="8594725" cy="6119812"/>
          </a:xfrm>
        </p:spPr>
        <p:txBody>
          <a:bodyPr>
            <a:no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err="1"/>
              <a:t>Транспортна</a:t>
            </a:r>
            <a:r>
              <a:rPr lang="ru-RU" sz="1800" b="1" dirty="0"/>
              <a:t> мережа </a:t>
            </a:r>
            <a:r>
              <a:rPr lang="ru-RU" sz="1800" dirty="0"/>
              <a:t>— </a:t>
            </a:r>
            <a:r>
              <a:rPr lang="ru-RU" sz="1800" dirty="0" err="1"/>
              <a:t>загальна</a:t>
            </a:r>
            <a:r>
              <a:rPr lang="ru-RU" sz="1800" dirty="0"/>
              <a:t> мережа </a:t>
            </a:r>
            <a:r>
              <a:rPr lang="ru-RU" sz="1800" dirty="0" err="1"/>
              <a:t>доріг</a:t>
            </a:r>
            <a:r>
              <a:rPr lang="ru-RU" sz="1800" dirty="0"/>
              <a:t>, </a:t>
            </a:r>
            <a:r>
              <a:rPr lang="ru-RU" sz="1800" dirty="0" err="1"/>
              <a:t>об’єднання</a:t>
            </a:r>
            <a:r>
              <a:rPr lang="ru-RU" sz="1800" dirty="0"/>
              <a:t> </a:t>
            </a:r>
            <a:r>
              <a:rPr lang="ru-RU" sz="1800" dirty="0" err="1"/>
              <a:t>усіх</a:t>
            </a:r>
            <a:r>
              <a:rPr lang="ru-RU" sz="1800" dirty="0"/>
              <a:t> </a:t>
            </a:r>
            <a:r>
              <a:rPr lang="ru-RU" sz="1800" dirty="0" err="1"/>
              <a:t>видів</a:t>
            </a:r>
            <a:r>
              <a:rPr lang="ru-RU" sz="1800" dirty="0"/>
              <a:t> транспорту. За </a:t>
            </a:r>
            <a:r>
              <a:rPr lang="ru-RU" sz="1800" dirty="0" err="1"/>
              <a:t>функціями</a:t>
            </a:r>
            <a:r>
              <a:rPr lang="ru-RU" sz="1800" dirty="0"/>
              <a:t> транспорт </a:t>
            </a:r>
            <a:r>
              <a:rPr lang="ru-RU" sz="1800" dirty="0" err="1"/>
              <a:t>поділяється</a:t>
            </a:r>
            <a:r>
              <a:rPr lang="ru-RU" sz="1800" dirty="0"/>
              <a:t> на </a:t>
            </a:r>
            <a:r>
              <a:rPr lang="ru-RU" sz="1800" dirty="0" err="1"/>
              <a:t>вантажний</a:t>
            </a:r>
            <a:r>
              <a:rPr lang="ru-RU" sz="1800" dirty="0"/>
              <a:t> та </a:t>
            </a:r>
            <a:r>
              <a:rPr lang="ru-RU" sz="1800" dirty="0" err="1"/>
              <a:t>пасажирський</a:t>
            </a:r>
            <a:r>
              <a:rPr lang="ru-RU" sz="1800" dirty="0"/>
              <a:t>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err="1"/>
              <a:t>Форми</a:t>
            </a:r>
            <a:r>
              <a:rPr lang="ru-RU" sz="1800" b="1" dirty="0"/>
              <a:t> </a:t>
            </a:r>
            <a:r>
              <a:rPr lang="ru-RU" sz="1800" b="1" dirty="0" err="1"/>
              <a:t>територіальної</a:t>
            </a:r>
            <a:r>
              <a:rPr lang="ru-RU" sz="1800" b="1" dirty="0"/>
              <a:t> </a:t>
            </a:r>
            <a:r>
              <a:rPr lang="ru-RU" sz="1800" b="1" dirty="0" err="1"/>
              <a:t>організації</a:t>
            </a:r>
            <a:r>
              <a:rPr lang="ru-RU" sz="1800" b="1" dirty="0"/>
              <a:t> транспорту</a:t>
            </a:r>
            <a:r>
              <a:rPr lang="ru-RU" sz="1800" dirty="0"/>
              <a:t>: </a:t>
            </a:r>
            <a:r>
              <a:rPr lang="ru-RU" sz="1800" dirty="0" err="1"/>
              <a:t>залізничні</a:t>
            </a:r>
            <a:r>
              <a:rPr lang="ru-RU" sz="1800" dirty="0"/>
              <a:t> </a:t>
            </a:r>
            <a:r>
              <a:rPr lang="ru-RU" sz="1800" dirty="0" err="1"/>
              <a:t>вузли</a:t>
            </a:r>
            <a:r>
              <a:rPr lang="ru-RU" sz="1800" dirty="0"/>
              <a:t>, </a:t>
            </a:r>
            <a:r>
              <a:rPr lang="ru-RU" sz="1800" dirty="0" err="1"/>
              <a:t>станції</a:t>
            </a:r>
            <a:r>
              <a:rPr lang="ru-RU" sz="1800" dirty="0"/>
              <a:t>, </a:t>
            </a:r>
            <a:r>
              <a:rPr lang="ru-RU" sz="1800" dirty="0" err="1"/>
              <a:t>автостанції</a:t>
            </a:r>
            <a:r>
              <a:rPr lang="ru-RU" sz="1800" dirty="0"/>
              <a:t>, </a:t>
            </a:r>
            <a:r>
              <a:rPr lang="ru-RU" sz="1800" dirty="0" err="1"/>
              <a:t>морські</a:t>
            </a:r>
            <a:r>
              <a:rPr lang="ru-RU" sz="1800" dirty="0"/>
              <a:t> та </a:t>
            </a:r>
            <a:r>
              <a:rPr lang="ru-RU" sz="1800" dirty="0" err="1"/>
              <a:t>річкові</a:t>
            </a:r>
            <a:r>
              <a:rPr lang="ru-RU" sz="1800" dirty="0"/>
              <a:t> порти, </a:t>
            </a:r>
            <a:r>
              <a:rPr lang="ru-RU" sz="1800" dirty="0" err="1"/>
              <a:t>аеропорти</a:t>
            </a:r>
            <a:r>
              <a:rPr lang="ru-RU" sz="1800" dirty="0"/>
              <a:t>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err="1"/>
              <a:t>Завдання</a:t>
            </a:r>
            <a:r>
              <a:rPr lang="ru-RU" sz="1800" b="1" dirty="0"/>
              <a:t> транспорту </a:t>
            </a:r>
            <a:r>
              <a:rPr lang="ru-RU" sz="1800" dirty="0"/>
              <a:t>— </a:t>
            </a:r>
            <a:r>
              <a:rPr lang="ru-RU" sz="1800" dirty="0" err="1"/>
              <a:t>задовольняти</a:t>
            </a:r>
            <a:r>
              <a:rPr lang="ru-RU" sz="1800" dirty="0"/>
              <a:t> потреби </a:t>
            </a:r>
            <a:r>
              <a:rPr lang="ru-RU" sz="1800" dirty="0" err="1"/>
              <a:t>населення</a:t>
            </a:r>
            <a:r>
              <a:rPr lang="ru-RU" sz="1800" dirty="0"/>
              <a:t> в </a:t>
            </a:r>
            <a:r>
              <a:rPr lang="ru-RU" sz="1800" dirty="0" err="1"/>
              <a:t>перевезенні</a:t>
            </a:r>
            <a:r>
              <a:rPr lang="ru-RU" sz="1800" dirty="0"/>
              <a:t> </a:t>
            </a:r>
            <a:r>
              <a:rPr lang="ru-RU" sz="1800" dirty="0" err="1"/>
              <a:t>сировини</a:t>
            </a:r>
            <a:r>
              <a:rPr lang="ru-RU" sz="1800" dirty="0"/>
              <a:t> й </a:t>
            </a:r>
            <a:r>
              <a:rPr lang="ru-RU" sz="1800" dirty="0" err="1"/>
              <a:t>готової</a:t>
            </a:r>
            <a:r>
              <a:rPr lang="ru-RU" sz="1800" dirty="0"/>
              <a:t> </a:t>
            </a:r>
            <a:r>
              <a:rPr lang="ru-RU" sz="1800" dirty="0" err="1"/>
              <a:t>продукції</a:t>
            </a:r>
            <a:r>
              <a:rPr lang="ru-RU" sz="1800" dirty="0"/>
              <a:t> до </a:t>
            </a:r>
            <a:r>
              <a:rPr lang="ru-RU" sz="1800" dirty="0" err="1"/>
              <a:t>місця</a:t>
            </a:r>
            <a:r>
              <a:rPr lang="ru-RU" sz="1800" dirty="0"/>
              <a:t> </a:t>
            </a:r>
            <a:r>
              <a:rPr lang="ru-RU" sz="1800" dirty="0" err="1"/>
              <a:t>споживання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збуту</a:t>
            </a:r>
            <a:r>
              <a:rPr lang="ru-RU" sz="1800" dirty="0"/>
              <a:t>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err="1"/>
              <a:t>Вантажообіг</a:t>
            </a:r>
            <a:r>
              <a:rPr lang="ru-RU" sz="1800" dirty="0"/>
              <a:t> —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перевезених</a:t>
            </a:r>
            <a:r>
              <a:rPr lang="ru-RU" sz="1800" dirty="0"/>
              <a:t> </a:t>
            </a:r>
            <a:r>
              <a:rPr lang="ru-RU" sz="1800" dirty="0" err="1"/>
              <a:t>вантажів</a:t>
            </a:r>
            <a:r>
              <a:rPr lang="ru-RU" sz="1800" dirty="0"/>
              <a:t> на </a:t>
            </a:r>
            <a:r>
              <a:rPr lang="ru-RU" sz="1800" dirty="0" err="1"/>
              <a:t>довжину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перевезення</a:t>
            </a:r>
            <a:r>
              <a:rPr lang="ru-RU" sz="1800" dirty="0"/>
              <a:t> (т/км).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err="1"/>
              <a:t>Пасажирообіг</a:t>
            </a:r>
            <a:r>
              <a:rPr lang="ru-RU" sz="1800" dirty="0"/>
              <a:t> —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перевезених</a:t>
            </a:r>
            <a:r>
              <a:rPr lang="ru-RU" sz="1800" dirty="0"/>
              <a:t> </a:t>
            </a:r>
            <a:r>
              <a:rPr lang="ru-RU" sz="1800" dirty="0" err="1"/>
              <a:t>пасажирів</a:t>
            </a:r>
            <a:r>
              <a:rPr lang="ru-RU" sz="1800" dirty="0"/>
              <a:t> на </a:t>
            </a:r>
            <a:r>
              <a:rPr lang="ru-RU" sz="1800" dirty="0" err="1"/>
              <a:t>довжину</a:t>
            </a:r>
            <a:r>
              <a:rPr lang="ru-RU" sz="1800" dirty="0"/>
              <a:t> </a:t>
            </a:r>
            <a:r>
              <a:rPr lang="ru-RU" sz="1800" dirty="0" err="1"/>
              <a:t>перевезення</a:t>
            </a:r>
            <a:r>
              <a:rPr lang="ru-RU" sz="1800" dirty="0"/>
              <a:t> (пас/км).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err="1"/>
              <a:t>Провідну</a:t>
            </a:r>
            <a:r>
              <a:rPr lang="ru-RU" sz="1800" dirty="0"/>
              <a:t> роль у </a:t>
            </a:r>
            <a:r>
              <a:rPr lang="ru-RU" sz="1800" dirty="0" err="1"/>
              <a:t>вантажообігу</a:t>
            </a:r>
            <a:r>
              <a:rPr lang="ru-RU" sz="1800" dirty="0"/>
              <a:t> </a:t>
            </a:r>
            <a:r>
              <a:rPr lang="ru-RU" sz="1800" dirty="0" err="1"/>
              <a:t>відіграє</a:t>
            </a:r>
            <a:r>
              <a:rPr lang="ru-RU" sz="1800" dirty="0"/>
              <a:t> </a:t>
            </a:r>
            <a:r>
              <a:rPr lang="ru-RU" sz="1800" dirty="0" err="1"/>
              <a:t>трубопровідний</a:t>
            </a:r>
            <a:r>
              <a:rPr lang="ru-RU" sz="1800" dirty="0"/>
              <a:t> транспорт, друге </a:t>
            </a:r>
            <a:r>
              <a:rPr lang="ru-RU" sz="1800" dirty="0" err="1"/>
              <a:t>місце</a:t>
            </a:r>
            <a:r>
              <a:rPr lang="ru-RU" sz="1800" dirty="0"/>
              <a:t> </a:t>
            </a:r>
            <a:r>
              <a:rPr lang="ru-RU" sz="1800" dirty="0" err="1"/>
              <a:t>посідає</a:t>
            </a:r>
            <a:r>
              <a:rPr lang="ru-RU" sz="1800" dirty="0"/>
              <a:t> </a:t>
            </a:r>
            <a:r>
              <a:rPr lang="ru-RU" sz="1800" dirty="0" err="1"/>
              <a:t>залізничний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463550"/>
          </a:xfrm>
        </p:spPr>
        <p:txBody>
          <a:bodyPr anchor="ctr"/>
          <a:lstStyle/>
          <a:p>
            <a:pPr algn="ctr"/>
            <a:r>
              <a:rPr lang="uk-UA" b="1" smtClean="0"/>
              <a:t>Отже, існують такі галузі: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981075"/>
            <a:ext cx="3840162" cy="503238"/>
          </a:xfrm>
        </p:spPr>
        <p:txBody>
          <a:bodyPr anchor="ctr">
            <a:noAutofit/>
          </a:bodyPr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Залізничний транспорт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65467" y="857794"/>
            <a:ext cx="4286250" cy="3181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22127" y="1232943"/>
            <a:ext cx="4295597" cy="3221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" y="1916113"/>
            <a:ext cx="405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 b="1">
                <a:latin typeface="Candara" pitchFamily="34" charset="0"/>
              </a:rPr>
              <a:t>Автомобільний транспорт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213" y="2646363"/>
            <a:ext cx="3455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 b="1">
                <a:latin typeface="Candara" pitchFamily="34" charset="0"/>
              </a:rPr>
              <a:t>Морський</a:t>
            </a:r>
            <a:r>
              <a:rPr lang="uk-UA">
                <a:latin typeface="Candara" pitchFamily="34" charset="0"/>
              </a:rPr>
              <a:t> </a:t>
            </a:r>
            <a:r>
              <a:rPr lang="uk-UA" sz="2400" b="1">
                <a:latin typeface="Candara" pitchFamily="34" charset="0"/>
              </a:rPr>
              <a:t>транспорт</a:t>
            </a:r>
            <a:endParaRPr lang="ru-RU" b="1">
              <a:latin typeface="Candar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33952" y="1769475"/>
            <a:ext cx="4303921" cy="3471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213" y="3373438"/>
            <a:ext cx="3927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 b="1">
                <a:latin typeface="Candara" pitchFamily="34" charset="0"/>
              </a:rPr>
              <a:t>Внутрішній водний транспорт</a:t>
            </a:r>
            <a:endParaRPr lang="ru-RU" sz="2400" b="1">
              <a:latin typeface="Candar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57603" y="2336752"/>
            <a:ext cx="4360581" cy="2904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70982" y="2857600"/>
            <a:ext cx="4418302" cy="3052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7175" y="4679950"/>
            <a:ext cx="3846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uk-UA" sz="2400" b="1">
                <a:latin typeface="Candara" pitchFamily="34" charset="0"/>
              </a:rPr>
              <a:t>Трубопровідний транспорт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0900" y="6275388"/>
            <a:ext cx="684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ndara" pitchFamily="34" charset="0"/>
              </a:rPr>
              <a:t>Роздивимося окремо кожну з галузей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2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05864"/>
          </a:xfrm>
          <a:ln>
            <a:noFill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залізничного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транспорту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700213"/>
            <a:ext cx="8594725" cy="496887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/>
              <a:t>В </a:t>
            </a:r>
            <a:r>
              <a:rPr lang="ru-RU" sz="1600" b="1" dirty="0" err="1"/>
              <a:t>Європі</a:t>
            </a:r>
            <a:r>
              <a:rPr lang="ru-RU" sz="1600" b="1" dirty="0"/>
              <a:t> </a:t>
            </a:r>
            <a:r>
              <a:rPr lang="ru-RU" sz="1600" b="1" dirty="0" err="1"/>
              <a:t>залізниці</a:t>
            </a:r>
            <a:r>
              <a:rPr lang="ru-RU" sz="1600" b="1" dirty="0"/>
              <a:t> </a:t>
            </a:r>
            <a:r>
              <a:rPr lang="ru-RU" sz="1600" b="1" dirty="0" err="1"/>
              <a:t>втрачають</a:t>
            </a:r>
            <a:r>
              <a:rPr lang="ru-RU" sz="1600" b="1" dirty="0"/>
              <a:t> свою </a:t>
            </a:r>
            <a:r>
              <a:rPr lang="ru-RU" sz="1600" b="1" dirty="0" err="1"/>
              <a:t>частку</a:t>
            </a:r>
            <a:r>
              <a:rPr lang="ru-RU" sz="1600" b="1" dirty="0"/>
              <a:t> в </a:t>
            </a:r>
            <a:r>
              <a:rPr lang="ru-RU" sz="1600" b="1" dirty="0" err="1"/>
              <a:t>усіх</a:t>
            </a:r>
            <a:r>
              <a:rPr lang="ru-RU" sz="1600" b="1" dirty="0"/>
              <a:t> секторах транспортного ринку, за </a:t>
            </a:r>
            <a:r>
              <a:rPr lang="ru-RU" sz="1600" b="1" dirty="0" err="1"/>
              <a:t>винятком</a:t>
            </a:r>
            <a:r>
              <a:rPr lang="ru-RU" sz="1600" b="1" dirty="0"/>
              <a:t> </a:t>
            </a:r>
            <a:r>
              <a:rPr lang="ru-RU" sz="1600" b="1" dirty="0" err="1"/>
              <a:t>приміських</a:t>
            </a:r>
            <a:r>
              <a:rPr lang="ru-RU" sz="1600" b="1" dirty="0"/>
              <a:t> та </a:t>
            </a:r>
            <a:r>
              <a:rPr lang="ru-RU" sz="1600" b="1" dirty="0" err="1"/>
              <a:t>швидкісних</a:t>
            </a:r>
            <a:r>
              <a:rPr lang="ru-RU" sz="1600" b="1" dirty="0"/>
              <a:t> </a:t>
            </a:r>
            <a:r>
              <a:rPr lang="ru-RU" sz="1600" b="1" dirty="0" err="1"/>
              <a:t>пасажирських</a:t>
            </a:r>
            <a:r>
              <a:rPr lang="ru-RU" sz="1600" b="1" dirty="0"/>
              <a:t> </a:t>
            </a:r>
            <a:r>
              <a:rPr lang="ru-RU" sz="1600" b="1" dirty="0" err="1"/>
              <a:t>перевезень</a:t>
            </a:r>
            <a:r>
              <a:rPr lang="ru-RU" sz="1600" b="1" dirty="0"/>
              <a:t> і </a:t>
            </a:r>
            <a:r>
              <a:rPr lang="ru-RU" sz="1600" b="1" dirty="0" err="1"/>
              <a:t>деяких</a:t>
            </a:r>
            <a:r>
              <a:rPr lang="ru-RU" sz="1600" b="1" dirty="0"/>
              <a:t> </a:t>
            </a:r>
            <a:r>
              <a:rPr lang="ru-RU" sz="1600" b="1" dirty="0" err="1"/>
              <a:t>вантажних</a:t>
            </a:r>
            <a:r>
              <a:rPr lang="ru-RU" sz="1600" b="1" dirty="0"/>
              <a:t> по маршрутах через </a:t>
            </a:r>
            <a:r>
              <a:rPr lang="ru-RU" sz="1600" b="1" dirty="0" err="1"/>
              <a:t>Альпи</a:t>
            </a:r>
            <a:r>
              <a:rPr lang="ru-RU" sz="1600" b="1" dirty="0"/>
              <a:t>. </a:t>
            </a:r>
            <a:r>
              <a:rPr lang="ru-RU" sz="1600" b="1" dirty="0" err="1"/>
              <a:t>Фінансовий</a:t>
            </a:r>
            <a:r>
              <a:rPr lang="ru-RU" sz="1600" b="1" dirty="0"/>
              <a:t> стан на </a:t>
            </a:r>
            <a:r>
              <a:rPr lang="ru-RU" sz="1600" b="1" dirty="0" err="1"/>
              <a:t>всіх</a:t>
            </a:r>
            <a:r>
              <a:rPr lang="ru-RU" sz="1600" b="1" dirty="0"/>
              <a:t> </a:t>
            </a:r>
            <a:r>
              <a:rPr lang="ru-RU" sz="1600" b="1" dirty="0" err="1"/>
              <a:t>залізницях</a:t>
            </a:r>
            <a:r>
              <a:rPr lang="ru-RU" sz="1600" b="1" dirty="0"/>
              <a:t> </a:t>
            </a:r>
            <a:r>
              <a:rPr lang="ru-RU" sz="1600" b="1" dirty="0" err="1"/>
              <a:t>продовжує</a:t>
            </a:r>
            <a:r>
              <a:rPr lang="ru-RU" sz="1600" b="1" dirty="0"/>
              <a:t> </a:t>
            </a:r>
            <a:r>
              <a:rPr lang="ru-RU" sz="1600" b="1" dirty="0" err="1" smtClean="0"/>
              <a:t>погіршуватися</a:t>
            </a:r>
            <a:r>
              <a:rPr lang="ru-RU" sz="1600" b="1" dirty="0" smtClean="0"/>
              <a:t>. У </a:t>
            </a:r>
            <a:r>
              <a:rPr lang="ru-RU" sz="1600" b="1" dirty="0" err="1"/>
              <a:t>Північній</a:t>
            </a:r>
            <a:r>
              <a:rPr lang="ru-RU" sz="1600" b="1" dirty="0"/>
              <a:t> </a:t>
            </a:r>
            <a:r>
              <a:rPr lang="ru-RU" sz="1600" b="1" dirty="0" err="1"/>
              <a:t>Америці</a:t>
            </a:r>
            <a:r>
              <a:rPr lang="ru-RU" sz="1600" b="1" dirty="0"/>
              <a:t> </a:t>
            </a:r>
            <a:r>
              <a:rPr lang="ru-RU" sz="1600" b="1" dirty="0" err="1"/>
              <a:t>приватні</a:t>
            </a:r>
            <a:r>
              <a:rPr lang="ru-RU" sz="1600" b="1" dirty="0"/>
              <a:t> </a:t>
            </a:r>
            <a:r>
              <a:rPr lang="ru-RU" sz="1600" b="1" dirty="0" err="1"/>
              <a:t>вантажні</a:t>
            </a:r>
            <a:r>
              <a:rPr lang="ru-RU" sz="1600" b="1" dirty="0"/>
              <a:t> </a:t>
            </a:r>
            <a:r>
              <a:rPr lang="ru-RU" sz="1600" b="1" dirty="0" err="1"/>
              <a:t>залізничні</a:t>
            </a:r>
            <a:r>
              <a:rPr lang="ru-RU" sz="1600" b="1" dirty="0"/>
              <a:t> </a:t>
            </a:r>
            <a:r>
              <a:rPr lang="ru-RU" sz="1600" b="1" dirty="0" err="1"/>
              <a:t>компанії</a:t>
            </a:r>
            <a:r>
              <a:rPr lang="ru-RU" sz="1600" b="1" dirty="0"/>
              <a:t> </a:t>
            </a:r>
            <a:r>
              <a:rPr lang="ru-RU" sz="1600" b="1" dirty="0" err="1"/>
              <a:t>успішно</a:t>
            </a:r>
            <a:r>
              <a:rPr lang="ru-RU" sz="1600" b="1" dirty="0"/>
              <a:t> </a:t>
            </a:r>
            <a:r>
              <a:rPr lang="ru-RU" sz="1600" b="1" dirty="0" err="1"/>
              <a:t>витримали</a:t>
            </a:r>
            <a:r>
              <a:rPr lang="ru-RU" sz="1600" b="1" dirty="0"/>
              <a:t> </a:t>
            </a:r>
            <a:r>
              <a:rPr lang="ru-RU" sz="1600" b="1" dirty="0" err="1"/>
              <a:t>випробування</a:t>
            </a:r>
            <a:r>
              <a:rPr lang="ru-RU" sz="1600" b="1" dirty="0"/>
              <a:t> на </a:t>
            </a:r>
            <a:r>
              <a:rPr lang="ru-RU" sz="1600" b="1" dirty="0" err="1"/>
              <a:t>лібералізацію</a:t>
            </a:r>
            <a:r>
              <a:rPr lang="ru-RU" sz="1600" b="1" dirty="0"/>
              <a:t> і </a:t>
            </a:r>
            <a:r>
              <a:rPr lang="ru-RU" sz="1600" b="1" dirty="0" err="1"/>
              <a:t>покращили</a:t>
            </a:r>
            <a:r>
              <a:rPr lang="ru-RU" sz="1600" b="1" dirty="0"/>
              <a:t> </a:t>
            </a:r>
            <a:r>
              <a:rPr lang="ru-RU" sz="1600" b="1" dirty="0" err="1"/>
              <a:t>результати</a:t>
            </a:r>
            <a:r>
              <a:rPr lang="ru-RU" sz="1600" b="1" dirty="0"/>
              <a:t> </a:t>
            </a:r>
            <a:r>
              <a:rPr lang="ru-RU" sz="1600" b="1" dirty="0" err="1"/>
              <a:t>роботи</a:t>
            </a:r>
            <a:r>
              <a:rPr lang="ru-RU" sz="1600" b="1" dirty="0"/>
              <a:t> з </a:t>
            </a:r>
            <a:r>
              <a:rPr lang="ru-RU" sz="1600" b="1" dirty="0" err="1"/>
              <a:t>обсягів</a:t>
            </a:r>
            <a:r>
              <a:rPr lang="ru-RU" sz="1600" b="1" dirty="0"/>
              <a:t> </a:t>
            </a:r>
            <a:r>
              <a:rPr lang="ru-RU" sz="1600" b="1" dirty="0" err="1"/>
              <a:t>перевезень</a:t>
            </a:r>
            <a:r>
              <a:rPr lang="ru-RU" sz="1600" b="1" dirty="0"/>
              <a:t>, </a:t>
            </a:r>
            <a:r>
              <a:rPr lang="ru-RU" sz="1600" b="1" dirty="0" err="1"/>
              <a:t>продуктивності</a:t>
            </a:r>
            <a:r>
              <a:rPr lang="ru-RU" sz="1600" b="1" dirty="0"/>
              <a:t> та —</a:t>
            </a:r>
            <a:r>
              <a:rPr lang="ru-RU" sz="1600" b="1" dirty="0" err="1"/>
              <a:t>дещо</a:t>
            </a:r>
            <a:r>
              <a:rPr lang="ru-RU" sz="1600" b="1" dirty="0"/>
              <a:t> </a:t>
            </a:r>
            <a:r>
              <a:rPr lang="ru-RU" sz="1600" b="1" dirty="0" err="1"/>
              <a:t>меншою</a:t>
            </a:r>
            <a:r>
              <a:rPr lang="ru-RU" sz="1600" b="1" dirty="0"/>
              <a:t> </a:t>
            </a:r>
            <a:r>
              <a:rPr lang="ru-RU" sz="1600" b="1" dirty="0" err="1"/>
              <a:t>мірою</a:t>
            </a:r>
            <a:r>
              <a:rPr lang="ru-RU" sz="1600" b="1" dirty="0"/>
              <a:t> — </a:t>
            </a:r>
            <a:r>
              <a:rPr lang="ru-RU" sz="1600" b="1" dirty="0" err="1"/>
              <a:t>прибутковості</a:t>
            </a:r>
            <a:r>
              <a:rPr lang="ru-RU" sz="1600" b="1" dirty="0"/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У </a:t>
            </a:r>
            <a:r>
              <a:rPr lang="ru-RU" sz="1600" b="1" dirty="0" err="1"/>
              <a:t>Південно-Східній</a:t>
            </a:r>
            <a:r>
              <a:rPr lang="ru-RU" sz="1600" b="1" dirty="0"/>
              <a:t> </a:t>
            </a:r>
            <a:r>
              <a:rPr lang="ru-RU" sz="1600" b="1" dirty="0" err="1"/>
              <a:t>Азії</a:t>
            </a:r>
            <a:r>
              <a:rPr lang="ru-RU" sz="1600" b="1" dirty="0"/>
              <a:t> </a:t>
            </a:r>
            <a:r>
              <a:rPr lang="ru-RU" sz="1600" b="1" dirty="0" err="1"/>
              <a:t>залізниці</a:t>
            </a:r>
            <a:r>
              <a:rPr lang="ru-RU" sz="1600" b="1" dirty="0"/>
              <a:t> </a:t>
            </a:r>
            <a:r>
              <a:rPr lang="ru-RU" sz="1600" b="1" dirty="0" err="1"/>
              <a:t>залишаються</a:t>
            </a:r>
            <a:r>
              <a:rPr lang="ru-RU" sz="1600" b="1" dirty="0"/>
              <a:t> </a:t>
            </a:r>
            <a:r>
              <a:rPr lang="ru-RU" sz="1600" b="1" dirty="0" err="1"/>
              <a:t>незамінними</a:t>
            </a:r>
            <a:r>
              <a:rPr lang="ru-RU" sz="1600" b="1" dirty="0"/>
              <a:t> для </a:t>
            </a:r>
            <a:r>
              <a:rPr lang="ru-RU" sz="1600" b="1" dirty="0" err="1"/>
              <a:t>масових</a:t>
            </a:r>
            <a:r>
              <a:rPr lang="ru-RU" sz="1600" b="1" dirty="0"/>
              <a:t> </a:t>
            </a:r>
            <a:r>
              <a:rPr lang="ru-RU" sz="1600" b="1" dirty="0" err="1"/>
              <a:t>перевезень</a:t>
            </a:r>
            <a:r>
              <a:rPr lang="ru-RU" sz="1600" b="1" dirty="0"/>
              <a:t> </a:t>
            </a:r>
            <a:r>
              <a:rPr lang="ru-RU" sz="1600" b="1" dirty="0" err="1"/>
              <a:t>пасажирів</a:t>
            </a:r>
            <a:r>
              <a:rPr lang="ru-RU" sz="1600" b="1" dirty="0"/>
              <a:t> та </a:t>
            </a:r>
            <a:r>
              <a:rPr lang="ru-RU" sz="1600" b="1" dirty="0" err="1"/>
              <a:t>вантажів</a:t>
            </a:r>
            <a:r>
              <a:rPr lang="ru-RU" sz="1600" b="1" dirty="0"/>
              <a:t> </a:t>
            </a:r>
            <a:r>
              <a:rPr lang="ru-RU" sz="1600" b="1" dirty="0" err="1"/>
              <a:t>незалежно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відстані</a:t>
            </a:r>
            <a:r>
              <a:rPr lang="ru-RU" sz="1600" b="1" dirty="0"/>
              <a:t>. </a:t>
            </a:r>
            <a:r>
              <a:rPr lang="ru-RU" sz="1600" b="1" dirty="0" err="1"/>
              <a:t>Це</a:t>
            </a:r>
            <a:r>
              <a:rPr lang="ru-RU" sz="1600" b="1" dirty="0"/>
              <a:t> </a:t>
            </a:r>
            <a:r>
              <a:rPr lang="ru-RU" sz="1600" b="1" dirty="0" err="1"/>
              <a:t>стосується</a:t>
            </a:r>
            <a:r>
              <a:rPr lang="ru-RU" sz="1600" b="1" dirty="0"/>
              <a:t> </a:t>
            </a:r>
            <a:r>
              <a:rPr lang="ru-RU" sz="1600" b="1" dirty="0" err="1"/>
              <a:t>Індії</a:t>
            </a:r>
            <a:r>
              <a:rPr lang="ru-RU" sz="1600" b="1" dirty="0"/>
              <a:t> та Китаю, де </a:t>
            </a:r>
            <a:r>
              <a:rPr lang="ru-RU" sz="1600" b="1" dirty="0" err="1"/>
              <a:t>залізниці</a:t>
            </a:r>
            <a:r>
              <a:rPr lang="ru-RU" sz="1600" b="1" dirty="0"/>
              <a:t> не в </a:t>
            </a:r>
            <a:r>
              <a:rPr lang="ru-RU" sz="1600" b="1" dirty="0" err="1"/>
              <a:t>змозі</a:t>
            </a:r>
            <a:r>
              <a:rPr lang="ru-RU" sz="1600" b="1" dirty="0"/>
              <a:t> </a:t>
            </a:r>
            <a:r>
              <a:rPr lang="ru-RU" sz="1600" b="1" dirty="0" err="1"/>
              <a:t>задовольнити</a:t>
            </a:r>
            <a:r>
              <a:rPr lang="ru-RU" sz="1600" b="1" dirty="0"/>
              <a:t> попит на </a:t>
            </a:r>
            <a:r>
              <a:rPr lang="ru-RU" sz="1600" b="1" dirty="0" err="1"/>
              <a:t>всі</a:t>
            </a:r>
            <a:r>
              <a:rPr lang="ru-RU" sz="1600" b="1" dirty="0"/>
              <a:t> </a:t>
            </a:r>
            <a:r>
              <a:rPr lang="ru-RU" sz="1600" b="1" dirty="0" err="1"/>
              <a:t>види</a:t>
            </a:r>
            <a:r>
              <a:rPr lang="ru-RU" sz="1600" b="1" dirty="0"/>
              <a:t> </a:t>
            </a:r>
            <a:r>
              <a:rPr lang="ru-RU" sz="1600" b="1" dirty="0" err="1"/>
              <a:t>перевезень</a:t>
            </a:r>
            <a:r>
              <a:rPr lang="ru-RU" sz="1600" b="1" dirty="0"/>
              <a:t>. В </a:t>
            </a:r>
            <a:r>
              <a:rPr lang="ru-RU" sz="1600" b="1" dirty="0" err="1"/>
              <a:t>Японії</a:t>
            </a:r>
            <a:r>
              <a:rPr lang="ru-RU" sz="1600" b="1" dirty="0"/>
              <a:t> </a:t>
            </a:r>
            <a:r>
              <a:rPr lang="ru-RU" sz="1600" b="1" dirty="0" err="1"/>
              <a:t>розвиток</a:t>
            </a:r>
            <a:r>
              <a:rPr lang="ru-RU" sz="1600" b="1" dirty="0"/>
              <a:t> </a:t>
            </a:r>
            <a:r>
              <a:rPr lang="ru-RU" sz="1600" b="1" dirty="0" err="1"/>
              <a:t>швидкісних</a:t>
            </a:r>
            <a:r>
              <a:rPr lang="ru-RU" sz="1600" b="1" dirty="0"/>
              <a:t> </a:t>
            </a:r>
            <a:r>
              <a:rPr lang="ru-RU" sz="1600" b="1" dirty="0" err="1"/>
              <a:t>пасажирських</a:t>
            </a:r>
            <a:r>
              <a:rPr lang="ru-RU" sz="1600" b="1" dirty="0"/>
              <a:t> </a:t>
            </a:r>
            <a:r>
              <a:rPr lang="ru-RU" sz="1600" b="1" dirty="0" err="1"/>
              <a:t>перевезень</a:t>
            </a:r>
            <a:r>
              <a:rPr lang="ru-RU" sz="1600" b="1" dirty="0"/>
              <a:t> </a:t>
            </a:r>
            <a:r>
              <a:rPr lang="ru-RU" sz="1600" b="1" dirty="0" err="1"/>
              <a:t>дещо</a:t>
            </a:r>
            <a:r>
              <a:rPr lang="ru-RU" sz="1600" b="1" dirty="0"/>
              <a:t> </a:t>
            </a:r>
            <a:r>
              <a:rPr lang="ru-RU" sz="1600" b="1" dirty="0" err="1"/>
              <a:t>загальмувався</a:t>
            </a:r>
            <a:r>
              <a:rPr lang="ru-RU" sz="1600" b="1" dirty="0"/>
              <a:t>, але </a:t>
            </a:r>
            <a:r>
              <a:rPr lang="ru-RU" sz="1600" b="1" dirty="0" err="1"/>
              <a:t>обсяг</a:t>
            </a:r>
            <a:r>
              <a:rPr lang="ru-RU" sz="1600" b="1" dirty="0"/>
              <a:t> </a:t>
            </a:r>
            <a:r>
              <a:rPr lang="ru-RU" sz="1600" b="1" dirty="0" err="1"/>
              <a:t>перевезень</a:t>
            </a:r>
            <a:r>
              <a:rPr lang="ru-RU" sz="1600" b="1" dirty="0"/>
              <a:t> на </a:t>
            </a:r>
            <a:r>
              <a:rPr lang="ru-RU" sz="1600" b="1" dirty="0" err="1"/>
              <a:t>короткі</a:t>
            </a:r>
            <a:r>
              <a:rPr lang="ru-RU" sz="1600" b="1" dirty="0"/>
              <a:t> </a:t>
            </a:r>
            <a:r>
              <a:rPr lang="ru-RU" sz="1600" b="1" dirty="0" err="1"/>
              <a:t>відстані</a:t>
            </a:r>
            <a:r>
              <a:rPr lang="ru-RU" sz="1600" b="1" dirty="0"/>
              <a:t> </a:t>
            </a:r>
            <a:r>
              <a:rPr lang="ru-RU" sz="1600" b="1" dirty="0" err="1"/>
              <a:t>продовжує</a:t>
            </a:r>
            <a:r>
              <a:rPr lang="ru-RU" sz="1600" b="1" dirty="0"/>
              <a:t> </a:t>
            </a:r>
            <a:r>
              <a:rPr lang="ru-RU" sz="1600" b="1" dirty="0" err="1"/>
              <a:t>зростати</a:t>
            </a:r>
            <a:r>
              <a:rPr lang="ru-RU" sz="1600" b="1" dirty="0"/>
              <a:t>, а </a:t>
            </a:r>
            <a:r>
              <a:rPr lang="ru-RU" sz="1600" b="1" dirty="0" err="1"/>
              <a:t>диверсифікація</a:t>
            </a:r>
            <a:r>
              <a:rPr lang="ru-RU" sz="1600" b="1" dirty="0"/>
              <a:t> </a:t>
            </a:r>
            <a:r>
              <a:rPr lang="ru-RU" sz="1600" b="1" dirty="0" err="1"/>
              <a:t>послуг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надаються</a:t>
            </a:r>
            <a:r>
              <a:rPr lang="ru-RU" sz="1600" b="1" dirty="0"/>
              <a:t> </a:t>
            </a:r>
            <a:r>
              <a:rPr lang="ru-RU" sz="1600" b="1" dirty="0" err="1"/>
              <a:t>залізницями</a:t>
            </a:r>
            <a:r>
              <a:rPr lang="ru-RU" sz="1600" b="1" dirty="0"/>
              <a:t>, </a:t>
            </a:r>
            <a:r>
              <a:rPr lang="ru-RU" sz="1600" b="1" dirty="0" err="1"/>
              <a:t>дає</a:t>
            </a:r>
            <a:r>
              <a:rPr lang="ru-RU" sz="1600" b="1" dirty="0"/>
              <a:t> </a:t>
            </a:r>
            <a:r>
              <a:rPr lang="ru-RU" sz="1600" b="1" dirty="0" err="1"/>
              <a:t>відчутні</a:t>
            </a:r>
            <a:r>
              <a:rPr lang="ru-RU" sz="1600" b="1" dirty="0"/>
              <a:t> </a:t>
            </a:r>
            <a:r>
              <a:rPr lang="ru-RU" sz="1600" b="1" dirty="0" err="1"/>
              <a:t>фінансові</a:t>
            </a:r>
            <a:r>
              <a:rPr lang="ru-RU" sz="1600" b="1" dirty="0"/>
              <a:t> </a:t>
            </a:r>
            <a:r>
              <a:rPr lang="ru-RU" sz="1600" b="1" dirty="0" err="1"/>
              <a:t>результати</a:t>
            </a:r>
            <a:r>
              <a:rPr lang="ru-RU" sz="1600" b="1" dirty="0"/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/>
              <a:t>Обсяг</a:t>
            </a:r>
            <a:r>
              <a:rPr lang="ru-RU" sz="1600" b="1" dirty="0" smtClean="0"/>
              <a:t> </a:t>
            </a:r>
            <a:r>
              <a:rPr lang="ru-RU" sz="1600" b="1" dirty="0" err="1"/>
              <a:t>вантажних</a:t>
            </a:r>
            <a:r>
              <a:rPr lang="ru-RU" sz="1600" b="1" dirty="0"/>
              <a:t> </a:t>
            </a:r>
            <a:r>
              <a:rPr lang="ru-RU" sz="1600" b="1" dirty="0" err="1"/>
              <a:t>перевезень</a:t>
            </a:r>
            <a:r>
              <a:rPr lang="ru-RU" sz="1600" b="1" dirty="0"/>
              <a:t> </a:t>
            </a:r>
            <a:r>
              <a:rPr lang="ru-RU" sz="1600" b="1" dirty="0" err="1"/>
              <a:t>залізницями</a:t>
            </a:r>
            <a:r>
              <a:rPr lang="ru-RU" sz="1600" b="1" dirty="0"/>
              <a:t> </a:t>
            </a:r>
            <a:r>
              <a:rPr lang="ru-RU" sz="1600" b="1" dirty="0" err="1"/>
              <a:t>протягом</a:t>
            </a:r>
            <a:r>
              <a:rPr lang="ru-RU" sz="1600" b="1" dirty="0"/>
              <a:t> </a:t>
            </a:r>
            <a:r>
              <a:rPr lang="ru-RU" sz="1600" b="1" dirty="0" err="1"/>
              <a:t>багатьох</a:t>
            </a:r>
            <a:r>
              <a:rPr lang="ru-RU" sz="1600" b="1" dirty="0"/>
              <a:t> </a:t>
            </a:r>
            <a:r>
              <a:rPr lang="ru-RU" sz="1600" b="1" dirty="0" err="1"/>
              <a:t>років</a:t>
            </a:r>
            <a:r>
              <a:rPr lang="ru-RU" sz="1600" b="1" dirty="0"/>
              <a:t> </a:t>
            </a:r>
            <a:r>
              <a:rPr lang="ru-RU" sz="1600" b="1" dirty="0" err="1"/>
              <a:t>зростав</a:t>
            </a:r>
            <a:r>
              <a:rPr lang="ru-RU" sz="1600" b="1" dirty="0"/>
              <a:t> на 4—8 % на </a:t>
            </a:r>
            <a:r>
              <a:rPr lang="ru-RU" sz="1600" b="1" dirty="0" err="1"/>
              <a:t>рік</a:t>
            </a:r>
            <a:r>
              <a:rPr lang="ru-RU" sz="1600" b="1" dirty="0"/>
              <a:t>, </a:t>
            </a:r>
            <a:r>
              <a:rPr lang="ru-RU" sz="1600" b="1" dirty="0" err="1"/>
              <a:t>подвоївшись</a:t>
            </a:r>
            <a:r>
              <a:rPr lang="ru-RU" sz="1600" b="1" dirty="0"/>
              <a:t> за </a:t>
            </a:r>
            <a:r>
              <a:rPr lang="ru-RU" sz="1600" b="1" dirty="0" err="1"/>
              <a:t>останнє</a:t>
            </a:r>
            <a:r>
              <a:rPr lang="ru-RU" sz="1600" b="1" dirty="0"/>
              <a:t> </a:t>
            </a:r>
            <a:r>
              <a:rPr lang="ru-RU" sz="1600" b="1" dirty="0" err="1"/>
              <a:t>десятиліття</a:t>
            </a:r>
            <a:r>
              <a:rPr lang="ru-RU" sz="1600" b="1" dirty="0"/>
              <a:t> в </a:t>
            </a:r>
            <a:r>
              <a:rPr lang="ru-RU" sz="1600" b="1" dirty="0" err="1"/>
              <a:t>Китаї</a:t>
            </a:r>
            <a:r>
              <a:rPr lang="ru-RU" sz="1600" b="1" dirty="0"/>
              <a:t> та за два </a:t>
            </a:r>
            <a:r>
              <a:rPr lang="ru-RU" sz="1600" b="1" dirty="0" err="1"/>
              <a:t>десятиліття</a:t>
            </a:r>
            <a:r>
              <a:rPr lang="ru-RU" sz="1600" b="1" dirty="0"/>
              <a:t> в СІЛА. У </a:t>
            </a:r>
            <a:r>
              <a:rPr lang="ru-RU" sz="1600" b="1" dirty="0" err="1"/>
              <a:t>Сполучених</a:t>
            </a:r>
            <a:r>
              <a:rPr lang="ru-RU" sz="1600" b="1" dirty="0"/>
              <a:t> Штатах і </a:t>
            </a:r>
            <a:r>
              <a:rPr lang="ru-RU" sz="1600" b="1" dirty="0" err="1"/>
              <a:t>Канаді</a:t>
            </a:r>
            <a:r>
              <a:rPr lang="ru-RU" sz="1600" b="1" dirty="0"/>
              <a:t> на 14 </a:t>
            </a:r>
            <a:r>
              <a:rPr lang="ru-RU" sz="1600" b="1" dirty="0" err="1"/>
              <a:t>найбільших</a:t>
            </a:r>
            <a:r>
              <a:rPr lang="ru-RU" sz="1600" b="1" dirty="0"/>
              <a:t> </a:t>
            </a:r>
            <a:r>
              <a:rPr lang="ru-RU" sz="1600" b="1" dirty="0" err="1"/>
              <a:t>залізницях</a:t>
            </a:r>
            <a:r>
              <a:rPr lang="ru-RU" sz="1600" b="1" dirty="0"/>
              <a:t> </a:t>
            </a:r>
            <a:r>
              <a:rPr lang="ru-RU" sz="1600" b="1" dirty="0" err="1"/>
              <a:t>він</a:t>
            </a:r>
            <a:r>
              <a:rPr lang="ru-RU" sz="1600" b="1" dirty="0"/>
              <a:t> </a:t>
            </a:r>
            <a:r>
              <a:rPr lang="ru-RU" sz="1600" b="1" dirty="0" err="1"/>
              <a:t>сягнув</a:t>
            </a:r>
            <a:r>
              <a:rPr lang="ru-RU" sz="1600" b="1" dirty="0"/>
              <a:t> рекордного </a:t>
            </a:r>
            <a:r>
              <a:rPr lang="ru-RU" sz="1600" b="1" dirty="0" err="1"/>
              <a:t>рівня</a:t>
            </a:r>
            <a:r>
              <a:rPr lang="ru-RU" sz="1600" b="1" dirty="0"/>
              <a:t> 2000 млрд. т/км, </a:t>
            </a:r>
            <a:r>
              <a:rPr lang="ru-RU" sz="1600" b="1" dirty="0" err="1"/>
              <a:t>що</a:t>
            </a:r>
            <a:r>
              <a:rPr lang="ru-RU" sz="1600" b="1" dirty="0"/>
              <a:t> становить </a:t>
            </a:r>
            <a:r>
              <a:rPr lang="ru-RU" sz="1600" b="1" dirty="0" err="1"/>
              <a:t>третину</a:t>
            </a:r>
            <a:r>
              <a:rPr lang="ru-RU" sz="1600" b="1" dirty="0"/>
              <a:t> </a:t>
            </a:r>
            <a:r>
              <a:rPr lang="ru-RU" sz="1600" b="1" dirty="0" err="1"/>
              <a:t>світової</a:t>
            </a:r>
            <a:r>
              <a:rPr lang="ru-RU" sz="1600" b="1" dirty="0"/>
              <a:t> </a:t>
            </a:r>
            <a:r>
              <a:rPr lang="ru-RU" sz="1600" b="1" dirty="0" err="1"/>
              <a:t>перевізної</a:t>
            </a:r>
            <a:r>
              <a:rPr lang="ru-RU" sz="1600" b="1" dirty="0"/>
              <a:t> </a:t>
            </a:r>
            <a:r>
              <a:rPr lang="ru-RU" sz="1600" b="1" dirty="0" err="1"/>
              <a:t>роботи</a:t>
            </a:r>
            <a:r>
              <a:rPr lang="ru-RU" sz="1600" b="1" dirty="0"/>
              <a:t>. </a:t>
            </a:r>
            <a:r>
              <a:rPr lang="ru-RU" sz="1600" b="1" dirty="0" err="1"/>
              <a:t>Залізниці</a:t>
            </a:r>
            <a:r>
              <a:rPr lang="ru-RU" sz="1600" b="1" dirty="0"/>
              <a:t> Китаю довели </a:t>
            </a:r>
            <a:r>
              <a:rPr lang="ru-RU" sz="1600" b="1" dirty="0" err="1"/>
              <a:t>обсяг</a:t>
            </a:r>
            <a:r>
              <a:rPr lang="ru-RU" sz="1600" b="1" dirty="0"/>
              <a:t> </a:t>
            </a:r>
            <a:r>
              <a:rPr lang="ru-RU" sz="1600" b="1" dirty="0" err="1"/>
              <a:t>вантажних</a:t>
            </a:r>
            <a:r>
              <a:rPr lang="ru-RU" sz="1600" b="1" dirty="0"/>
              <a:t> </a:t>
            </a:r>
            <a:r>
              <a:rPr lang="ru-RU" sz="1600" b="1" dirty="0" err="1"/>
              <a:t>перевезень</a:t>
            </a:r>
            <a:r>
              <a:rPr lang="ru-RU" sz="1600" b="1" dirty="0"/>
              <a:t> до 1300 млрд. т/км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/>
              <a:t>Залізницями</a:t>
            </a:r>
            <a:r>
              <a:rPr lang="ru-RU" sz="1600" b="1" dirty="0" smtClean="0"/>
              <a:t> </a:t>
            </a:r>
            <a:r>
              <a:rPr lang="ru-RU" sz="1600" b="1" dirty="0" err="1"/>
              <a:t>перевозять</a:t>
            </a:r>
            <a:r>
              <a:rPr lang="ru-RU" sz="1600" b="1" dirty="0"/>
              <a:t> </a:t>
            </a:r>
            <a:r>
              <a:rPr lang="ru-RU" sz="1600" b="1" dirty="0" err="1"/>
              <a:t>чорні</a:t>
            </a:r>
            <a:r>
              <a:rPr lang="ru-RU" sz="1600" b="1" dirty="0"/>
              <a:t> й </a:t>
            </a:r>
            <a:r>
              <a:rPr lang="ru-RU" sz="1600" b="1" dirty="0" err="1"/>
              <a:t>кольорові</a:t>
            </a:r>
            <a:r>
              <a:rPr lang="ru-RU" sz="1600" b="1" dirty="0"/>
              <a:t> метали, </a:t>
            </a:r>
            <a:r>
              <a:rPr lang="ru-RU" sz="1600" b="1" dirty="0" err="1"/>
              <a:t>кам’яне</a:t>
            </a:r>
            <a:r>
              <a:rPr lang="ru-RU" sz="1600" b="1" dirty="0"/>
              <a:t> </a:t>
            </a:r>
            <a:r>
              <a:rPr lang="ru-RU" sz="1600" b="1" dirty="0" err="1"/>
              <a:t>вугілля</a:t>
            </a:r>
            <a:r>
              <a:rPr lang="ru-RU" sz="1600" b="1" dirty="0"/>
              <a:t>, </a:t>
            </a:r>
            <a:r>
              <a:rPr lang="ru-RU" sz="1600" b="1" dirty="0" err="1"/>
              <a:t>руди</a:t>
            </a:r>
            <a:r>
              <a:rPr lang="ru-RU" sz="1600" b="1" dirty="0"/>
              <a:t>, </a:t>
            </a:r>
            <a:r>
              <a:rPr lang="ru-RU" sz="1600" b="1" dirty="0" err="1"/>
              <a:t>будівельні</a:t>
            </a:r>
            <a:r>
              <a:rPr lang="ru-RU" sz="1600" b="1" dirty="0"/>
              <a:t> </a:t>
            </a:r>
            <a:r>
              <a:rPr lang="ru-RU" sz="1600" b="1" dirty="0" err="1"/>
              <a:t>матеріали</a:t>
            </a:r>
            <a:r>
              <a:rPr lang="ru-RU" sz="1600" b="1" dirty="0"/>
              <a:t>, </a:t>
            </a:r>
            <a:r>
              <a:rPr lang="ru-RU" sz="1600" b="1" dirty="0" err="1"/>
              <a:t>ліс</a:t>
            </a:r>
            <a:r>
              <a:rPr lang="ru-RU" sz="1600" b="1" dirty="0"/>
              <a:t> і </a:t>
            </a:r>
            <a:r>
              <a:rPr lang="ru-RU" sz="1600" b="1" dirty="0" err="1"/>
              <a:t>лісоматеріали</a:t>
            </a:r>
            <a:r>
              <a:rPr lang="ru-RU" sz="1600" b="1" dirty="0"/>
              <a:t>, зерно, </a:t>
            </a:r>
            <a:r>
              <a:rPr lang="ru-RU" sz="1600" b="1" dirty="0" err="1"/>
              <a:t>нафтопродукти</a:t>
            </a:r>
            <a:r>
              <a:rPr lang="ru-RU" sz="1600" b="1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5588"/>
            <a:ext cx="194468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255713"/>
          </a:xfrm>
        </p:spPr>
        <p:txBody>
          <a:bodyPr anchor="t"/>
          <a:lstStyle/>
          <a:p>
            <a:r>
              <a:rPr lang="ru-RU" sz="2000" b="1" smtClean="0"/>
              <a:t>Загальний обсяг перевезень залізницями світу оцінюється нині приблизно у 8500 млрд. приведених кілометрів. По регіонах і країнах він розподіляється таким чином: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73050" y="1146175"/>
          <a:ext cx="8813800" cy="449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5732463"/>
            <a:ext cx="8066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ndara" pitchFamily="34" charset="0"/>
              </a:rPr>
              <a:t>Залізниці як вид транспорту найбільше потерпають від спаду виробництва. В той же час інші види транспорту завжди вигравали від структурних зрушень в економіці, особливо автомобільний транспорт.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1328192"/>
          </a:xfr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</a:t>
            </a:r>
            <a:r>
              <a:rPr lang="ru-RU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Географія</a:t>
            </a: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автомобільного</a:t>
            </a:r>
            <a:r>
              <a:rPr lang="ru-RU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</a:t>
            </a:r>
            <a:b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транспорту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628775"/>
            <a:ext cx="8594725" cy="493712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/>
              <a:t>Нині</a:t>
            </a:r>
            <a:r>
              <a:rPr lang="ru-RU" sz="1800" b="1" dirty="0"/>
              <a:t> </a:t>
            </a:r>
            <a:r>
              <a:rPr lang="ru-RU" sz="1800" b="1" dirty="0" err="1"/>
              <a:t>автомобіль</a:t>
            </a:r>
            <a:r>
              <a:rPr lang="ru-RU" sz="1800" b="1" dirty="0"/>
              <a:t> став </a:t>
            </a:r>
            <a:r>
              <a:rPr lang="ru-RU" sz="1800" b="1" dirty="0" err="1"/>
              <a:t>найбільш</a:t>
            </a:r>
            <a:r>
              <a:rPr lang="ru-RU" sz="1800" b="1" dirty="0"/>
              <a:t> </a:t>
            </a:r>
            <a:r>
              <a:rPr lang="ru-RU" sz="1800" b="1" dirty="0" err="1"/>
              <a:t>масовим</a:t>
            </a:r>
            <a:r>
              <a:rPr lang="ru-RU" sz="1800" b="1" dirty="0"/>
              <a:t> і </a:t>
            </a:r>
            <a:r>
              <a:rPr lang="ru-RU" sz="1800" b="1" dirty="0" err="1"/>
              <a:t>доступним</a:t>
            </a:r>
            <a:r>
              <a:rPr lang="ru-RU" sz="1800" b="1" dirty="0"/>
              <a:t> видом </a:t>
            </a:r>
            <a:r>
              <a:rPr lang="ru-RU" sz="1800" b="1" dirty="0" err="1"/>
              <a:t>транспортних</a:t>
            </a:r>
            <a:r>
              <a:rPr lang="ru-RU" sz="1800" b="1" dirty="0"/>
              <a:t> </a:t>
            </a:r>
            <a:r>
              <a:rPr lang="ru-RU" sz="1800" b="1" dirty="0" err="1"/>
              <a:t>засобів</a:t>
            </a:r>
            <a:r>
              <a:rPr lang="ru-RU" sz="1800" b="1" dirty="0"/>
              <a:t> </a:t>
            </a:r>
            <a:r>
              <a:rPr lang="ru-RU" sz="1800" b="1" dirty="0" err="1"/>
              <a:t>майже</a:t>
            </a:r>
            <a:r>
              <a:rPr lang="ru-RU" sz="1800" b="1" dirty="0"/>
              <a:t> в </a:t>
            </a:r>
            <a:r>
              <a:rPr lang="ru-RU" sz="1800" b="1" dirty="0" err="1"/>
              <a:t>усіх</a:t>
            </a:r>
            <a:r>
              <a:rPr lang="ru-RU" sz="1800" b="1" dirty="0"/>
              <a:t> </a:t>
            </a:r>
            <a:r>
              <a:rPr lang="ru-RU" sz="1800" b="1" dirty="0" err="1"/>
              <a:t>країнах</a:t>
            </a:r>
            <a:r>
              <a:rPr lang="ru-RU" sz="1800" b="1" dirty="0"/>
              <a:t> і на </a:t>
            </a:r>
            <a:r>
              <a:rPr lang="ru-RU" sz="1800" b="1" dirty="0" err="1"/>
              <a:t>всіх</a:t>
            </a:r>
            <a:r>
              <a:rPr lang="ru-RU" sz="1800" b="1" dirty="0"/>
              <a:t> континентах. </a:t>
            </a:r>
            <a:r>
              <a:rPr lang="ru-RU" sz="1800" b="1" dirty="0" err="1"/>
              <a:t>Якщо</a:t>
            </a:r>
            <a:r>
              <a:rPr lang="ru-RU" sz="1800" b="1" dirty="0"/>
              <a:t> в 1990 р. </a:t>
            </a:r>
            <a:r>
              <a:rPr lang="ru-RU" sz="1800" b="1" dirty="0" err="1"/>
              <a:t>кількість</a:t>
            </a:r>
            <a:r>
              <a:rPr lang="ru-RU" sz="1800" b="1" dirty="0"/>
              <a:t> </a:t>
            </a:r>
            <a:r>
              <a:rPr lang="ru-RU" sz="1800" b="1" dirty="0" err="1"/>
              <a:t>транспортних</a:t>
            </a:r>
            <a:r>
              <a:rPr lang="ru-RU" sz="1800" b="1" dirty="0"/>
              <a:t> </a:t>
            </a:r>
            <a:r>
              <a:rPr lang="ru-RU" sz="1800" b="1" dirty="0" err="1"/>
              <a:t>засобів</a:t>
            </a:r>
            <a:r>
              <a:rPr lang="ru-RU" sz="1800" b="1" dirty="0"/>
              <a:t> у </a:t>
            </a:r>
            <a:r>
              <a:rPr lang="ru-RU" sz="1800" b="1" dirty="0" err="1"/>
              <a:t>світі</a:t>
            </a:r>
            <a:r>
              <a:rPr lang="ru-RU" sz="1800" b="1" dirty="0"/>
              <a:t> становила 500 млн. </a:t>
            </a:r>
            <a:r>
              <a:rPr lang="ru-RU" sz="1800" b="1" dirty="0" err="1"/>
              <a:t>одиниць</a:t>
            </a:r>
            <a:r>
              <a:rPr lang="ru-RU" sz="1800" b="1" dirty="0"/>
              <a:t>, то у 2000 р. — 700 млн. (прогноз). </a:t>
            </a:r>
            <a:r>
              <a:rPr lang="ru-RU" sz="1800" b="1" dirty="0" err="1"/>
              <a:t>Збільшення</a:t>
            </a:r>
            <a:r>
              <a:rPr lang="ru-RU" sz="1800" b="1" dirty="0"/>
              <a:t> </a:t>
            </a:r>
            <a:r>
              <a:rPr lang="ru-RU" sz="1800" b="1" dirty="0" err="1"/>
              <a:t>автомобільного</a:t>
            </a:r>
            <a:r>
              <a:rPr lang="ru-RU" sz="1800" b="1" dirty="0"/>
              <a:t> парку </a:t>
            </a:r>
            <a:r>
              <a:rPr lang="ru-RU" sz="1800" b="1" dirty="0" err="1"/>
              <a:t>відбувається</a:t>
            </a:r>
            <a:r>
              <a:rPr lang="ru-RU" sz="1800" b="1" dirty="0"/>
              <a:t> за </a:t>
            </a:r>
            <a:r>
              <a:rPr lang="ru-RU" sz="1800" b="1" dirty="0" err="1"/>
              <a:t>рахунок</a:t>
            </a:r>
            <a:r>
              <a:rPr lang="ru-RU" sz="1800" b="1" dirty="0"/>
              <a:t> </a:t>
            </a:r>
            <a:r>
              <a:rPr lang="ru-RU" sz="1800" b="1" dirty="0" err="1"/>
              <a:t>індивідуальних</a:t>
            </a:r>
            <a:r>
              <a:rPr lang="ru-RU" sz="1800" b="1" dirty="0"/>
              <a:t> </a:t>
            </a:r>
            <a:r>
              <a:rPr lang="ru-RU" sz="1800" b="1" dirty="0" err="1"/>
              <a:t>легковиків</a:t>
            </a:r>
            <a:r>
              <a:rPr lang="ru-RU" sz="1800" b="1" dirty="0"/>
              <a:t>. У </a:t>
            </a:r>
            <a:r>
              <a:rPr lang="ru-RU" sz="1800" b="1" dirty="0" err="1"/>
              <a:t>деяких</a:t>
            </a:r>
            <a:r>
              <a:rPr lang="ru-RU" sz="1800" b="1" dirty="0"/>
              <a:t> </a:t>
            </a:r>
            <a:r>
              <a:rPr lang="ru-RU" sz="1800" b="1" dirty="0" err="1"/>
              <a:t>країнах</a:t>
            </a:r>
            <a:r>
              <a:rPr lang="ru-RU" sz="1800" b="1" dirty="0"/>
              <a:t> </a:t>
            </a:r>
            <a:r>
              <a:rPr lang="ru-RU" sz="1800" b="1" dirty="0" err="1"/>
              <a:t>їхня</a:t>
            </a:r>
            <a:r>
              <a:rPr lang="ru-RU" sz="1800" b="1" dirty="0"/>
              <a:t> </a:t>
            </a:r>
            <a:r>
              <a:rPr lang="ru-RU" sz="1800" b="1" dirty="0" err="1"/>
              <a:t>частка</a:t>
            </a:r>
            <a:r>
              <a:rPr lang="ru-RU" sz="1800" b="1" dirty="0"/>
              <a:t> </a:t>
            </a:r>
            <a:r>
              <a:rPr lang="ru-RU" sz="1800" b="1" dirty="0" err="1"/>
              <a:t>складає</a:t>
            </a:r>
            <a:r>
              <a:rPr lang="ru-RU" sz="1800" b="1" dirty="0"/>
              <a:t> 80 % </a:t>
            </a:r>
            <a:r>
              <a:rPr lang="ru-RU" sz="1800" b="1" dirty="0" err="1"/>
              <a:t>загальної</a:t>
            </a:r>
            <a:r>
              <a:rPr lang="ru-RU" sz="1800" b="1" dirty="0"/>
              <a:t> </a:t>
            </a:r>
            <a:r>
              <a:rPr lang="ru-RU" sz="1800" b="1" dirty="0" err="1"/>
              <a:t>кількості</a:t>
            </a:r>
            <a:r>
              <a:rPr lang="ru-RU" sz="1800" b="1" dirty="0"/>
              <a:t> </a:t>
            </a:r>
            <a:r>
              <a:rPr lang="ru-RU" sz="1800" b="1" dirty="0" err="1"/>
              <a:t>всіх</a:t>
            </a:r>
            <a:r>
              <a:rPr lang="ru-RU" sz="1800" b="1" dirty="0"/>
              <a:t> </a:t>
            </a:r>
            <a:r>
              <a:rPr lang="ru-RU" sz="1800" b="1" dirty="0" err="1"/>
              <a:t>видів</a:t>
            </a:r>
            <a:r>
              <a:rPr lang="ru-RU" sz="1800" b="1" dirty="0"/>
              <a:t> </a:t>
            </a:r>
            <a:r>
              <a:rPr lang="ru-RU" sz="1800" b="1" dirty="0" err="1"/>
              <a:t>автотранспортних</a:t>
            </a:r>
            <a:r>
              <a:rPr lang="ru-RU" sz="1800" b="1" dirty="0"/>
              <a:t> </a:t>
            </a:r>
            <a:r>
              <a:rPr lang="ru-RU" sz="1800" b="1" dirty="0" err="1"/>
              <a:t>засобів</a:t>
            </a:r>
            <a:r>
              <a:rPr lang="ru-RU" sz="1800" b="1" dirty="0"/>
              <a:t>. </a:t>
            </a:r>
            <a:r>
              <a:rPr lang="ru-RU" sz="1800" b="1" dirty="0" err="1"/>
              <a:t>Найбільший</a:t>
            </a:r>
            <a:r>
              <a:rPr lang="ru-RU" sz="1800" b="1" dirty="0"/>
              <a:t> парк </a:t>
            </a:r>
            <a:r>
              <a:rPr lang="ru-RU" sz="1800" b="1" dirty="0" err="1"/>
              <a:t>легковиків</a:t>
            </a:r>
            <a:r>
              <a:rPr lang="ru-RU" sz="1800" b="1" dirty="0"/>
              <a:t> </a:t>
            </a:r>
            <a:r>
              <a:rPr lang="ru-RU" sz="1800" b="1" dirty="0" err="1"/>
              <a:t>мають</a:t>
            </a:r>
            <a:r>
              <a:rPr lang="ru-RU" sz="1800" b="1" dirty="0"/>
              <a:t> </a:t>
            </a:r>
            <a:r>
              <a:rPr lang="ru-RU" sz="1800" b="1" dirty="0" err="1"/>
              <a:t>Північна</a:t>
            </a:r>
            <a:r>
              <a:rPr lang="ru-RU" sz="1800" b="1" dirty="0"/>
              <a:t> Америка, </a:t>
            </a:r>
            <a:r>
              <a:rPr lang="ru-RU" sz="1800" b="1" dirty="0" err="1"/>
              <a:t>Західна</a:t>
            </a:r>
            <a:r>
              <a:rPr lang="ru-RU" sz="1800" b="1" dirty="0"/>
              <a:t> </a:t>
            </a:r>
            <a:r>
              <a:rPr lang="ru-RU" sz="1800" b="1" dirty="0" err="1"/>
              <a:t>Європа</a:t>
            </a:r>
            <a:r>
              <a:rPr lang="ru-RU" sz="1800" b="1" dirty="0"/>
              <a:t> та </a:t>
            </a:r>
            <a:r>
              <a:rPr lang="ru-RU" sz="1800" b="1" dirty="0" err="1"/>
              <a:t>Японія</a:t>
            </a:r>
            <a:r>
              <a:rPr lang="ru-RU" sz="1800" b="1" dirty="0"/>
              <a:t>. </a:t>
            </a:r>
            <a:r>
              <a:rPr lang="ru-RU" sz="1800" b="1" dirty="0" err="1"/>
              <a:t>їхня</a:t>
            </a:r>
            <a:r>
              <a:rPr lang="ru-RU" sz="1800" b="1" dirty="0"/>
              <a:t> </a:t>
            </a:r>
            <a:r>
              <a:rPr lang="ru-RU" sz="1800" b="1" dirty="0" err="1"/>
              <a:t>частка</a:t>
            </a:r>
            <a:r>
              <a:rPr lang="ru-RU" sz="1800" b="1" dirty="0"/>
              <a:t> становить </a:t>
            </a:r>
            <a:r>
              <a:rPr lang="ru-RU" sz="1800" b="1" dirty="0" err="1"/>
              <a:t>близько</a:t>
            </a:r>
            <a:r>
              <a:rPr lang="ru-RU" sz="1800" b="1" dirty="0"/>
              <a:t> 80 % </a:t>
            </a:r>
            <a:r>
              <a:rPr lang="ru-RU" sz="1800" b="1" dirty="0" err="1"/>
              <a:t>автомобільного</a:t>
            </a:r>
            <a:r>
              <a:rPr lang="ru-RU" sz="1800" b="1" dirty="0"/>
              <a:t> парку </a:t>
            </a:r>
            <a:r>
              <a:rPr lang="ru-RU" sz="1800" b="1" dirty="0" err="1" smtClean="0"/>
              <a:t>світу</a:t>
            </a:r>
            <a:r>
              <a:rPr lang="ru-RU" sz="1800" b="1" dirty="0" smtClean="0"/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/>
              <a:t>Автомобільний</a:t>
            </a:r>
            <a:r>
              <a:rPr lang="ru-RU" sz="1800" b="1" dirty="0"/>
              <a:t> транспорт почав </a:t>
            </a:r>
            <a:r>
              <a:rPr lang="ru-RU" sz="1800" b="1" dirty="0" err="1"/>
              <a:t>розвиватись</a:t>
            </a:r>
            <a:r>
              <a:rPr lang="ru-RU" sz="1800" b="1" dirty="0"/>
              <a:t> </a:t>
            </a:r>
            <a:r>
              <a:rPr lang="ru-RU" sz="1800" b="1" dirty="0" err="1"/>
              <a:t>пізніше</a:t>
            </a:r>
            <a:r>
              <a:rPr lang="ru-RU" sz="1800" b="1" dirty="0"/>
              <a:t> за </a:t>
            </a:r>
            <a:r>
              <a:rPr lang="ru-RU" sz="1800" b="1" dirty="0" err="1"/>
              <a:t>залізничний</a:t>
            </a:r>
            <a:r>
              <a:rPr lang="ru-RU" sz="1800" b="1" dirty="0"/>
              <a:t>. </a:t>
            </a:r>
            <a:r>
              <a:rPr lang="ru-RU" sz="1800" b="1" dirty="0" err="1"/>
              <a:t>Він</a:t>
            </a:r>
            <a:r>
              <a:rPr lang="ru-RU" sz="1800" b="1" dirty="0"/>
              <a:t> </a:t>
            </a:r>
            <a:r>
              <a:rPr lang="ru-RU" sz="1800" b="1" dirty="0" err="1"/>
              <a:t>використовується</a:t>
            </a:r>
            <a:r>
              <a:rPr lang="ru-RU" sz="1800" b="1" dirty="0"/>
              <a:t> для </a:t>
            </a:r>
            <a:r>
              <a:rPr lang="ru-RU" sz="1800" b="1" dirty="0" err="1"/>
              <a:t>перевезень</a:t>
            </a:r>
            <a:r>
              <a:rPr lang="ru-RU" sz="1800" b="1" dirty="0"/>
              <a:t> на </a:t>
            </a:r>
            <a:r>
              <a:rPr lang="ru-RU" sz="1800" b="1" dirty="0" err="1"/>
              <a:t>близькі</a:t>
            </a:r>
            <a:r>
              <a:rPr lang="ru-RU" sz="1800" b="1" dirty="0"/>
              <a:t> </a:t>
            </a:r>
            <a:r>
              <a:rPr lang="ru-RU" sz="1800" b="1" dirty="0" err="1"/>
              <a:t>відстані</a:t>
            </a:r>
            <a:r>
              <a:rPr lang="ru-RU" sz="1800" b="1" dirty="0"/>
              <a:t>, але з </a:t>
            </a:r>
            <a:r>
              <a:rPr lang="ru-RU" sz="1800" b="1" dirty="0" err="1"/>
              <a:t>кожним</a:t>
            </a:r>
            <a:r>
              <a:rPr lang="ru-RU" sz="1800" b="1" dirty="0"/>
              <a:t> роком </a:t>
            </a:r>
            <a:r>
              <a:rPr lang="ru-RU" sz="1800" b="1" dirty="0" err="1"/>
              <a:t>зростає</a:t>
            </a:r>
            <a:r>
              <a:rPr lang="ru-RU" sz="1800" b="1" dirty="0"/>
              <a:t> </a:t>
            </a:r>
            <a:r>
              <a:rPr lang="ru-RU" sz="1800" b="1" dirty="0" err="1"/>
              <a:t>питома</a:t>
            </a:r>
            <a:r>
              <a:rPr lang="ru-RU" sz="1800" b="1" dirty="0"/>
              <a:t> вага </a:t>
            </a:r>
            <a:r>
              <a:rPr lang="ru-RU" sz="1800" b="1" dirty="0" err="1"/>
              <a:t>перевезень</a:t>
            </a:r>
            <a:r>
              <a:rPr lang="ru-RU" sz="1800" b="1" dirty="0"/>
              <a:t> на </a:t>
            </a:r>
            <a:r>
              <a:rPr lang="ru-RU" sz="1800" b="1" dirty="0" err="1"/>
              <a:t>великі</a:t>
            </a:r>
            <a:r>
              <a:rPr lang="ru-RU" sz="1800" b="1" dirty="0"/>
              <a:t> </a:t>
            </a:r>
            <a:r>
              <a:rPr lang="ru-RU" sz="1800" b="1" dirty="0" err="1"/>
              <a:t>відстані</a:t>
            </a:r>
            <a:r>
              <a:rPr lang="ru-RU" sz="1800" b="1" dirty="0"/>
              <a:t>. З 30 млн. км. </a:t>
            </a:r>
            <a:r>
              <a:rPr lang="ru-RU" sz="1800" b="1" dirty="0" err="1"/>
              <a:t>шляхової</a:t>
            </a:r>
            <a:r>
              <a:rPr lang="ru-RU" sz="1800" b="1" dirty="0"/>
              <a:t> </a:t>
            </a:r>
            <a:r>
              <a:rPr lang="ru-RU" sz="1800" b="1" dirty="0" err="1"/>
              <a:t>мережі</a:t>
            </a:r>
            <a:r>
              <a:rPr lang="ru-RU" sz="1800" b="1" dirty="0"/>
              <a:t> </a:t>
            </a:r>
            <a:r>
              <a:rPr lang="ru-RU" sz="1800" b="1" dirty="0" err="1"/>
              <a:t>світу</a:t>
            </a:r>
            <a:r>
              <a:rPr lang="ru-RU" sz="1800" b="1" dirty="0"/>
              <a:t> 24 млн. </a:t>
            </a:r>
            <a:r>
              <a:rPr lang="ru-RU" sz="1800" b="1" dirty="0" err="1"/>
              <a:t>припадає</a:t>
            </a:r>
            <a:r>
              <a:rPr lang="ru-RU" sz="1800" b="1" dirty="0"/>
              <a:t> на </a:t>
            </a:r>
            <a:r>
              <a:rPr lang="ru-RU" sz="1800" b="1" dirty="0" err="1"/>
              <a:t>автомобільні</a:t>
            </a:r>
            <a:r>
              <a:rPr lang="ru-RU" sz="1800" b="1" dirty="0"/>
              <a:t> шляхи, у тому </a:t>
            </a:r>
            <a:r>
              <a:rPr lang="ru-RU" sz="1800" b="1" dirty="0" err="1"/>
              <a:t>числі</a:t>
            </a:r>
            <a:r>
              <a:rPr lang="ru-RU" sz="1800" b="1" dirty="0"/>
              <a:t> 20 млн. — з твердим </a:t>
            </a:r>
            <a:r>
              <a:rPr lang="ru-RU" sz="1800" b="1" dirty="0" err="1"/>
              <a:t>покриттям</a:t>
            </a:r>
            <a:r>
              <a:rPr lang="ru-RU" sz="1800" b="1" dirty="0"/>
              <a:t>. </a:t>
            </a:r>
            <a:r>
              <a:rPr lang="ru-RU" sz="1800" b="1" dirty="0" err="1"/>
              <a:t>Цей</a:t>
            </a:r>
            <a:r>
              <a:rPr lang="ru-RU" sz="1800" b="1" dirty="0"/>
              <a:t> вид </a:t>
            </a:r>
            <a:r>
              <a:rPr lang="ru-RU" sz="1800" b="1" dirty="0" err="1"/>
              <a:t>характеризується</a:t>
            </a:r>
            <a:r>
              <a:rPr lang="ru-RU" sz="1800" b="1" dirty="0"/>
              <a:t> </a:t>
            </a:r>
            <a:r>
              <a:rPr lang="ru-RU" sz="1800" b="1" dirty="0" err="1"/>
              <a:t>наявністю</a:t>
            </a:r>
            <a:r>
              <a:rPr lang="ru-RU" sz="1800" b="1" dirty="0"/>
              <a:t> </a:t>
            </a:r>
            <a:r>
              <a:rPr lang="ru-RU" sz="1800" b="1" dirty="0" err="1"/>
              <a:t>шляхів</a:t>
            </a:r>
            <a:r>
              <a:rPr lang="ru-RU" sz="1800" b="1" dirty="0"/>
              <a:t> </a:t>
            </a:r>
            <a:r>
              <a:rPr lang="ru-RU" sz="1800" b="1" dirty="0" err="1"/>
              <a:t>із</a:t>
            </a:r>
            <a:r>
              <a:rPr lang="ru-RU" sz="1800" b="1" dirty="0"/>
              <a:t> твердим </a:t>
            </a:r>
            <a:r>
              <a:rPr lang="ru-RU" sz="1800" b="1" dirty="0" err="1"/>
              <a:t>покриттям</a:t>
            </a:r>
            <a:r>
              <a:rPr lang="ru-RU" sz="1800" b="1" dirty="0"/>
              <a:t>, станом і </a:t>
            </a:r>
            <a:r>
              <a:rPr lang="ru-RU" sz="1800" b="1" dirty="0" err="1"/>
              <a:t>розміщенням</a:t>
            </a:r>
            <a:r>
              <a:rPr lang="ru-RU" sz="1800" b="1" dirty="0"/>
              <a:t> </a:t>
            </a:r>
            <a:r>
              <a:rPr lang="ru-RU" sz="1800" b="1" dirty="0" err="1"/>
              <a:t>рухового</a:t>
            </a:r>
            <a:r>
              <a:rPr lang="ru-RU" sz="1800" b="1" dirty="0"/>
              <a:t> складу. </a:t>
            </a:r>
            <a:r>
              <a:rPr lang="ru-RU" sz="1800" b="1" dirty="0" err="1"/>
              <a:t>Він</a:t>
            </a:r>
            <a:r>
              <a:rPr lang="ru-RU" sz="1800" b="1" dirty="0"/>
              <a:t> </a:t>
            </a:r>
            <a:r>
              <a:rPr lang="ru-RU" sz="1800" b="1" dirty="0" err="1"/>
              <a:t>більш</a:t>
            </a:r>
            <a:r>
              <a:rPr lang="ru-RU" sz="1800" b="1" dirty="0"/>
              <a:t> </a:t>
            </a:r>
            <a:r>
              <a:rPr lang="ru-RU" sz="1800" b="1" dirty="0" err="1"/>
              <a:t>розвинений</a:t>
            </a:r>
            <a:r>
              <a:rPr lang="ru-RU" sz="1800" b="1" dirty="0"/>
              <a:t> там, де є </a:t>
            </a:r>
            <a:r>
              <a:rPr lang="ru-RU" sz="1800" b="1" dirty="0" err="1"/>
              <a:t>розгалужена</a:t>
            </a:r>
            <a:r>
              <a:rPr lang="ru-RU" sz="1800" b="1" dirty="0"/>
              <a:t> мережа </a:t>
            </a:r>
            <a:r>
              <a:rPr lang="ru-RU" sz="1800" b="1" dirty="0" err="1"/>
              <a:t>шосейних</a:t>
            </a:r>
            <a:r>
              <a:rPr lang="ru-RU" sz="1800" b="1" dirty="0"/>
              <a:t> </a:t>
            </a:r>
            <a:r>
              <a:rPr lang="ru-RU" sz="1800" b="1" dirty="0" err="1"/>
              <a:t>шляхів</a:t>
            </a:r>
            <a:r>
              <a:rPr lang="ru-RU" sz="1800" b="1" dirty="0"/>
              <a:t> і </a:t>
            </a:r>
            <a:r>
              <a:rPr lang="ru-RU" sz="1800" b="1" dirty="0" err="1"/>
              <a:t>численний</a:t>
            </a:r>
            <a:r>
              <a:rPr lang="ru-RU" sz="1800" b="1" dirty="0"/>
              <a:t> </a:t>
            </a:r>
            <a:r>
              <a:rPr lang="ru-RU" sz="1800" b="1" dirty="0" err="1"/>
              <a:t>автомобільний</a:t>
            </a:r>
            <a:r>
              <a:rPr lang="ru-RU" sz="1800" b="1" dirty="0"/>
              <a:t> парк. </a:t>
            </a:r>
            <a:r>
              <a:rPr lang="ru-RU" sz="1800" b="1" dirty="0" err="1"/>
              <a:t>Це</a:t>
            </a:r>
            <a:r>
              <a:rPr lang="ru-RU" sz="1800" b="1" dirty="0"/>
              <a:t>, </a:t>
            </a:r>
            <a:r>
              <a:rPr lang="ru-RU" sz="1800" b="1" dirty="0" err="1"/>
              <a:t>насамперед</a:t>
            </a:r>
            <a:r>
              <a:rPr lang="ru-RU" sz="1800" b="1" dirty="0"/>
              <a:t>, США, </a:t>
            </a:r>
            <a:r>
              <a:rPr lang="ru-RU" sz="1800" b="1" dirty="0" err="1"/>
              <a:t>Японія</a:t>
            </a:r>
            <a:r>
              <a:rPr lang="ru-RU" sz="1800" b="1" dirty="0"/>
              <a:t>, </a:t>
            </a:r>
            <a:r>
              <a:rPr lang="ru-RU" sz="1800" b="1" dirty="0" err="1"/>
              <a:t>країни</a:t>
            </a:r>
            <a:r>
              <a:rPr lang="ru-RU" sz="1800" b="1" dirty="0"/>
              <a:t> </a:t>
            </a:r>
            <a:r>
              <a:rPr lang="ru-RU" sz="1800" b="1" dirty="0" err="1"/>
              <a:t>Західної</a:t>
            </a:r>
            <a:r>
              <a:rPr lang="ru-RU" sz="1800" b="1" dirty="0"/>
              <a:t> </a:t>
            </a:r>
            <a:r>
              <a:rPr lang="ru-RU" sz="1800" b="1" dirty="0" err="1"/>
              <a:t>Європи</a:t>
            </a:r>
            <a:r>
              <a:rPr lang="ru-RU" sz="1800" b="1" dirty="0"/>
              <a:t>. </a:t>
            </a:r>
            <a:r>
              <a:rPr lang="ru-RU" sz="1800" b="1" dirty="0" err="1"/>
              <a:t>Загалом</a:t>
            </a:r>
            <a:r>
              <a:rPr lang="ru-RU" sz="1800" b="1" dirty="0"/>
              <a:t> на </a:t>
            </a:r>
            <a:r>
              <a:rPr lang="ru-RU" sz="1800" b="1" dirty="0" err="1"/>
              <a:t>земній</a:t>
            </a:r>
            <a:r>
              <a:rPr lang="ru-RU" sz="1800" b="1" dirty="0"/>
              <a:t> </a:t>
            </a:r>
            <a:r>
              <a:rPr lang="ru-RU" sz="1800" b="1" dirty="0" err="1"/>
              <a:t>кулі</a:t>
            </a:r>
            <a:r>
              <a:rPr lang="ru-RU" sz="1800" b="1" dirty="0"/>
              <a:t> </a:t>
            </a:r>
            <a:r>
              <a:rPr lang="ru-RU" sz="1800" b="1" dirty="0" err="1"/>
              <a:t>понад</a:t>
            </a:r>
            <a:r>
              <a:rPr lang="ru-RU" sz="1800" b="1" dirty="0"/>
              <a:t> 600 млн. </a:t>
            </a:r>
            <a:r>
              <a:rPr lang="ru-RU" sz="1800" b="1" dirty="0" err="1"/>
              <a:t>автомобілів</a:t>
            </a:r>
            <a:r>
              <a:rPr lang="ru-RU" sz="1800" b="1" dirty="0"/>
              <a:t>.</a:t>
            </a:r>
            <a:endParaRPr lang="ru-RU" sz="18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20939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4288"/>
            <a:ext cx="8591550" cy="1066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2000" b="1" smtClean="0">
                <a:solidFill>
                  <a:srgbClr val="FFFFFF"/>
                </a:solidFill>
                <a:ea typeface="Tunga" pitchFamily="2"/>
                <a:cs typeface="Tunga" pitchFamily="2"/>
              </a:rPr>
              <a:t>Забезпеченість автомобілями населення різних країн світу має різні показники. Так, у США один автомобіль випадає на 1,5 особи, а в країнах, що розвиваються, — на кілька десятків душ.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560388" y="1125538"/>
            <a:ext cx="1944687" cy="79057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США</a:t>
            </a:r>
            <a:r>
              <a:rPr lang="ru-RU" dirty="0"/>
              <a:t> 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555625" y="1916113"/>
            <a:ext cx="1944688" cy="79216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ФРН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560388" y="2714625"/>
            <a:ext cx="1958975" cy="792163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/>
              <a:t>Канаді</a:t>
            </a:r>
            <a:endParaRPr lang="ru-RU" sz="3600" b="1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555625" y="3506788"/>
            <a:ext cx="1949450" cy="79216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/>
              <a:t>Італії</a:t>
            </a:r>
            <a:endParaRPr lang="ru-RU" sz="3600" b="1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561975" y="4306888"/>
            <a:ext cx="1960563" cy="79216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/>
              <a:t>Греції</a:t>
            </a:r>
            <a:endParaRPr lang="ru-RU" sz="3600" b="1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555625" y="5099050"/>
            <a:ext cx="1939925" cy="77787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/>
              <a:t>Польщі</a:t>
            </a:r>
            <a:endParaRPr lang="ru-RU" sz="3600" b="1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6227763" y="1133475"/>
            <a:ext cx="1966912" cy="792163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/>
              <a:t>600</a:t>
            </a:r>
            <a:endParaRPr lang="ru-RU" sz="3600" b="1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6227763" y="1925638"/>
            <a:ext cx="1966912" cy="79692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/>
              <a:t>480</a:t>
            </a:r>
            <a:endParaRPr lang="ru-RU" sz="3600" b="1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6227763" y="2708275"/>
            <a:ext cx="1966912" cy="792163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/>
              <a:t>460</a:t>
            </a:r>
            <a:endParaRPr lang="ru-RU" sz="3600" b="1" dirty="0"/>
          </a:p>
        </p:txBody>
      </p:sp>
      <p:sp>
        <p:nvSpPr>
          <p:cNvPr id="14" name="Загнутый угол 13"/>
          <p:cNvSpPr/>
          <p:nvPr/>
        </p:nvSpPr>
        <p:spPr>
          <a:xfrm>
            <a:off x="6227763" y="3500438"/>
            <a:ext cx="1966912" cy="79216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/>
              <a:t>400</a:t>
            </a:r>
            <a:endParaRPr lang="ru-RU" sz="3600" b="1" dirty="0"/>
          </a:p>
        </p:txBody>
      </p:sp>
      <p:sp>
        <p:nvSpPr>
          <p:cNvPr id="15" name="Загнутый угол 14"/>
          <p:cNvSpPr/>
          <p:nvPr/>
        </p:nvSpPr>
        <p:spPr>
          <a:xfrm>
            <a:off x="6227763" y="4306888"/>
            <a:ext cx="1989137" cy="79216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/>
              <a:t>150</a:t>
            </a:r>
            <a:endParaRPr lang="ru-RU" sz="3600" b="1" dirty="0"/>
          </a:p>
        </p:txBody>
      </p:sp>
      <p:sp>
        <p:nvSpPr>
          <p:cNvPr id="16" name="Загнутый угол 15"/>
          <p:cNvSpPr/>
          <p:nvPr/>
        </p:nvSpPr>
        <p:spPr>
          <a:xfrm>
            <a:off x="6227763" y="5095875"/>
            <a:ext cx="1989137" cy="77787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/>
              <a:t>110</a:t>
            </a:r>
            <a:endParaRPr lang="ru-RU" sz="3600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771775" y="1363663"/>
            <a:ext cx="3168650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2952750"/>
            <a:ext cx="318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160588"/>
            <a:ext cx="318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744913"/>
            <a:ext cx="318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5332413"/>
            <a:ext cx="318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551363"/>
            <a:ext cx="318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51275" y="6165850"/>
            <a:ext cx="470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andara" pitchFamily="34" charset="0"/>
              </a:rPr>
              <a:t>Кількість автомобілів на тисячу жителів</a:t>
            </a:r>
            <a:endParaRPr lang="ru-RU" sz="2000">
              <a:latin typeface="Candara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536575"/>
          </a:xfrm>
        </p:spPr>
        <p:txBody>
          <a:bodyPr/>
          <a:lstStyle/>
          <a:p>
            <a:pPr algn="ctr"/>
            <a:r>
              <a:rPr lang="ru-RU" sz="2500" b="1" smtClean="0"/>
              <a:t>Частка автотранспорту в загальному вантажообороті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23838" y="1247775"/>
          <a:ext cx="8791575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5445125"/>
            <a:ext cx="8569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ndara" pitchFamily="34" charset="0"/>
              </a:rPr>
              <a:t>Роль автомобільного транспорту в житті сучасного суспільства постійно зростає. Сфера використання автомобіля давно перетнула національні кордони, і автотранспорт посідає нині чільне місце серед інших видів транспорту в міжнародних перевезеннях вантажів.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293</TotalTime>
  <Words>1553</Words>
  <Application>Microsoft Office PowerPoint</Application>
  <PresentationFormat>On-screen Show (4:3)</PresentationFormat>
  <Paragraphs>129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Candara</vt:lpstr>
      <vt:lpstr>Arial</vt:lpstr>
      <vt:lpstr>Tunga</vt:lpstr>
      <vt:lpstr>Tahoma</vt:lpstr>
      <vt:lpstr>Calibri</vt:lpstr>
      <vt:lpstr>Soho</vt:lpstr>
      <vt:lpstr>Soho</vt:lpstr>
      <vt:lpstr>Soho</vt:lpstr>
      <vt:lpstr>Soho</vt:lpstr>
      <vt:lpstr>Soho</vt:lpstr>
      <vt:lpstr>Soho</vt:lpstr>
      <vt:lpstr>Диаграмма Microsoft Excel</vt:lpstr>
      <vt:lpstr>  ТРАНСПОРТ. ЗОВНІШНІ ЕКОНОМІЧНІ ЗВ’ЯЗКИ УКРАЇНИ.</vt:lpstr>
      <vt:lpstr> Транспортний комплекс забезпечує виробничі й невиробничі потреби господарства і населення в усіх видах перевезень. В Україні розвинені всі види транспорту</vt:lpstr>
      <vt:lpstr>Слайд 3</vt:lpstr>
      <vt:lpstr>Отже, існують такі галузі:</vt:lpstr>
      <vt:lpstr>Слайд 5</vt:lpstr>
      <vt:lpstr>Загальний обсяг перевезень залізницями світу оцінюється нині приблизно у 8500 млрд. приведених кілометрів. По регіонах і країнах він розподіляється таким чином: </vt:lpstr>
      <vt:lpstr>Слайд 7</vt:lpstr>
      <vt:lpstr>Забезпеченість автомобілями населення різних країн світу має різні показники. Так, у США один автомобіль випадає на 1,5 особи, а в країнах, що розвиваються, — на кілька десятків душ.</vt:lpstr>
      <vt:lpstr>Частка автотранспорту в загальному вантажообороті</vt:lpstr>
      <vt:lpstr>Слайд 10</vt:lpstr>
      <vt:lpstr>Слайд 11</vt:lpstr>
      <vt:lpstr>Тривогу в морських колах світу викликають втрати суден. Щорічно катастрофу терплять 10 суден, гине понад 100 моряків.  Морські міжнародні організації, встановлюючи причини катастроф, вказують на таке:</vt:lpstr>
      <vt:lpstr>Слайд 13</vt:lpstr>
      <vt:lpstr>Переваги і недоліки видів транспорту</vt:lpstr>
      <vt:lpstr>Зовнішні економічні зв’язки України</vt:lpstr>
      <vt:lpstr>Форми зовнішніх економічних зв’язків</vt:lpstr>
      <vt:lpstr>Проблеми та перспективи розвитку комплексу</vt:lpstr>
      <vt:lpstr>Підведемо висновок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26</cp:revision>
  <dcterms:created xsi:type="dcterms:W3CDTF">2012-02-08T14:33:03Z</dcterms:created>
  <dcterms:modified xsi:type="dcterms:W3CDTF">2014-05-26T16:01:33Z</dcterms:modified>
</cp:coreProperties>
</file>