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7" r:id="rId5"/>
    <p:sldId id="259" r:id="rId6"/>
    <p:sldId id="276" r:id="rId7"/>
    <p:sldId id="260" r:id="rId8"/>
    <p:sldId id="262" r:id="rId9"/>
    <p:sldId id="269" r:id="rId10"/>
    <p:sldId id="261" r:id="rId11"/>
    <p:sldId id="263" r:id="rId12"/>
    <p:sldId id="264" r:id="rId13"/>
    <p:sldId id="265" r:id="rId14"/>
    <p:sldId id="266" r:id="rId15"/>
    <p:sldId id="267" r:id="rId16"/>
    <p:sldId id="279" r:id="rId17"/>
    <p:sldId id="268" r:id="rId18"/>
    <p:sldId id="280" r:id="rId19"/>
    <p:sldId id="270" r:id="rId20"/>
    <p:sldId id="281" r:id="rId21"/>
    <p:sldId id="271" r:id="rId22"/>
    <p:sldId id="282" r:id="rId23"/>
    <p:sldId id="273" r:id="rId24"/>
    <p:sldId id="278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08D0C-B52F-4585-88A7-0AC72D926216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E3BDDE-2C15-4EEB-9AE1-1694CEAC82E2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otpuskrk.ru/content/news/2500/The%20Wakaya%20Club%20%26%20Spa,%20%D0%A4%D0%B8%D0%B4%D0%B6%D0%B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209377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accent3"/>
                </a:solidFill>
                <a:latin typeface="Monotype Corsiva" pitchFamily="66" charset="0"/>
              </a:rPr>
              <a:t>Океанія</a:t>
            </a:r>
            <a:endParaRPr lang="uk-UA" sz="72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Форма державного правління та устрою</a:t>
            </a:r>
            <a:endParaRPr lang="uk-UA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68880"/>
            <a:ext cx="8229600" cy="4389120"/>
          </a:xfrm>
        </p:spPr>
        <p:txBody>
          <a:bodyPr/>
          <a:lstStyle/>
          <a:p>
            <a:r>
              <a:rPr lang="uk-UA" dirty="0" smtClean="0"/>
              <a:t>На політичній карті Океанії існує 13 незалежних держав, переважно республік, і кілька залежних територій , загальною площею близько 525 тис. </a:t>
            </a:r>
            <a:r>
              <a:rPr lang="ru-RU" dirty="0" smtClean="0"/>
              <a:t>км².</a:t>
            </a:r>
            <a:endParaRPr lang="uk-U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3168352"/>
          </a:xfrm>
        </p:spPr>
        <p:txBody>
          <a:bodyPr/>
          <a:lstStyle/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Площа</a:t>
            </a:r>
            <a:r>
              <a:rPr lang="uk-UA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— </a:t>
            </a:r>
            <a:r>
              <a:rPr lang="ru-RU" dirty="0" smtClean="0">
                <a:latin typeface="Cambria" pitchFamily="18" charset="0"/>
              </a:rPr>
              <a:t>26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dirty="0" err="1">
                <a:latin typeface="Cambria" pitchFamily="18" charset="0"/>
              </a:rPr>
              <a:t>млн</a:t>
            </a:r>
            <a:r>
              <a:rPr lang="ru-RU" dirty="0">
                <a:latin typeface="Cambria" pitchFamily="18" charset="0"/>
              </a:rPr>
              <a:t> км² (разом </a:t>
            </a:r>
            <a:r>
              <a:rPr lang="ru-RU" dirty="0" err="1">
                <a:latin typeface="Cambria" pitchFamily="18" charset="0"/>
              </a:rPr>
              <a:t>з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Австралією</a:t>
            </a:r>
            <a:r>
              <a:rPr lang="ru-RU" dirty="0">
                <a:latin typeface="Cambria" pitchFamily="18" charset="0"/>
              </a:rPr>
              <a:t> 8520 </a:t>
            </a:r>
            <a:r>
              <a:rPr lang="ru-RU" dirty="0" err="1">
                <a:latin typeface="Cambria" pitchFamily="18" charset="0"/>
              </a:rPr>
              <a:t>тисяч</a:t>
            </a:r>
            <a:r>
              <a:rPr lang="ru-RU" dirty="0">
                <a:latin typeface="Cambria" pitchFamily="18" charset="0"/>
              </a:rPr>
              <a:t> км²)</a:t>
            </a:r>
            <a:endParaRPr lang="uk-UA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Кількість населення </a:t>
            </a:r>
            <a:r>
              <a:rPr lang="ru-RU" dirty="0">
                <a:latin typeface="Cambria" pitchFamily="18" charset="0"/>
              </a:rPr>
              <a:t>— </a:t>
            </a:r>
            <a:r>
              <a:rPr lang="ru-RU" dirty="0" err="1" smtClean="0">
                <a:latin typeface="Cambria" pitchFamily="18" charset="0"/>
              </a:rPr>
              <a:t>близько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10,7 </a:t>
            </a:r>
            <a:r>
              <a:rPr lang="ru-RU" dirty="0" err="1">
                <a:latin typeface="Cambria" pitchFamily="18" charset="0"/>
              </a:rPr>
              <a:t>млн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чол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smtClean="0">
                <a:latin typeface="Cambria" pitchFamily="18" charset="0"/>
              </a:rPr>
              <a:t>(разом </a:t>
            </a:r>
            <a:r>
              <a:rPr lang="ru-RU" dirty="0" err="1">
                <a:latin typeface="Cambria" pitchFamily="18" charset="0"/>
              </a:rPr>
              <a:t>з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Австралією</a:t>
            </a:r>
            <a:r>
              <a:rPr lang="ru-RU" dirty="0">
                <a:latin typeface="Cambria" pitchFamily="18" charset="0"/>
              </a:rPr>
              <a:t> 32600000 </a:t>
            </a:r>
            <a:r>
              <a:rPr lang="ru-RU" dirty="0" err="1">
                <a:latin typeface="Cambria" pitchFamily="18" charset="0"/>
              </a:rPr>
              <a:t>чол</a:t>
            </a:r>
            <a:r>
              <a:rPr lang="ru-RU" dirty="0" smtClean="0">
                <a:latin typeface="Cambria" pitchFamily="18" charset="0"/>
              </a:rPr>
              <a:t>.) </a:t>
            </a:r>
            <a:endParaRPr lang="uk-UA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Рівень урбанізації </a:t>
            </a:r>
            <a:r>
              <a:rPr lang="uk-UA" dirty="0">
                <a:latin typeface="Cambria" pitchFamily="18" charset="0"/>
              </a:rPr>
              <a:t>- середній: у межах 23-47 % . У Новій Зеландії рівень урбанізації високий - 85 %. </a:t>
            </a:r>
          </a:p>
        </p:txBody>
      </p:sp>
      <p:pic>
        <p:nvPicPr>
          <p:cNvPr id="73730" name="Picture 2" descr="http://newsimg.bbc.co.uk/media/images/42110000/jpg/_42110480_gallery_tonga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76464"/>
            <a:ext cx="547260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Тип відтворення населення</a:t>
            </a:r>
            <a:endParaRPr lang="uk-UA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Для демографічної ситуації більшості країн Океанії характерний другий тип відтворення населення, лише у Новій Зеландії - перший. </a:t>
            </a:r>
          </a:p>
        </p:txBody>
      </p:sp>
      <p:pic>
        <p:nvPicPr>
          <p:cNvPr id="4" name="Picture 2" descr="http://upload.wikimedia.org/wikipedia/commons/thumb/7/7b/Hinepare.jpg/187px-Hinep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2217"/>
            <a:ext cx="2754963" cy="3535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://www.zezeran.com/assets/images/australia/Aborigin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970" y="3284984"/>
            <a:ext cx="2832390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http://www.mtholyoke.edu/%7Ealvar22n/Disappearing_Languages/Welcome_Home_files/shapeimage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3240360" cy="27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Національний склад населення</a:t>
            </a:r>
            <a:endParaRPr lang="uk-UA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pitchFamily="18" charset="0"/>
              </a:rPr>
              <a:t>У країнах Океанії є корінні та прибулі народи. У більшості країн близько 90 % населення становлять корінні жителі островів: </a:t>
            </a:r>
            <a:r>
              <a:rPr lang="uk-UA" i="1" dirty="0" smtClean="0">
                <a:latin typeface="Cambria" pitchFamily="18" charset="0"/>
              </a:rPr>
              <a:t>папуаси </a:t>
            </a:r>
            <a:r>
              <a:rPr lang="uk-UA" dirty="0">
                <a:latin typeface="Cambria" pitchFamily="18" charset="0"/>
              </a:rPr>
              <a:t>(Папуа-Нова Гвінея), </a:t>
            </a:r>
            <a:r>
              <a:rPr lang="uk-UA" i="1" dirty="0">
                <a:latin typeface="Cambria" pitchFamily="18" charset="0"/>
              </a:rPr>
              <a:t>меланезійці </a:t>
            </a:r>
            <a:r>
              <a:rPr lang="uk-UA" dirty="0">
                <a:latin typeface="Cambria" pitchFamily="18" charset="0"/>
              </a:rPr>
              <a:t>(Фіджі, Соломонові острови, Вану­ату), </a:t>
            </a:r>
            <a:r>
              <a:rPr lang="uk-UA" i="1" dirty="0" err="1">
                <a:latin typeface="Cambria" pitchFamily="18" charset="0"/>
              </a:rPr>
              <a:t>канаки</a:t>
            </a:r>
            <a:r>
              <a:rPr lang="uk-UA" i="1" dirty="0">
                <a:latin typeface="Cambria" pitchFamily="18" charset="0"/>
              </a:rPr>
              <a:t> </a:t>
            </a:r>
            <a:r>
              <a:rPr lang="uk-UA" dirty="0">
                <a:latin typeface="Cambria" pitchFamily="18" charset="0"/>
              </a:rPr>
              <a:t>(Нова Каледонія), </a:t>
            </a:r>
            <a:r>
              <a:rPr lang="uk-UA" i="1" dirty="0">
                <a:latin typeface="Cambria" pitchFamily="18" charset="0"/>
              </a:rPr>
              <a:t>мікронезійці </a:t>
            </a:r>
            <a:r>
              <a:rPr lang="uk-UA" dirty="0">
                <a:latin typeface="Cambria" pitchFamily="18" charset="0"/>
              </a:rPr>
              <a:t>(Науру, Федеративні Штати Мікронезії, Маршаллові острови), </a:t>
            </a:r>
            <a:r>
              <a:rPr lang="uk-UA" i="1" dirty="0">
                <a:latin typeface="Cambria" pitchFamily="18" charset="0"/>
              </a:rPr>
              <a:t>полінезійці </a:t>
            </a:r>
            <a:r>
              <a:rPr lang="uk-UA" dirty="0">
                <a:latin typeface="Cambria" pitchFamily="18" charset="0"/>
              </a:rPr>
              <a:t>(Французька Полінезія, Західне та Американське Самоа, острови </a:t>
            </a:r>
            <a:r>
              <a:rPr lang="uk-UA" dirty="0" err="1">
                <a:latin typeface="Cambria" pitchFamily="18" charset="0"/>
              </a:rPr>
              <a:t>Кука</a:t>
            </a:r>
            <a:r>
              <a:rPr lang="uk-UA" dirty="0">
                <a:latin typeface="Cambria" pitchFamily="18" charset="0"/>
              </a:rPr>
              <a:t>). Прибуле населення тут представлене </a:t>
            </a:r>
            <a:r>
              <a:rPr lang="uk-UA" i="1" dirty="0">
                <a:latin typeface="Cambria" pitchFamily="18" charset="0"/>
              </a:rPr>
              <a:t>американцями США, французами, фіджійцями, індійцями. </a:t>
            </a:r>
            <a:r>
              <a:rPr lang="uk-UA" dirty="0">
                <a:latin typeface="Cambria" pitchFamily="18" charset="0"/>
              </a:rPr>
              <a:t>У Новій Зеландії переважає прибуле населення - </a:t>
            </a:r>
            <a:r>
              <a:rPr lang="uk-UA" i="1" dirty="0" err="1">
                <a:latin typeface="Cambria" pitchFamily="18" charset="0"/>
              </a:rPr>
              <a:t>англоновозеландці</a:t>
            </a:r>
            <a:r>
              <a:rPr lang="uk-UA" i="1" dirty="0">
                <a:latin typeface="Cambria" pitchFamily="18" charset="0"/>
              </a:rPr>
              <a:t>. </a:t>
            </a:r>
            <a:r>
              <a:rPr lang="uk-UA" dirty="0">
                <a:latin typeface="Cambria" pitchFamily="18" charset="0"/>
              </a:rPr>
              <a:t>Лише 9 % становлять місцеві жителі - </a:t>
            </a:r>
            <a:r>
              <a:rPr lang="uk-UA" i="1" dirty="0">
                <a:latin typeface="Cambria" pitchFamily="18" charset="0"/>
              </a:rPr>
              <a:t>маорі.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Основні корисні копалини</a:t>
            </a:r>
            <a:endParaRPr lang="uk-UA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645648"/>
          </a:xfrm>
        </p:spPr>
        <p:txBody>
          <a:bodyPr/>
          <a:lstStyle/>
          <a:p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 </a:t>
            </a:r>
            <a:r>
              <a:rPr lang="ru-RU" dirty="0" err="1"/>
              <a:t>Океанії</a:t>
            </a:r>
            <a:r>
              <a:rPr lang="ru-RU" dirty="0"/>
              <a:t> 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походженням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геологічною</a:t>
            </a:r>
            <a:r>
              <a:rPr lang="ru-RU" dirty="0"/>
              <a:t> </a:t>
            </a:r>
            <a:r>
              <a:rPr lang="ru-RU" dirty="0" err="1"/>
              <a:t>будовою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. На </a:t>
            </a:r>
            <a:r>
              <a:rPr lang="ru-RU" dirty="0" err="1"/>
              <a:t>острові</a:t>
            </a:r>
            <a:r>
              <a:rPr lang="ru-RU" dirty="0"/>
              <a:t> Нова </a:t>
            </a:r>
            <a:r>
              <a:rPr lang="ru-RU" dirty="0" err="1"/>
              <a:t>Каледонія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поклади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, </a:t>
            </a:r>
            <a:r>
              <a:rPr lang="ru-RU" dirty="0" err="1"/>
              <a:t>хромітів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руд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.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нафту</a:t>
            </a:r>
            <a:r>
              <a:rPr lang="ru-RU" dirty="0"/>
              <a:t>, бок </a:t>
            </a:r>
            <a:r>
              <a:rPr lang="ru-RU" dirty="0" err="1"/>
              <a:t>сити</a:t>
            </a:r>
            <a:r>
              <a:rPr lang="ru-RU" dirty="0"/>
              <a:t> </a:t>
            </a:r>
            <a:r>
              <a:rPr lang="ru-RU" dirty="0" err="1"/>
              <a:t>видобувають</a:t>
            </a:r>
            <a:r>
              <a:rPr lang="ru-RU" dirty="0"/>
              <a:t> на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Гвінеї</a:t>
            </a:r>
            <a:r>
              <a:rPr lang="ru-RU" dirty="0"/>
              <a:t>. На </a:t>
            </a:r>
            <a:r>
              <a:rPr lang="ru-RU" dirty="0" err="1"/>
              <a:t>атолах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поклади</a:t>
            </a:r>
            <a:r>
              <a:rPr lang="ru-RU" dirty="0"/>
              <a:t> </a:t>
            </a:r>
            <a:r>
              <a:rPr lang="ru-RU" dirty="0" err="1"/>
              <a:t>фосфоритів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Picture 2" descr="http://img-fotki.yandex.ru/get/9/tarow.f/0_71ab_8a6ef121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2567109" cy="227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www.kristallemineralsrussia.com/minerals/s_5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365104"/>
            <a:ext cx="2571705" cy="227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photos1.fotosearch.com/bthumb/PSC/PSC008/000802_c411_0078_cl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72" y="4365104"/>
            <a:ext cx="2900836" cy="229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endParaRPr lang="uk-UA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33680"/>
          </a:xfrm>
        </p:spPr>
        <p:txBody>
          <a:bodyPr/>
          <a:lstStyle/>
          <a:p>
            <a:r>
              <a:rPr lang="uk-UA" b="1" i="1" dirty="0"/>
              <a:t>Найбільш розвинутою державою Океанії є Нова Зелан­дія.</a:t>
            </a:r>
            <a:r>
              <a:rPr lang="uk-UA" dirty="0"/>
              <a:t> Це індустріально-аграрна країна. Провідні галузі - харчова, лісова, хімічна і текстильна промисловість, машинобудування. Країна є одним з найбільших у світі експортерів високоякісної сільгосппродукції: вовни, баранини, м'ясо-молочних продуктів.</a:t>
            </a:r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a7d.com.ua/uploads/posts/2012-07/1342439806_p1030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3584"/>
            <a:ext cx="4970464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8308" name="Picture 4" descr="http://www.zolochiv-rda.gov.ua/sgbiznesplan/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932040" cy="36911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uk-UA" dirty="0"/>
              <a:t>Інші країни Океанії мають низький рівень економічного розвитку. У більшості з них основними заняттями є примітивне сільське господарство та рибальство. Товарна продукція цих країн — копра, тропічні фрукти, морська риба та рибні консерви. Фіджі, Федеративні Штати Мікронезії та Маршаллові острови експортують цукор із тростини, Соломонові ост­рови — пальмову олію, Нова Каледонія та Папуа-Нова Гвінея — каву. Заняттям населення деяких країн є добування перлин та перламутрових черепашок (Французька Полінезія, острови </a:t>
            </a:r>
            <a:r>
              <a:rPr lang="uk-UA" dirty="0" err="1"/>
              <a:t>Кука</a:t>
            </a:r>
            <a:r>
              <a:rPr lang="uk-UA" dirty="0"/>
              <a:t>).</a:t>
            </a:r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ukrmap.su/program2010/g7/oceans_files/image0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399"/>
            <a:ext cx="5943600" cy="4038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7282" name="Picture 2" descr="http://organic.ua/images/stories/wnews/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319180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uk-UA" dirty="0"/>
              <a:t>У деяких країнах розвинута добувна промисловість, продукція якої спрямовується на експорт. Вона контролюється капіталом США, Франції, Великої Британії, Японії, Австралії. Так, Науру та Соломонові острови ведуть розробку фосфоритів; Папуа-Нова Гвінея — мідних, поліметалевих руд, золота і платини; Нова Каледонія - нікелевих, хромових та кобаль­тових руд; Вануату — марганцевих руд; Тонга -  нафти.</a:t>
            </a:r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План</a:t>
            </a:r>
            <a:endParaRPr lang="uk-UA" sz="6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504056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Географічне положення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Форма державного правління та устрою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Площа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Кількість населення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Середня густота населення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Рівень урбанізації населення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Тип відтворення населення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Національний склад населення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корисні копалини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кономіка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energetika.in.ua/images/Kniga_1/Image_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731"/>
            <a:ext cx="4464496" cy="3857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0356" name="Picture 4" descr="http://os1.i.ua/3/1/1927751_3056f9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414" y="692696"/>
            <a:ext cx="5280585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uk-UA" dirty="0"/>
              <a:t>Жителі деяких островів зайняті обслуговуванням військово-морських та військово-повітряних баз США (острів Гуам, атол Уейк) та Франції (атол </a:t>
            </a:r>
            <a:r>
              <a:rPr lang="uk-UA" dirty="0" err="1"/>
              <a:t>Муруроа</a:t>
            </a:r>
            <a:r>
              <a:rPr lang="uk-UA" dirty="0"/>
              <a:t> у Французькій Полінезії). На цих територіях навіть нерозвинуте сільське господарство — продукти харчування привізні.</a:t>
            </a:r>
            <a:endParaRPr lang="ru-RU" dirty="0"/>
          </a:p>
          <a:p>
            <a:r>
              <a:rPr lang="uk-UA" dirty="0"/>
              <a:t>	Останнім часом у регіоні зростає роль туризму. Особливо відома </a:t>
            </a:r>
            <a:r>
              <a:rPr lang="uk-UA" dirty="0" smtClean="0"/>
              <a:t>курортами </a:t>
            </a:r>
            <a:r>
              <a:rPr lang="uk-UA" dirty="0"/>
              <a:t>Французька Полінезія (острів Таїті).</a:t>
            </a:r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img-fotki.yandex.ru/get/4005/travelcenter-ru.0/0_17fd5_d8cfa29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716016" cy="3501008"/>
          </a:xfrm>
          <a:prstGeom prst="rect">
            <a:avLst/>
          </a:prstGeom>
          <a:noFill/>
        </p:spPr>
      </p:pic>
      <p:pic>
        <p:nvPicPr>
          <p:cNvPr id="101380" name="Picture 4" descr="http://hotels.turizm.ru/hotels/gallery/5580/00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384376"/>
          </a:xfrm>
          <a:prstGeom prst="rect">
            <a:avLst/>
          </a:prstGeom>
          <a:noFill/>
        </p:spPr>
      </p:pic>
      <p:pic>
        <p:nvPicPr>
          <p:cNvPr id="101382" name="Picture 6" descr="http://krygovorot.ru/wp-content/uploads/2013/06/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356992"/>
          </a:xfrm>
          <a:prstGeom prst="rect">
            <a:avLst/>
          </a:prstGeom>
          <a:noFill/>
        </p:spPr>
      </p:pic>
      <p:pic>
        <p:nvPicPr>
          <p:cNvPr id="101384" name="Picture 8" descr="http://www.yana.kiev.ua/img/resortsb/16992966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427984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3513584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atha" pitchFamily="2"/>
              </a:rPr>
              <a:t>Економіка</a:t>
            </a:r>
            <a:endParaRPr lang="uk-UA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atha" pitchFamily="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У </a:t>
            </a:r>
            <a:r>
              <a:rPr lang="ru-RU" dirty="0" err="1" smtClean="0">
                <a:latin typeface="Cambria" pitchFamily="18" charset="0"/>
              </a:rPr>
              <a:t>зв'язку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</a:t>
            </a:r>
            <a:r>
              <a:rPr lang="ru-RU" dirty="0">
                <a:latin typeface="Cambria" pitchFamily="18" charset="0"/>
              </a:rPr>
              <a:t> невеликим </a:t>
            </a:r>
            <a:r>
              <a:rPr lang="ru-RU" dirty="0" err="1">
                <a:latin typeface="Cambria" pitchFamily="18" charset="0"/>
              </a:rPr>
              <a:t>внутрішнім</a:t>
            </a:r>
            <a:r>
              <a:rPr lang="ru-RU" dirty="0">
                <a:latin typeface="Cambria" pitchFamily="18" charset="0"/>
              </a:rPr>
              <a:t> ринком </a:t>
            </a:r>
            <a:r>
              <a:rPr lang="ru-RU" dirty="0" err="1">
                <a:latin typeface="Cambria" pitchFamily="18" charset="0"/>
              </a:rPr>
              <a:t>виробництво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Океанії</a:t>
            </a:r>
            <a:r>
              <a:rPr lang="ru-RU" dirty="0">
                <a:latin typeface="Cambria" pitchFamily="18" charset="0"/>
              </a:rPr>
              <a:t> на 70% </a:t>
            </a:r>
            <a:r>
              <a:rPr lang="ru-RU" dirty="0" err="1">
                <a:latin typeface="Cambria" pitchFamily="18" charset="0"/>
              </a:rPr>
              <a:t>орієнтовано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експорт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Австралія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dirty="0" err="1">
                <a:latin typeface="Cambria" pitchFamily="18" charset="0"/>
              </a:rPr>
              <a:t>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найбільшим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постачальником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бокситів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нікелю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срібла</a:t>
            </a:r>
            <a:r>
              <a:rPr lang="ru-RU" dirty="0">
                <a:latin typeface="Cambria" pitchFamily="18" charset="0"/>
              </a:rPr>
              <a:t>, кобальту, золота, </a:t>
            </a:r>
            <a:r>
              <a:rPr lang="ru-RU" dirty="0" err="1">
                <a:latin typeface="Cambria" pitchFamily="18" charset="0"/>
              </a:rPr>
              <a:t>залізної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руди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алмазів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свинцю</a:t>
            </a:r>
            <a:r>
              <a:rPr lang="ru-RU" dirty="0">
                <a:latin typeface="Cambria" pitchFamily="18" charset="0"/>
              </a:rPr>
              <a:t>, урану; </a:t>
            </a:r>
            <a:r>
              <a:rPr lang="ru-RU" dirty="0" smtClean="0">
                <a:latin typeface="Cambria" pitchFamily="18" charset="0"/>
              </a:rPr>
              <a:t>Нова </a:t>
            </a:r>
            <a:r>
              <a:rPr lang="ru-RU" dirty="0" err="1" smtClean="0">
                <a:latin typeface="Cambria" pitchFamily="18" charset="0"/>
              </a:rPr>
              <a:t>Каледонія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dirty="0" err="1">
                <a:latin typeface="Cambria" pitchFamily="18" charset="0"/>
              </a:rPr>
              <a:t>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постачальником</a:t>
            </a:r>
            <a:r>
              <a:rPr lang="ru-RU" dirty="0">
                <a:latin typeface="Cambria" pitchFamily="18" charset="0"/>
              </a:rPr>
              <a:t> кобальту, хрому </a:t>
            </a:r>
            <a:r>
              <a:rPr lang="ru-RU" dirty="0" err="1">
                <a:latin typeface="Cambria" pitchFamily="18" charset="0"/>
              </a:rPr>
              <a:t>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нікелю</a:t>
            </a:r>
            <a:r>
              <a:rPr lang="ru-RU" dirty="0">
                <a:latin typeface="Cambria" pitchFamily="18" charset="0"/>
              </a:rPr>
              <a:t>; Папуа Нова </a:t>
            </a:r>
            <a:r>
              <a:rPr lang="ru-RU" dirty="0" err="1">
                <a:latin typeface="Cambria" pitchFamily="18" charset="0"/>
              </a:rPr>
              <a:t>Гвінея</a:t>
            </a:r>
            <a:r>
              <a:rPr lang="ru-RU" dirty="0">
                <a:latin typeface="Cambria" pitchFamily="18" charset="0"/>
              </a:rPr>
              <a:t> — кобальту, золота </a:t>
            </a:r>
            <a:r>
              <a:rPr lang="ru-RU" dirty="0" err="1">
                <a:latin typeface="Cambria" pitchFamily="18" charset="0"/>
              </a:rPr>
              <a:t>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міді</a:t>
            </a:r>
            <a:r>
              <a:rPr lang="ru-RU" dirty="0">
                <a:latin typeface="Cambria" pitchFamily="18" charset="0"/>
              </a:rPr>
              <a:t>. </a:t>
            </a:r>
            <a:endParaRPr lang="uk-UA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thumb/0/06/View-from-Q1-looking-north.jpg/220px-View-from-Q1-looking-n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38404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6" descr="http://www.tiptopglobe.com/small-photo/timor-leste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312368" cy="3261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8" descr="http://ww.topglobus.ru/foto/salamounovy-ostrovy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64704"/>
            <a:ext cx="3600113" cy="267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http://img.rl0.ru/8a402411b7b2f84864a4298626b6542b/200x200/i4.newsme.com.ua/m/240x180/154618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2666"/>
            <a:ext cx="3912434" cy="2934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ru-RU" dirty="0" smtClean="0"/>
              <a:t>До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  <a:r>
              <a:rPr lang="ru-RU" dirty="0" err="1"/>
              <a:t>кокоси</a:t>
            </a:r>
            <a:r>
              <a:rPr lang="ru-RU" dirty="0"/>
              <a:t>, копра, </a:t>
            </a:r>
            <a:r>
              <a:rPr lang="ru-RU" dirty="0" err="1"/>
              <a:t>пальмова</a:t>
            </a:r>
            <a:r>
              <a:rPr lang="ru-RU" dirty="0"/>
              <a:t> </a:t>
            </a:r>
            <a:r>
              <a:rPr lang="ru-RU" dirty="0" err="1"/>
              <a:t>олія</a:t>
            </a:r>
            <a:r>
              <a:rPr lang="ru-RU" dirty="0"/>
              <a:t>, </a:t>
            </a:r>
            <a:r>
              <a:rPr lang="ru-RU" dirty="0" err="1"/>
              <a:t>кава</a:t>
            </a:r>
            <a:r>
              <a:rPr lang="ru-RU" dirty="0"/>
              <a:t>, какао,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фосфати</a:t>
            </a:r>
            <a:r>
              <a:rPr lang="ru-RU" dirty="0"/>
              <a:t> (Науру), </a:t>
            </a:r>
            <a:r>
              <a:rPr lang="ru-RU" dirty="0" err="1"/>
              <a:t>гума</a:t>
            </a:r>
            <a:r>
              <a:rPr lang="ru-RU" dirty="0"/>
              <a:t> </a:t>
            </a:r>
            <a:r>
              <a:rPr lang="ru-RU" dirty="0" smtClean="0"/>
              <a:t>(Папуа Нова </a:t>
            </a:r>
            <a:r>
              <a:rPr lang="ru-RU" dirty="0" err="1" smtClean="0"/>
              <a:t>Гвінея</a:t>
            </a:r>
            <a:r>
              <a:rPr lang="ru-RU" dirty="0" smtClean="0"/>
              <a:t>), </a:t>
            </a:r>
            <a:r>
              <a:rPr lang="ru-RU" dirty="0"/>
              <a:t>40%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вовни</a:t>
            </a:r>
            <a:r>
              <a:rPr lang="ru-RU" dirty="0"/>
              <a:t> (</a:t>
            </a:r>
            <a:r>
              <a:rPr lang="ru-RU" dirty="0" err="1"/>
              <a:t>Австралія</a:t>
            </a:r>
            <a:r>
              <a:rPr lang="ru-RU" dirty="0"/>
              <a:t>); Нова </a:t>
            </a:r>
            <a:r>
              <a:rPr lang="ru-RU" dirty="0" err="1"/>
              <a:t>Зеландія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Австралія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другими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</a:t>
            </a:r>
            <a:r>
              <a:rPr lang="ru-RU" dirty="0" err="1"/>
              <a:t>баранини</a:t>
            </a:r>
            <a:r>
              <a:rPr lang="ru-RU" dirty="0"/>
              <a:t>; </a:t>
            </a:r>
            <a:r>
              <a:rPr lang="ru-RU" dirty="0" err="1"/>
              <a:t>важливими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рибальство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туризм;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8549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Географічне положення</a:t>
            </a:r>
            <a:endParaRPr lang="uk-UA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Cambria" pitchFamily="18" charset="0"/>
              </a:rPr>
              <a:t>Океанією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називають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острови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що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розташовані</a:t>
            </a:r>
            <a:r>
              <a:rPr lang="ru-RU" sz="2800" dirty="0">
                <a:latin typeface="Cambria" pitchFamily="18" charset="0"/>
              </a:rPr>
              <a:t> у </a:t>
            </a:r>
            <a:r>
              <a:rPr lang="ru-RU" sz="2800" dirty="0" err="1">
                <a:latin typeface="Cambria" pitchFamily="18" charset="0"/>
              </a:rPr>
              <a:t>центральній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і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південно-західній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частині</a:t>
            </a:r>
            <a:r>
              <a:rPr lang="ru-RU" sz="2800" dirty="0">
                <a:latin typeface="Cambria" pitchFamily="18" charset="0"/>
              </a:rPr>
              <a:t> Тихого океану, на </a:t>
            </a:r>
            <a:r>
              <a:rPr lang="ru-RU" sz="2800" dirty="0" err="1">
                <a:latin typeface="Cambria" pitchFamily="18" charset="0"/>
              </a:rPr>
              <a:t>північний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схід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від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Австралії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між</a:t>
            </a:r>
            <a:r>
              <a:rPr lang="ru-RU" sz="2800" dirty="0">
                <a:latin typeface="Cambria" pitchFamily="18" charset="0"/>
              </a:rPr>
              <a:t> 28е пн. </a:t>
            </a:r>
            <a:r>
              <a:rPr lang="ru-RU" sz="2800" dirty="0" err="1">
                <a:latin typeface="Cambria" pitchFamily="18" charset="0"/>
              </a:rPr>
              <a:t>ш</a:t>
            </a:r>
            <a:r>
              <a:rPr lang="ru-RU" sz="2800" dirty="0">
                <a:latin typeface="Cambria" pitchFamily="18" charset="0"/>
              </a:rPr>
              <a:t>. </a:t>
            </a:r>
            <a:r>
              <a:rPr lang="ru-RU" sz="2800" dirty="0" err="1">
                <a:latin typeface="Cambria" pitchFamily="18" charset="0"/>
              </a:rPr>
              <a:t>і</a:t>
            </a:r>
            <a:r>
              <a:rPr lang="ru-RU" sz="2800" dirty="0">
                <a:latin typeface="Cambria" pitchFamily="18" charset="0"/>
              </a:rPr>
              <a:t> 53е </a:t>
            </a:r>
            <a:r>
              <a:rPr lang="ru-RU" sz="2800" dirty="0" err="1">
                <a:latin typeface="Cambria" pitchFamily="18" charset="0"/>
              </a:rPr>
              <a:t>пд</a:t>
            </a:r>
            <a:r>
              <a:rPr lang="ru-RU" sz="2800" dirty="0">
                <a:latin typeface="Cambria" pitchFamily="18" charset="0"/>
              </a:rPr>
              <a:t>. </a:t>
            </a:r>
            <a:r>
              <a:rPr lang="ru-RU" sz="2800" dirty="0" err="1">
                <a:latin typeface="Cambria" pitchFamily="18" charset="0"/>
              </a:rPr>
              <a:t>ш</a:t>
            </a:r>
            <a:r>
              <a:rPr lang="ru-RU" sz="2800" dirty="0">
                <a:latin typeface="Cambria" pitchFamily="18" charset="0"/>
              </a:rPr>
              <a:t>. та 130° </a:t>
            </a:r>
            <a:r>
              <a:rPr lang="ru-RU" sz="2800" dirty="0" err="1">
                <a:latin typeface="Cambria" pitchFamily="18" charset="0"/>
              </a:rPr>
              <a:t>сх</a:t>
            </a:r>
            <a:r>
              <a:rPr lang="ru-RU" sz="2800" dirty="0">
                <a:latin typeface="Cambria" pitchFamily="18" charset="0"/>
              </a:rPr>
              <a:t>. д. </a:t>
            </a:r>
            <a:r>
              <a:rPr lang="ru-RU" sz="2800" dirty="0" err="1">
                <a:latin typeface="Cambria" pitchFamily="18" charset="0"/>
              </a:rPr>
              <a:t>і</a:t>
            </a:r>
            <a:r>
              <a:rPr lang="ru-RU" sz="2800" dirty="0">
                <a:latin typeface="Cambria" pitchFamily="18" charset="0"/>
              </a:rPr>
              <a:t> 105° </a:t>
            </a:r>
            <a:r>
              <a:rPr lang="ru-RU" sz="2800" dirty="0" err="1">
                <a:latin typeface="Cambria" pitchFamily="18" charset="0"/>
              </a:rPr>
              <a:t>зх</a:t>
            </a:r>
            <a:r>
              <a:rPr lang="ru-RU" sz="2800" dirty="0">
                <a:latin typeface="Cambria" pitchFamily="18" charset="0"/>
              </a:rPr>
              <a:t>. д. Цей </a:t>
            </a:r>
            <a:r>
              <a:rPr lang="ru-RU" sz="2800" dirty="0" err="1">
                <a:latin typeface="Cambria" pitchFamily="18" charset="0"/>
              </a:rPr>
              <a:t>острівний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світ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складається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майже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з</a:t>
            </a:r>
            <a:r>
              <a:rPr lang="ru-RU" sz="2800" dirty="0">
                <a:latin typeface="Cambria" pitchFamily="18" charset="0"/>
              </a:rPr>
              <a:t> 7000 </a:t>
            </a:r>
            <a:r>
              <a:rPr lang="ru-RU" sz="2800" dirty="0" err="1">
                <a:latin typeface="Cambria" pitchFamily="18" charset="0"/>
              </a:rPr>
              <a:t>островів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частина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з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яких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утворює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архіпелаги</a:t>
            </a:r>
            <a:r>
              <a:rPr lang="ru-RU" sz="2800" dirty="0">
                <a:latin typeface="Cambria" pitchFamily="18" charset="0"/>
              </a:rPr>
              <a:t>. </a:t>
            </a:r>
            <a:r>
              <a:rPr lang="ru-RU" sz="2800" dirty="0" err="1">
                <a:latin typeface="Cambria" pitchFamily="18" charset="0"/>
              </a:rPr>
              <a:t>Загальна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площа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Океанії</a:t>
            </a:r>
            <a:r>
              <a:rPr lang="ru-RU" sz="2800" dirty="0">
                <a:latin typeface="Cambria" pitchFamily="18" charset="0"/>
              </a:rPr>
              <a:t> становить </a:t>
            </a:r>
            <a:r>
              <a:rPr lang="ru-RU" sz="2800" dirty="0" err="1">
                <a:latin typeface="Cambria" pitchFamily="18" charset="0"/>
              </a:rPr>
              <a:t>близько</a:t>
            </a:r>
            <a:r>
              <a:rPr lang="ru-RU" sz="2800" dirty="0">
                <a:latin typeface="Cambria" pitchFamily="18" charset="0"/>
              </a:rPr>
              <a:t> 1,3 </a:t>
            </a:r>
            <a:r>
              <a:rPr lang="ru-RU" sz="2800" dirty="0" err="1">
                <a:latin typeface="Cambria" pitchFamily="18" charset="0"/>
              </a:rPr>
              <a:t>мли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 км².</a:t>
            </a:r>
            <a:endParaRPr lang="ru-RU" sz="2800" dirty="0">
              <a:latin typeface="Cambria" pitchFamily="18" charset="0"/>
            </a:endParaRPr>
          </a:p>
          <a:p>
            <a:endParaRPr lang="uk-UA" sz="2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45224"/>
            <a:ext cx="9144000" cy="1412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atin typeface="Cambria" pitchFamily="18" charset="0"/>
              </a:rPr>
              <a:t>  1- Науру			4- Американське Самоа</a:t>
            </a:r>
          </a:p>
          <a:p>
            <a:pPr>
              <a:buNone/>
            </a:pPr>
            <a:r>
              <a:rPr lang="uk-UA" dirty="0" smtClean="0">
                <a:latin typeface="Cambria" pitchFamily="18" charset="0"/>
              </a:rPr>
              <a:t>  2- Нова Каледонія	5- Самоа</a:t>
            </a:r>
          </a:p>
          <a:p>
            <a:pPr>
              <a:buNone/>
            </a:pPr>
            <a:r>
              <a:rPr lang="uk-UA" dirty="0" smtClean="0">
                <a:latin typeface="Cambria" pitchFamily="18" charset="0"/>
              </a:rPr>
              <a:t>  3- Тонга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96258" name="Picture 2" descr="http://www.risk.ru/i/post/27/2727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32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91264" cy="3888432"/>
          </a:xfrm>
        </p:spPr>
        <p:txBody>
          <a:bodyPr/>
          <a:lstStyle/>
          <a:p>
            <a:r>
              <a:rPr lang="ru-RU" sz="2800" dirty="0" err="1">
                <a:latin typeface="Cambria" pitchFamily="18" charset="0"/>
              </a:rPr>
              <a:t>Географічне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положення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розміри</a:t>
            </a:r>
            <a:r>
              <a:rPr lang="ru-RU" sz="2800" dirty="0">
                <a:latin typeface="Cambria" pitchFamily="18" charset="0"/>
              </a:rPr>
              <a:t> та </a:t>
            </a:r>
            <a:r>
              <a:rPr lang="ru-RU" sz="2800" dirty="0" err="1">
                <a:latin typeface="Cambria" pitchFamily="18" charset="0"/>
              </a:rPr>
              <a:t>рельєф</a:t>
            </a:r>
            <a:r>
              <a:rPr lang="ru-RU" sz="2800" dirty="0">
                <a:latin typeface="Cambria" pitchFamily="18" charset="0"/>
              </a:rPr>
              <a:t> </a:t>
            </a:r>
            <a:r>
              <a:rPr lang="ru-RU" sz="2800" dirty="0" err="1">
                <a:latin typeface="Cambria" pitchFamily="18" charset="0"/>
              </a:rPr>
              <a:t>островів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тісно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пов'язані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з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їхнім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походженням</a:t>
            </a:r>
            <a:r>
              <a:rPr lang="ru-RU" sz="2800" dirty="0">
                <a:latin typeface="Cambria" pitchFamily="18" charset="0"/>
              </a:rPr>
              <a:t>. За </a:t>
            </a:r>
            <a:r>
              <a:rPr lang="ru-RU" sz="2800" dirty="0" err="1">
                <a:latin typeface="Cambria" pitchFamily="18" charset="0"/>
              </a:rPr>
              <a:t>цією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ознакою</a:t>
            </a:r>
            <a:r>
              <a:rPr lang="ru-RU" sz="2800" dirty="0">
                <a:latin typeface="Cambria" pitchFamily="18" charset="0"/>
              </a:rPr>
              <a:t> вони належать до </a:t>
            </a:r>
            <a:r>
              <a:rPr lang="ru-RU" sz="2800" dirty="0" err="1">
                <a:latin typeface="Cambria" pitchFamily="18" charset="0"/>
              </a:rPr>
              <a:t>чотирьох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типів</a:t>
            </a:r>
            <a:r>
              <a:rPr lang="ru-RU" sz="2800" dirty="0">
                <a:latin typeface="Cambria" pitchFamily="18" charset="0"/>
              </a:rPr>
              <a:t>: </a:t>
            </a:r>
            <a:r>
              <a:rPr lang="ru-RU" sz="2800" dirty="0" err="1">
                <a:latin typeface="Cambria" pitchFamily="18" charset="0"/>
              </a:rPr>
              <a:t>материкові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вулканічні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коралові</a:t>
            </a:r>
            <a:r>
              <a:rPr lang="ru-RU" sz="2800" dirty="0">
                <a:latin typeface="Cambria" pitchFamily="18" charset="0"/>
              </a:rPr>
              <a:t> (</a:t>
            </a:r>
            <a:r>
              <a:rPr lang="ru-RU" sz="2800" dirty="0" err="1">
                <a:latin typeface="Cambria" pitchFamily="18" charset="0"/>
              </a:rPr>
              <a:t>біогенні</a:t>
            </a:r>
            <a:r>
              <a:rPr lang="ru-RU" sz="2800" dirty="0">
                <a:latin typeface="Cambria" pitchFamily="18" charset="0"/>
              </a:rPr>
              <a:t>) та </a:t>
            </a:r>
            <a:r>
              <a:rPr lang="ru-RU" sz="2800" dirty="0" err="1">
                <a:latin typeface="Cambria" pitchFamily="18" charset="0"/>
              </a:rPr>
              <a:t>геосинклінальні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які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утворюються</a:t>
            </a:r>
            <a:r>
              <a:rPr lang="ru-RU" sz="2800" dirty="0">
                <a:latin typeface="Cambria" pitchFamily="18" charset="0"/>
              </a:rPr>
              <a:t> на </a:t>
            </a:r>
            <a:r>
              <a:rPr lang="ru-RU" sz="2800" dirty="0" err="1">
                <a:latin typeface="Cambria" pitchFamily="18" charset="0"/>
              </a:rPr>
              <a:t>стику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літосферних</a:t>
            </a:r>
            <a:r>
              <a:rPr lang="ru-RU" sz="2800" dirty="0">
                <a:latin typeface="Cambria" pitchFamily="18" charset="0"/>
              </a:rPr>
              <a:t> плит.</a:t>
            </a:r>
          </a:p>
          <a:p>
            <a:endParaRPr lang="uk-UA" dirty="0"/>
          </a:p>
        </p:txBody>
      </p:sp>
      <p:sp>
        <p:nvSpPr>
          <p:cNvPr id="77826" name="AutoShape 2" descr="http://upload.wikimedia.org/wikipedia/commons/0/03/Oceania_ru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24744"/>
          <a:ext cx="9144001" cy="2736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0380"/>
                <a:gridCol w="2843241"/>
                <a:gridCol w="3150380"/>
              </a:tblGrid>
              <a:tr h="6035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Материковые </a:t>
                      </a:r>
                      <a:endParaRPr lang="ru-RU" sz="24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Вулканические </a:t>
                      </a:r>
                      <a:endParaRPr lang="ru-RU" sz="24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Коралловые </a:t>
                      </a:r>
                      <a:endParaRPr lang="ru-RU" sz="24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132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 smtClean="0"/>
                        <a:t>Новая Гвинея</a:t>
                      </a:r>
                    </a:p>
                    <a:p>
                      <a:r>
                        <a:rPr lang="ru-RU" sz="2000" kern="50" dirty="0" smtClean="0"/>
                        <a:t>Новая Зеландия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Гавайские </a:t>
                      </a:r>
                    </a:p>
                    <a:p>
                      <a:r>
                        <a:rPr lang="ru-RU" sz="2000" kern="1200" dirty="0" smtClean="0"/>
                        <a:t>Новая Каледония</a:t>
                      </a:r>
                    </a:p>
                    <a:p>
                      <a:r>
                        <a:rPr lang="ru-RU" sz="2000" kern="1200" dirty="0" smtClean="0"/>
                        <a:t>Новые Гебриды</a:t>
                      </a:r>
                    </a:p>
                    <a:p>
                      <a:r>
                        <a:rPr lang="ru-RU" sz="2000" kern="1200" dirty="0" smtClean="0"/>
                        <a:t>Фиджи</a:t>
                      </a:r>
                    </a:p>
                    <a:p>
                      <a:r>
                        <a:rPr lang="ru-RU" sz="2000" kern="1200" dirty="0" smtClean="0"/>
                        <a:t>Самоа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Большой Барьерный риф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mediasubs.ru/group/uploads/se/sekretyi-turistov/image2/jNWEtMD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09040" cy="211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i1.i.ua/prikol/pic/1/5/432951_416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61048"/>
            <a:ext cx="291236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lifeglobe.net/media/entry/895/Great_Barrier_Reef_Marine_Park_Queensland_Austra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861047"/>
            <a:ext cx="3059832" cy="2116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pitchFamily="18" charset="0"/>
              </a:rPr>
              <a:t>Материкові острови — Нова Зеландія та Нова Гвінея — найбільші за площею. Гірські хребти на них поєднуються з низовинними рівнинами та плато. Прикладом вулканічних островів є Гаванські. </a:t>
            </a:r>
            <a:r>
              <a:rPr lang="uk-UA" dirty="0" smtClean="0">
                <a:latin typeface="Cambria" pitchFamily="18" charset="0"/>
              </a:rPr>
              <a:t>Острови коралового походження — коралові рифи та атоли, їхній рельєф плоский. У західній частині Океанії лежать геосинклінальні острови — ділянки дна трохи підняті тектонічними рухами над поверхнею океану. Рельєф островів нього типу — поєднання гір і рівнин.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69584"/>
          </a:xfrm>
        </p:spPr>
        <p:txBody>
          <a:bodyPr/>
          <a:lstStyle/>
          <a:p>
            <a:r>
              <a:rPr lang="uk-UA" dirty="0"/>
              <a:t>Майже всі острови розташовані в екваторіальному, субекваторіальному та тропічному кліматичних поясах, тільки Нова Зеландія і прилеглі до неї острови — у субтропічному і помірному.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040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Острова Океании объединяют в три большие группы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23528" y="1556792"/>
          <a:ext cx="8429682" cy="50720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9894"/>
                <a:gridCol w="2809894"/>
                <a:gridCol w="2809894"/>
              </a:tblGrid>
              <a:tr h="578695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Меланезия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Микронезия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Полинезия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55307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Новая Гвинея, Соломоновы, </a:t>
                      </a:r>
                    </a:p>
                    <a:p>
                      <a:r>
                        <a:rPr lang="ru-RU" sz="1800" kern="1200" dirty="0" smtClean="0"/>
                        <a:t>Новые Гебриды, Фиджи, </a:t>
                      </a:r>
                    </a:p>
                    <a:p>
                      <a:r>
                        <a:rPr lang="ru-RU" sz="1800" kern="1200" dirty="0" smtClean="0"/>
                        <a:t>Новая Каледония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Марианские,</a:t>
                      </a:r>
                    </a:p>
                    <a:p>
                      <a:r>
                        <a:rPr lang="ru-RU" sz="1800" kern="1200" dirty="0" smtClean="0"/>
                        <a:t>Каролинские,</a:t>
                      </a:r>
                    </a:p>
                    <a:p>
                      <a:r>
                        <a:rPr lang="ru-RU" sz="1800" kern="1200" dirty="0" err="1" smtClean="0"/>
                        <a:t>Маршаловы</a:t>
                      </a:r>
                      <a:r>
                        <a:rPr lang="ru-RU" sz="1800" kern="1200" dirty="0" smtClean="0"/>
                        <a:t>,</a:t>
                      </a:r>
                    </a:p>
                    <a:p>
                      <a:r>
                        <a:rPr lang="ru-RU" sz="1800" kern="1200" dirty="0" smtClean="0"/>
                        <a:t>Гилберта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Новая Зеландия,</a:t>
                      </a:r>
                    </a:p>
                    <a:p>
                      <a:r>
                        <a:rPr lang="ru-RU" sz="1800" kern="1200" dirty="0" smtClean="0"/>
                        <a:t>Тонга,</a:t>
                      </a:r>
                    </a:p>
                    <a:p>
                      <a:r>
                        <a:rPr lang="ru-RU" sz="1800" kern="1200" dirty="0" smtClean="0"/>
                        <a:t>Самоа,</a:t>
                      </a:r>
                    </a:p>
                    <a:p>
                      <a:r>
                        <a:rPr lang="ru-RU" sz="1800" kern="1200" dirty="0" smtClean="0"/>
                        <a:t>Общества,</a:t>
                      </a:r>
                    </a:p>
                    <a:p>
                      <a:r>
                        <a:rPr lang="ru-RU" sz="1800" kern="1200" dirty="0" err="1" smtClean="0"/>
                        <a:t>Маркизские</a:t>
                      </a:r>
                      <a:r>
                        <a:rPr lang="ru-RU" sz="1800" kern="1200" dirty="0" smtClean="0"/>
                        <a:t>,</a:t>
                      </a:r>
                    </a:p>
                    <a:p>
                      <a:r>
                        <a:rPr lang="ru-RU" sz="1800" kern="1200" dirty="0" smtClean="0"/>
                        <a:t>Туамоту,</a:t>
                      </a:r>
                    </a:p>
                    <a:p>
                      <a:r>
                        <a:rPr lang="ru-RU" sz="1800" kern="1200" dirty="0" smtClean="0"/>
                        <a:t>Пасхи,</a:t>
                      </a:r>
                    </a:p>
                    <a:p>
                      <a:r>
                        <a:rPr lang="ru-RU" sz="1800" kern="1200" dirty="0" smtClean="0"/>
                        <a:t>Гавайские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40333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«</a:t>
                      </a:r>
                      <a:r>
                        <a:rPr lang="ru-RU" sz="1800" kern="1200" dirty="0" err="1" smtClean="0"/>
                        <a:t>Мелас</a:t>
                      </a:r>
                      <a:r>
                        <a:rPr lang="ru-RU" sz="1800" kern="1200" dirty="0" smtClean="0"/>
                        <a:t>» - по-гречески «черный»,</a:t>
                      </a:r>
                    </a:p>
                    <a:p>
                      <a:r>
                        <a:rPr lang="ru-RU" sz="1800" kern="1200" dirty="0" smtClean="0"/>
                        <a:t>«</a:t>
                      </a:r>
                      <a:r>
                        <a:rPr lang="ru-RU" sz="1800" kern="1200" dirty="0" err="1" smtClean="0"/>
                        <a:t>несос</a:t>
                      </a:r>
                      <a:r>
                        <a:rPr lang="ru-RU" sz="1800" kern="1200" dirty="0" smtClean="0"/>
                        <a:t>» - «остров», их населяют негроидные племена с черной кожей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Область очень мелких островов</a:t>
                      </a:r>
                    </a:p>
                    <a:p>
                      <a:r>
                        <a:rPr lang="ru-RU" sz="1800" kern="1200" dirty="0" smtClean="0"/>
                        <a:t>«микро» -  «малый»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К этой группе относятся все остальное большое количество островов</a:t>
                      </a:r>
                    </a:p>
                    <a:p>
                      <a:r>
                        <a:rPr lang="ru-RU" sz="1800" kern="1200" dirty="0" smtClean="0"/>
                        <a:t>«поли» - «много» - «островов»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717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Океанія</vt:lpstr>
      <vt:lpstr>План</vt:lpstr>
      <vt:lpstr>Географічне положення</vt:lpstr>
      <vt:lpstr>Слайд 4</vt:lpstr>
      <vt:lpstr>Слайд 5</vt:lpstr>
      <vt:lpstr>Слайд 6</vt:lpstr>
      <vt:lpstr>Слайд 7</vt:lpstr>
      <vt:lpstr>Слайд 8</vt:lpstr>
      <vt:lpstr>Слайд 9</vt:lpstr>
      <vt:lpstr>Форма державного правління та устрою</vt:lpstr>
      <vt:lpstr>Слайд 11</vt:lpstr>
      <vt:lpstr>Тип відтворення населення</vt:lpstr>
      <vt:lpstr>Національний склад населення</vt:lpstr>
      <vt:lpstr>Основні корисні копалини</vt:lpstr>
      <vt:lpstr>Господарство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Економіка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Океанія</dc:title>
  <dc:creator>Admin</dc:creator>
  <cp:lastModifiedBy>Admin</cp:lastModifiedBy>
  <cp:revision>18</cp:revision>
  <dcterms:created xsi:type="dcterms:W3CDTF">2014-04-28T09:38:23Z</dcterms:created>
  <dcterms:modified xsi:type="dcterms:W3CDTF">2014-04-28T12:32:59Z</dcterms:modified>
</cp:coreProperties>
</file>