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10.10.2013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10.10.2013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10.10.2013</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10.10.2013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10.10.2013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10.10.2013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10.10.2013</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10.10.2013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10.10.2013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10.10.2013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04664"/>
            <a:ext cx="8424936" cy="1296144"/>
          </a:xfrm>
        </p:spPr>
        <p:txBody>
          <a:bodyPr/>
          <a:lstStyle/>
          <a:p>
            <a:pPr algn="ctr"/>
            <a:r>
              <a:rPr lang="uk-UA" dirty="0" smtClean="0"/>
              <a:t>Забруднення повітря</a:t>
            </a:r>
            <a:endParaRPr lang="ru-RU" dirty="0"/>
          </a:p>
        </p:txBody>
      </p:sp>
      <p:sp>
        <p:nvSpPr>
          <p:cNvPr id="3" name="Подзаголовок 2"/>
          <p:cNvSpPr>
            <a:spLocks noGrp="1"/>
          </p:cNvSpPr>
          <p:nvPr>
            <p:ph type="subTitle" idx="1"/>
          </p:nvPr>
        </p:nvSpPr>
        <p:spPr>
          <a:xfrm>
            <a:off x="1187624" y="3140968"/>
            <a:ext cx="349424" cy="685800"/>
          </a:xfrm>
        </p:spPr>
        <p:txBody>
          <a:bodyPr/>
          <a:lstStyle/>
          <a:p>
            <a:endParaRPr lang="ru-RU" dirty="0"/>
          </a:p>
        </p:txBody>
      </p:sp>
      <p:pic>
        <p:nvPicPr>
          <p:cNvPr id="1026" name="Picture 2" descr="D:\Downloads\800x600_1315914555_metan-nnm-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nizkim-i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293096"/>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wnloads\3b049c96ba0796bbefa61edc9a1992f2e453cd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9408"/>
            <a:ext cx="3351584" cy="251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68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3068960"/>
            <a:ext cx="7560840" cy="3657599"/>
          </a:xfrm>
        </p:spPr>
        <p:txBody>
          <a:bodyPr/>
          <a:lstStyle/>
          <a:p>
            <a:r>
              <a:rPr lang="vi-VN" b="1" dirty="0"/>
              <a:t>Забру́днення пові́тря</a:t>
            </a:r>
            <a:r>
              <a:rPr lang="vi-VN" dirty="0"/>
              <a:t> — є одним з основних типів антропогенного забруднення. Полягає у викиді в атмосферу хімічних речовин, твердих частинок і біологічних матеріалів, здатних викликати шкоду для людини та інших живих </a:t>
            </a:r>
            <a:r>
              <a:rPr lang="vi-VN" dirty="0" smtClean="0"/>
              <a:t>організмів. </a:t>
            </a:r>
            <a:r>
              <a:rPr lang="vi-VN" dirty="0"/>
              <a:t>Часто ефект забруднювачів є непрямим та проявляється лише через тривалий час, наприклад, певні речовини здатні зменшувати товщину озонового шару, впливаючи таким чином на більшість земних екосистем.</a:t>
            </a:r>
            <a:endParaRPr lang="ru-RU" dirty="0"/>
          </a:p>
        </p:txBody>
      </p:sp>
      <p:sp>
        <p:nvSpPr>
          <p:cNvPr id="3" name="Заголовок 2"/>
          <p:cNvSpPr>
            <a:spLocks noGrp="1"/>
          </p:cNvSpPr>
          <p:nvPr>
            <p:ph type="title"/>
          </p:nvPr>
        </p:nvSpPr>
        <p:spPr>
          <a:xfrm>
            <a:off x="777240" y="5301208"/>
            <a:ext cx="482392" cy="489992"/>
          </a:xfrm>
        </p:spPr>
        <p:txBody>
          <a:bodyPr/>
          <a:lstStyle/>
          <a:p>
            <a:endParaRPr lang="ru-RU" dirty="0"/>
          </a:p>
        </p:txBody>
      </p:sp>
      <p:pic>
        <p:nvPicPr>
          <p:cNvPr id="2050" name="Picture 2" descr="D:\Downloads\AlfedPalmersmokesta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200800" cy="340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712968" cy="3240359"/>
          </a:xfrm>
        </p:spPr>
        <p:txBody>
          <a:bodyPr>
            <a:normAutofit/>
          </a:bodyPr>
          <a:lstStyle/>
          <a:p>
            <a:r>
              <a:rPr lang="ru-RU" dirty="0" err="1"/>
              <a:t>Світове</a:t>
            </a:r>
            <a:r>
              <a:rPr lang="ru-RU" dirty="0"/>
              <a:t> </a:t>
            </a:r>
            <a:r>
              <a:rPr lang="ru-RU" dirty="0" err="1"/>
              <a:t>господарство</a:t>
            </a:r>
            <a:r>
              <a:rPr lang="ru-RU" dirty="0"/>
              <a:t> </a:t>
            </a:r>
            <a:r>
              <a:rPr lang="ru-RU" dirty="0" err="1"/>
              <a:t>щорічно</a:t>
            </a:r>
            <a:r>
              <a:rPr lang="ru-RU" dirty="0"/>
              <a:t> </a:t>
            </a:r>
            <a:r>
              <a:rPr lang="ru-RU" dirty="0" err="1"/>
              <a:t>викидає</a:t>
            </a:r>
            <a:r>
              <a:rPr lang="ru-RU" dirty="0"/>
              <a:t> в атмосферу </a:t>
            </a:r>
            <a:r>
              <a:rPr lang="ru-RU" dirty="0" err="1"/>
              <a:t>більше</a:t>
            </a:r>
            <a:r>
              <a:rPr lang="ru-RU" dirty="0"/>
              <a:t> 15 млрд т </a:t>
            </a:r>
            <a:r>
              <a:rPr lang="ru-RU" dirty="0" err="1"/>
              <a:t>вуглекислого</a:t>
            </a:r>
            <a:r>
              <a:rPr lang="ru-RU" dirty="0"/>
              <a:t> газу, 200 млн т оксиду </a:t>
            </a:r>
            <a:r>
              <a:rPr lang="ru-RU" dirty="0" err="1"/>
              <a:t>вуглецю</a:t>
            </a:r>
            <a:r>
              <a:rPr lang="ru-RU" dirty="0"/>
              <a:t>, </a:t>
            </a:r>
            <a:r>
              <a:rPr lang="ru-RU" dirty="0" err="1"/>
              <a:t>понад</a:t>
            </a:r>
            <a:r>
              <a:rPr lang="ru-RU" dirty="0"/>
              <a:t> 500 млн т </a:t>
            </a:r>
            <a:r>
              <a:rPr lang="ru-RU" dirty="0" err="1"/>
              <a:t>вуглеводнів</a:t>
            </a:r>
            <a:r>
              <a:rPr lang="ru-RU" dirty="0"/>
              <a:t>, 120 млн т золи та </a:t>
            </a:r>
            <a:r>
              <a:rPr lang="ru-RU" dirty="0" err="1"/>
              <a:t>ін</a:t>
            </a:r>
            <a:r>
              <a:rPr lang="ru-RU" dirty="0"/>
              <a:t>. </a:t>
            </a:r>
            <a:r>
              <a:rPr lang="ru-RU" dirty="0" err="1"/>
              <a:t>Загальний</a:t>
            </a:r>
            <a:r>
              <a:rPr lang="ru-RU" dirty="0"/>
              <a:t> </a:t>
            </a:r>
            <a:r>
              <a:rPr lang="ru-RU" dirty="0" err="1"/>
              <a:t>обсяг</a:t>
            </a:r>
            <a:r>
              <a:rPr lang="ru-RU" dirty="0"/>
              <a:t> </a:t>
            </a:r>
            <a:r>
              <a:rPr lang="ru-RU" dirty="0" err="1"/>
              <a:t>викидів</a:t>
            </a:r>
            <a:r>
              <a:rPr lang="ru-RU" dirty="0"/>
              <a:t> </a:t>
            </a:r>
            <a:r>
              <a:rPr lang="ru-RU" dirty="0" err="1"/>
              <a:t>забруднюючих</a:t>
            </a:r>
            <a:r>
              <a:rPr lang="ru-RU" dirty="0"/>
              <a:t> </a:t>
            </a:r>
            <a:r>
              <a:rPr lang="ru-RU" dirty="0" err="1"/>
              <a:t>речовин</a:t>
            </a:r>
            <a:r>
              <a:rPr lang="ru-RU" dirty="0"/>
              <a:t> в атмосферу </a:t>
            </a:r>
            <a:r>
              <a:rPr lang="ru-RU" dirty="0" err="1"/>
              <a:t>складає</a:t>
            </a:r>
            <a:r>
              <a:rPr lang="ru-RU" dirty="0"/>
              <a:t> </a:t>
            </a:r>
            <a:r>
              <a:rPr lang="ru-RU" dirty="0" err="1"/>
              <a:t>більше</a:t>
            </a:r>
            <a:r>
              <a:rPr lang="ru-RU" dirty="0"/>
              <a:t> 19 млрд т. </a:t>
            </a:r>
            <a:r>
              <a:rPr lang="ru-RU" dirty="0" err="1"/>
              <a:t>Основними</a:t>
            </a:r>
            <a:r>
              <a:rPr lang="ru-RU" dirty="0"/>
              <a:t> </a:t>
            </a:r>
            <a:r>
              <a:rPr lang="ru-RU" dirty="0" err="1"/>
              <a:t>забруднюючими</a:t>
            </a:r>
            <a:r>
              <a:rPr lang="ru-RU" dirty="0"/>
              <a:t> </a:t>
            </a:r>
            <a:r>
              <a:rPr lang="ru-RU" dirty="0" err="1"/>
              <a:t>речовинами</a:t>
            </a:r>
            <a:r>
              <a:rPr lang="ru-RU" dirty="0"/>
              <a:t>, </a:t>
            </a:r>
            <a:r>
              <a:rPr lang="ru-RU" dirty="0" err="1"/>
              <a:t>які</a:t>
            </a:r>
            <a:r>
              <a:rPr lang="ru-RU" dirty="0"/>
              <a:t> </a:t>
            </a:r>
            <a:r>
              <a:rPr lang="ru-RU" dirty="0" err="1"/>
              <a:t>надходять</a:t>
            </a:r>
            <a:r>
              <a:rPr lang="ru-RU" dirty="0"/>
              <a:t> в атмосферу при </a:t>
            </a:r>
            <a:r>
              <a:rPr lang="ru-RU" dirty="0" err="1"/>
              <a:t>спалюванні</a:t>
            </a:r>
            <a:r>
              <a:rPr lang="ru-RU" dirty="0"/>
              <a:t> </a:t>
            </a:r>
            <a:r>
              <a:rPr lang="ru-RU" dirty="0" err="1"/>
              <a:t>палива</a:t>
            </a:r>
            <a:r>
              <a:rPr lang="ru-RU" dirty="0"/>
              <a:t>, є </a:t>
            </a:r>
            <a:r>
              <a:rPr lang="ru-RU" dirty="0" err="1"/>
              <a:t>тверді</a:t>
            </a:r>
            <a:r>
              <a:rPr lang="ru-RU" dirty="0"/>
              <a:t> </a:t>
            </a:r>
            <a:r>
              <a:rPr lang="ru-RU" dirty="0" err="1"/>
              <a:t>частинки</a:t>
            </a:r>
            <a:r>
              <a:rPr lang="ru-RU" dirty="0"/>
              <a:t> (зола, сажа), </a:t>
            </a:r>
            <a:r>
              <a:rPr lang="ru-RU" dirty="0" err="1"/>
              <a:t>оксиди</a:t>
            </a:r>
            <a:r>
              <a:rPr lang="ru-RU" dirty="0"/>
              <a:t> </a:t>
            </a:r>
            <a:r>
              <a:rPr lang="ru-RU" dirty="0" err="1"/>
              <a:t>сірки</a:t>
            </a:r>
            <a:r>
              <a:rPr lang="ru-RU" dirty="0"/>
              <a:t> (</a:t>
            </a:r>
            <a:r>
              <a:rPr lang="en-US" dirty="0"/>
              <a:t>SO2 </a:t>
            </a:r>
            <a:r>
              <a:rPr lang="ru-RU" dirty="0"/>
              <a:t>і </a:t>
            </a:r>
            <a:r>
              <a:rPr lang="en-US" dirty="0"/>
              <a:t>SO3), </a:t>
            </a:r>
            <a:r>
              <a:rPr lang="ru-RU" dirty="0" err="1"/>
              <a:t>оксиди</a:t>
            </a:r>
            <a:r>
              <a:rPr lang="ru-RU" dirty="0"/>
              <a:t> азоту (</a:t>
            </a:r>
            <a:r>
              <a:rPr lang="en-US" dirty="0" smtClean="0"/>
              <a:t>NO </a:t>
            </a:r>
            <a:r>
              <a:rPr lang="ru-RU" dirty="0"/>
              <a:t>і </a:t>
            </a:r>
            <a:r>
              <a:rPr lang="en-US" dirty="0" smtClean="0"/>
              <a:t>NO2). </a:t>
            </a:r>
            <a:r>
              <a:rPr lang="ru-RU" dirty="0"/>
              <a:t>При </a:t>
            </a:r>
            <a:r>
              <a:rPr lang="ru-RU" dirty="0" err="1"/>
              <a:t>неповному</a:t>
            </a:r>
            <a:r>
              <a:rPr lang="ru-RU" dirty="0"/>
              <a:t> </a:t>
            </a:r>
            <a:r>
              <a:rPr lang="ru-RU" dirty="0" err="1"/>
              <a:t>згорянні</a:t>
            </a:r>
            <a:r>
              <a:rPr lang="ru-RU" dirty="0"/>
              <a:t> </a:t>
            </a:r>
            <a:r>
              <a:rPr lang="ru-RU" dirty="0" err="1"/>
              <a:t>палива</a:t>
            </a:r>
            <a:r>
              <a:rPr lang="ru-RU" dirty="0"/>
              <a:t> в </a:t>
            </a:r>
            <a:r>
              <a:rPr lang="ru-RU" dirty="0" err="1"/>
              <a:t>газоподібних</a:t>
            </a:r>
            <a:r>
              <a:rPr lang="ru-RU" dirty="0"/>
              <a:t> </a:t>
            </a:r>
            <a:r>
              <a:rPr lang="ru-RU" dirty="0" err="1"/>
              <a:t>викидах</a:t>
            </a:r>
            <a:r>
              <a:rPr lang="ru-RU" dirty="0"/>
              <a:t> </a:t>
            </a:r>
            <a:r>
              <a:rPr lang="ru-RU" dirty="0" err="1"/>
              <a:t>можуть</a:t>
            </a:r>
            <a:r>
              <a:rPr lang="ru-RU" dirty="0"/>
              <a:t> </a:t>
            </a:r>
            <a:r>
              <a:rPr lang="ru-RU" dirty="0" err="1"/>
              <a:t>накопичуватися</a:t>
            </a:r>
            <a:r>
              <a:rPr lang="ru-RU" dirty="0"/>
              <a:t> </a:t>
            </a:r>
            <a:r>
              <a:rPr lang="ru-RU" dirty="0" err="1"/>
              <a:t>оксиди</a:t>
            </a:r>
            <a:r>
              <a:rPr lang="ru-RU" dirty="0"/>
              <a:t> </a:t>
            </a:r>
            <a:r>
              <a:rPr lang="ru-RU" dirty="0" err="1"/>
              <a:t>вуглецю</a:t>
            </a:r>
            <a:r>
              <a:rPr lang="ru-RU" dirty="0"/>
              <a:t> (СО</a:t>
            </a:r>
            <a:r>
              <a:rPr lang="ru-RU" dirty="0" smtClean="0"/>
              <a:t>).</a:t>
            </a:r>
            <a:endParaRPr lang="ru-RU" dirty="0"/>
          </a:p>
        </p:txBody>
      </p:sp>
      <p:sp>
        <p:nvSpPr>
          <p:cNvPr id="3" name="Заголовок 2"/>
          <p:cNvSpPr>
            <a:spLocks noGrp="1"/>
          </p:cNvSpPr>
          <p:nvPr>
            <p:ph type="title"/>
          </p:nvPr>
        </p:nvSpPr>
        <p:spPr>
          <a:xfrm>
            <a:off x="1331640" y="4509120"/>
            <a:ext cx="724704" cy="914400"/>
          </a:xfrm>
        </p:spPr>
        <p:txBody>
          <a:bodyPr/>
          <a:lstStyle/>
          <a:p>
            <a:endParaRPr lang="ru-RU" dirty="0"/>
          </a:p>
        </p:txBody>
      </p:sp>
      <p:pic>
        <p:nvPicPr>
          <p:cNvPr id="3074" name="Picture 2" descr="D:\Downloads\home-security_au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477004"/>
            <a:ext cx="4334272" cy="28895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wnloads\Santiago30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72277"/>
            <a:ext cx="3911138" cy="289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6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437112"/>
            <a:ext cx="8208912" cy="2304256"/>
          </a:xfrm>
        </p:spPr>
        <p:txBody>
          <a:bodyPr/>
          <a:lstStyle/>
          <a:p>
            <a:r>
              <a:rPr lang="ru-RU" b="1" dirty="0" err="1"/>
              <a:t>Промисловий</a:t>
            </a:r>
            <a:r>
              <a:rPr lang="ru-RU" b="1" dirty="0"/>
              <a:t> пил</a:t>
            </a:r>
            <a:r>
              <a:rPr lang="ru-RU" dirty="0"/>
              <a:t> </a:t>
            </a:r>
            <a:r>
              <a:rPr lang="ru-RU" dirty="0" err="1"/>
              <a:t>утворюється</a:t>
            </a:r>
            <a:r>
              <a:rPr lang="ru-RU" dirty="0"/>
              <a:t> в </a:t>
            </a:r>
            <a:r>
              <a:rPr lang="ru-RU" dirty="0" err="1"/>
              <a:t>результаті</a:t>
            </a:r>
            <a:r>
              <a:rPr lang="ru-RU" dirty="0"/>
              <a:t> </a:t>
            </a:r>
            <a:r>
              <a:rPr lang="ru-RU" dirty="0" err="1"/>
              <a:t>механічної</a:t>
            </a:r>
            <a:r>
              <a:rPr lang="ru-RU" dirty="0"/>
              <a:t> </a:t>
            </a:r>
            <a:r>
              <a:rPr lang="ru-RU" dirty="0" err="1"/>
              <a:t>обробки</a:t>
            </a:r>
            <a:r>
              <a:rPr lang="ru-RU" dirty="0"/>
              <a:t> </a:t>
            </a:r>
            <a:r>
              <a:rPr lang="ru-RU" dirty="0" err="1"/>
              <a:t>різних</a:t>
            </a:r>
            <a:r>
              <a:rPr lang="ru-RU" dirty="0"/>
              <a:t> </a:t>
            </a:r>
            <a:r>
              <a:rPr lang="ru-RU" dirty="0" err="1"/>
              <a:t>матеріалів</a:t>
            </a:r>
            <a:r>
              <a:rPr lang="ru-RU" dirty="0"/>
              <a:t> (</a:t>
            </a:r>
            <a:r>
              <a:rPr lang="ru-RU" dirty="0" err="1"/>
              <a:t>дроблення</a:t>
            </a:r>
            <a:r>
              <a:rPr lang="ru-RU" dirty="0"/>
              <a:t>, </a:t>
            </a:r>
            <a:r>
              <a:rPr lang="ru-RU" dirty="0" err="1"/>
              <a:t>розмелювання</a:t>
            </a:r>
            <a:r>
              <a:rPr lang="ru-RU" dirty="0"/>
              <a:t>, </a:t>
            </a:r>
            <a:r>
              <a:rPr lang="ru-RU" dirty="0" err="1"/>
              <a:t>підривання</a:t>
            </a:r>
            <a:r>
              <a:rPr lang="ru-RU" dirty="0"/>
              <a:t>, </a:t>
            </a:r>
            <a:r>
              <a:rPr lang="ru-RU" dirty="0" err="1"/>
              <a:t>заповнення</a:t>
            </a:r>
            <a:r>
              <a:rPr lang="ru-RU" dirty="0"/>
              <a:t>, </a:t>
            </a:r>
            <a:r>
              <a:rPr lang="ru-RU" dirty="0" err="1"/>
              <a:t>розрівнювання</a:t>
            </a:r>
            <a:r>
              <a:rPr lang="ru-RU" dirty="0"/>
              <a:t>), </a:t>
            </a:r>
            <a:r>
              <a:rPr lang="ru-RU" dirty="0" err="1"/>
              <a:t>теплових</a:t>
            </a:r>
            <a:r>
              <a:rPr lang="ru-RU" dirty="0"/>
              <a:t> </a:t>
            </a:r>
            <a:r>
              <a:rPr lang="ru-RU" dirty="0" err="1"/>
              <a:t>процесів</a:t>
            </a:r>
            <a:r>
              <a:rPr lang="ru-RU" dirty="0"/>
              <a:t> (</a:t>
            </a:r>
            <a:r>
              <a:rPr lang="ru-RU" dirty="0" err="1"/>
              <a:t>спалювання</a:t>
            </a:r>
            <a:r>
              <a:rPr lang="ru-RU" dirty="0"/>
              <a:t>, </a:t>
            </a:r>
            <a:r>
              <a:rPr lang="ru-RU" dirty="0" err="1"/>
              <a:t>прожарювання</a:t>
            </a:r>
            <a:r>
              <a:rPr lang="ru-RU" dirty="0"/>
              <a:t>, сушка, </a:t>
            </a:r>
            <a:r>
              <a:rPr lang="ru-RU" dirty="0" err="1"/>
              <a:t>плавлення</a:t>
            </a:r>
            <a:r>
              <a:rPr lang="ru-RU" dirty="0"/>
              <a:t>), </a:t>
            </a:r>
            <a:r>
              <a:rPr lang="ru-RU" dirty="0" err="1"/>
              <a:t>транспортування</a:t>
            </a:r>
            <a:r>
              <a:rPr lang="ru-RU" dirty="0"/>
              <a:t> </a:t>
            </a:r>
            <a:r>
              <a:rPr lang="ru-RU" dirty="0" err="1"/>
              <a:t>сипучих</a:t>
            </a:r>
            <a:r>
              <a:rPr lang="ru-RU" dirty="0"/>
              <a:t> </a:t>
            </a:r>
            <a:r>
              <a:rPr lang="ru-RU" dirty="0" err="1"/>
              <a:t>матеріалів</a:t>
            </a:r>
            <a:r>
              <a:rPr lang="ru-RU" dirty="0"/>
              <a:t> (</a:t>
            </a:r>
            <a:r>
              <a:rPr lang="ru-RU" dirty="0" err="1"/>
              <a:t>навантаження</a:t>
            </a:r>
            <a:r>
              <a:rPr lang="ru-RU" dirty="0"/>
              <a:t>, </a:t>
            </a:r>
            <a:r>
              <a:rPr lang="ru-RU" dirty="0" err="1"/>
              <a:t>просіювання</a:t>
            </a:r>
            <a:r>
              <a:rPr lang="ru-RU" dirty="0"/>
              <a:t>, </a:t>
            </a:r>
            <a:r>
              <a:rPr lang="ru-RU" dirty="0" err="1"/>
              <a:t>класифікація</a:t>
            </a:r>
            <a:r>
              <a:rPr lang="ru-RU" dirty="0"/>
              <a:t>).</a:t>
            </a:r>
          </a:p>
        </p:txBody>
      </p:sp>
      <p:sp>
        <p:nvSpPr>
          <p:cNvPr id="3" name="Заголовок 2"/>
          <p:cNvSpPr>
            <a:spLocks noGrp="1"/>
          </p:cNvSpPr>
          <p:nvPr>
            <p:ph type="title"/>
          </p:nvPr>
        </p:nvSpPr>
        <p:spPr>
          <a:xfrm>
            <a:off x="777240" y="4876800"/>
            <a:ext cx="194360" cy="914400"/>
          </a:xfrm>
        </p:spPr>
        <p:txBody>
          <a:bodyPr/>
          <a:lstStyle/>
          <a:p>
            <a:endParaRPr lang="ru-RU" dirty="0"/>
          </a:p>
        </p:txBody>
      </p:sp>
      <p:pic>
        <p:nvPicPr>
          <p:cNvPr id="4098" name="Picture 2" descr="D:\Downloads\US_Navy_030612-N-2517J-001_An_Equipment_Operator_assigned_to_Naval_Mobile_Construction_Battalion_One_Three_Three_(NMCB-133)_works_to_build_a_protective_barri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3110"/>
            <a:ext cx="7200800" cy="449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16633"/>
            <a:ext cx="8496944" cy="3888431"/>
          </a:xfrm>
        </p:spPr>
        <p:txBody>
          <a:bodyPr>
            <a:normAutofit/>
          </a:bodyPr>
          <a:lstStyle/>
          <a:p>
            <a:r>
              <a:rPr lang="ru-RU" b="1" dirty="0" err="1"/>
              <a:t>Рідкі</a:t>
            </a:r>
            <a:r>
              <a:rPr lang="ru-RU" dirty="0"/>
              <a:t> </a:t>
            </a:r>
            <a:r>
              <a:rPr lang="ru-RU" dirty="0" err="1"/>
              <a:t>забруднюючі</a:t>
            </a:r>
            <a:r>
              <a:rPr lang="ru-RU" dirty="0"/>
              <a:t> </a:t>
            </a:r>
            <a:r>
              <a:rPr lang="ru-RU" dirty="0" err="1"/>
              <a:t>речовини</a:t>
            </a:r>
            <a:r>
              <a:rPr lang="ru-RU" dirty="0"/>
              <a:t> </a:t>
            </a:r>
            <a:r>
              <a:rPr lang="ru-RU" dirty="0" err="1"/>
              <a:t>утворюються</a:t>
            </a:r>
            <a:r>
              <a:rPr lang="ru-RU" dirty="0"/>
              <a:t> при </a:t>
            </a:r>
            <a:r>
              <a:rPr lang="ru-RU" dirty="0" err="1"/>
              <a:t>конденсації</a:t>
            </a:r>
            <a:r>
              <a:rPr lang="ru-RU" dirty="0"/>
              <a:t> пари, </a:t>
            </a:r>
            <a:r>
              <a:rPr lang="ru-RU" dirty="0" err="1"/>
              <a:t>розпиленні</a:t>
            </a:r>
            <a:r>
              <a:rPr lang="ru-RU" dirty="0"/>
              <a:t> і </a:t>
            </a:r>
            <a:r>
              <a:rPr lang="ru-RU" dirty="0" err="1"/>
              <a:t>розливі</a:t>
            </a:r>
            <a:r>
              <a:rPr lang="ru-RU" dirty="0"/>
              <a:t> </a:t>
            </a:r>
            <a:r>
              <a:rPr lang="ru-RU" dirty="0" err="1"/>
              <a:t>рідин</a:t>
            </a:r>
            <a:r>
              <a:rPr lang="ru-RU" dirty="0"/>
              <a:t>, в </a:t>
            </a:r>
            <a:r>
              <a:rPr lang="ru-RU" dirty="0" err="1"/>
              <a:t>результаті</a:t>
            </a:r>
            <a:r>
              <a:rPr lang="ru-RU" dirty="0"/>
              <a:t> </a:t>
            </a:r>
            <a:r>
              <a:rPr lang="ru-RU" dirty="0" err="1"/>
              <a:t>хімічних</a:t>
            </a:r>
            <a:r>
              <a:rPr lang="ru-RU" dirty="0"/>
              <a:t> </a:t>
            </a:r>
            <a:r>
              <a:rPr lang="ru-RU" dirty="0" err="1"/>
              <a:t>реакцій</a:t>
            </a:r>
            <a:r>
              <a:rPr lang="ru-RU" dirty="0" smtClean="0"/>
              <a:t>.</a:t>
            </a:r>
          </a:p>
          <a:p>
            <a:r>
              <a:rPr lang="ru-RU" b="1" dirty="0" err="1"/>
              <a:t>Газоподібні</a:t>
            </a:r>
            <a:r>
              <a:rPr lang="ru-RU" dirty="0"/>
              <a:t> </a:t>
            </a:r>
            <a:r>
              <a:rPr lang="ru-RU" dirty="0" err="1"/>
              <a:t>забруднювачі</a:t>
            </a:r>
            <a:r>
              <a:rPr lang="ru-RU" dirty="0"/>
              <a:t> </a:t>
            </a:r>
            <a:r>
              <a:rPr lang="ru-RU" dirty="0" err="1"/>
              <a:t>формуються</a:t>
            </a:r>
            <a:r>
              <a:rPr lang="ru-RU" dirty="0"/>
              <a:t> в </a:t>
            </a:r>
            <a:r>
              <a:rPr lang="ru-RU" dirty="0" err="1"/>
              <a:t>результаті</a:t>
            </a:r>
            <a:r>
              <a:rPr lang="ru-RU" dirty="0"/>
              <a:t> </a:t>
            </a:r>
            <a:r>
              <a:rPr lang="ru-RU" dirty="0" err="1"/>
              <a:t>хімічних</a:t>
            </a:r>
            <a:r>
              <a:rPr lang="ru-RU" dirty="0"/>
              <a:t> </a:t>
            </a:r>
            <a:r>
              <a:rPr lang="ru-RU" dirty="0" err="1"/>
              <a:t>реакцій</a:t>
            </a:r>
            <a:r>
              <a:rPr lang="ru-RU" dirty="0"/>
              <a:t>, перш за все, </a:t>
            </a:r>
            <a:r>
              <a:rPr lang="ru-RU" dirty="0" err="1"/>
              <a:t>окислення</a:t>
            </a:r>
            <a:r>
              <a:rPr lang="ru-RU" dirty="0"/>
              <a:t>, </a:t>
            </a:r>
            <a:r>
              <a:rPr lang="ru-RU" dirty="0" err="1"/>
              <a:t>випалювання</a:t>
            </a:r>
            <a:r>
              <a:rPr lang="ru-RU" dirty="0"/>
              <a:t> руд і </a:t>
            </a:r>
            <a:r>
              <a:rPr lang="ru-RU" dirty="0" err="1"/>
              <a:t>нерудної</a:t>
            </a:r>
            <a:r>
              <a:rPr lang="ru-RU" dirty="0"/>
              <a:t> </a:t>
            </a:r>
            <a:r>
              <a:rPr lang="ru-RU" dirty="0" err="1"/>
              <a:t>мінеральної</a:t>
            </a:r>
            <a:r>
              <a:rPr lang="ru-RU" dirty="0"/>
              <a:t> </a:t>
            </a:r>
            <a:r>
              <a:rPr lang="ru-RU" dirty="0" err="1"/>
              <a:t>сировини</a:t>
            </a:r>
            <a:r>
              <a:rPr lang="ru-RU" dirty="0"/>
              <a:t> (</a:t>
            </a:r>
            <a:r>
              <a:rPr lang="ru-RU" dirty="0" err="1"/>
              <a:t>кольорова</a:t>
            </a:r>
            <a:r>
              <a:rPr lang="ru-RU" dirty="0"/>
              <a:t> </a:t>
            </a:r>
            <a:r>
              <a:rPr lang="ru-RU" dirty="0" err="1"/>
              <a:t>металургія</a:t>
            </a:r>
            <a:r>
              <a:rPr lang="ru-RU" dirty="0"/>
              <a:t>, </a:t>
            </a:r>
            <a:r>
              <a:rPr lang="ru-RU" dirty="0" err="1"/>
              <a:t>виробництво</a:t>
            </a:r>
            <a:r>
              <a:rPr lang="ru-RU" dirty="0"/>
              <a:t> цементу). </a:t>
            </a:r>
            <a:r>
              <a:rPr lang="ru-RU" dirty="0" err="1"/>
              <a:t>Реакції</a:t>
            </a:r>
            <a:r>
              <a:rPr lang="ru-RU" dirty="0"/>
              <a:t> </a:t>
            </a:r>
            <a:r>
              <a:rPr lang="ru-RU" dirty="0" err="1"/>
              <a:t>відновлення</a:t>
            </a:r>
            <a:r>
              <a:rPr lang="ru-RU" dirty="0"/>
              <a:t> </a:t>
            </a:r>
            <a:r>
              <a:rPr lang="ru-RU" dirty="0" err="1"/>
              <a:t>також</a:t>
            </a:r>
            <a:r>
              <a:rPr lang="ru-RU" dirty="0"/>
              <a:t> є </a:t>
            </a:r>
            <a:r>
              <a:rPr lang="ru-RU" dirty="0" err="1"/>
              <a:t>джерелом</a:t>
            </a:r>
            <a:r>
              <a:rPr lang="ru-RU" dirty="0"/>
              <a:t> </a:t>
            </a:r>
            <a:r>
              <a:rPr lang="ru-RU" dirty="0" err="1"/>
              <a:t>газоподібних</a:t>
            </a:r>
            <a:r>
              <a:rPr lang="ru-RU" dirty="0"/>
              <a:t> </a:t>
            </a:r>
            <a:r>
              <a:rPr lang="ru-RU" dirty="0" err="1"/>
              <a:t>забруднюючих</a:t>
            </a:r>
            <a:r>
              <a:rPr lang="ru-RU" dirty="0"/>
              <a:t> </a:t>
            </a:r>
            <a:r>
              <a:rPr lang="ru-RU" dirty="0" err="1"/>
              <a:t>сполук</a:t>
            </a:r>
            <a:r>
              <a:rPr lang="ru-RU" dirty="0"/>
              <a:t>, </a:t>
            </a:r>
            <a:r>
              <a:rPr lang="ru-RU" dirty="0" err="1"/>
              <a:t>наприклад</a:t>
            </a:r>
            <a:r>
              <a:rPr lang="ru-RU" dirty="0"/>
              <a:t>, </a:t>
            </a:r>
            <a:r>
              <a:rPr lang="ru-RU" dirty="0" err="1"/>
              <a:t>виробництво</a:t>
            </a:r>
            <a:r>
              <a:rPr lang="ru-RU" dirty="0"/>
              <a:t> коксу, </a:t>
            </a:r>
            <a:r>
              <a:rPr lang="ru-RU" dirty="0" err="1"/>
              <a:t>соляної</a:t>
            </a:r>
            <a:r>
              <a:rPr lang="ru-RU" dirty="0"/>
              <a:t> </a:t>
            </a:r>
            <a:r>
              <a:rPr lang="ru-RU" dirty="0" err="1"/>
              <a:t>кислоти</a:t>
            </a:r>
            <a:r>
              <a:rPr lang="ru-RU" dirty="0"/>
              <a:t> з хлору і </a:t>
            </a:r>
            <a:r>
              <a:rPr lang="ru-RU" dirty="0" err="1"/>
              <a:t>водню</a:t>
            </a:r>
            <a:r>
              <a:rPr lang="ru-RU" dirty="0"/>
              <a:t>, </a:t>
            </a:r>
            <a:r>
              <a:rPr lang="ru-RU" dirty="0" err="1"/>
              <a:t>аміаку</a:t>
            </a:r>
            <a:r>
              <a:rPr lang="ru-RU" dirty="0"/>
              <a:t> з атмосферного азоту та </a:t>
            </a:r>
            <a:r>
              <a:rPr lang="ru-RU" dirty="0" err="1"/>
              <a:t>кисню</a:t>
            </a:r>
            <a:r>
              <a:rPr lang="ru-RU" dirty="0" smtClean="0"/>
              <a:t>.</a:t>
            </a:r>
          </a:p>
          <a:p>
            <a:r>
              <a:rPr lang="ru-RU" dirty="0" err="1"/>
              <a:t>Потужним</a:t>
            </a:r>
            <a:r>
              <a:rPr lang="ru-RU" dirty="0"/>
              <a:t> </a:t>
            </a:r>
            <a:r>
              <a:rPr lang="ru-RU" dirty="0" err="1"/>
              <a:t>джерелом</a:t>
            </a:r>
            <a:r>
              <a:rPr lang="ru-RU" dirty="0"/>
              <a:t> </a:t>
            </a:r>
            <a:r>
              <a:rPr lang="ru-RU" dirty="0" err="1"/>
              <a:t>газоподібних</a:t>
            </a:r>
            <a:r>
              <a:rPr lang="ru-RU" dirty="0"/>
              <a:t> </a:t>
            </a:r>
            <a:r>
              <a:rPr lang="ru-RU" dirty="0" err="1"/>
              <a:t>сполук</a:t>
            </a:r>
            <a:r>
              <a:rPr lang="ru-RU" dirty="0"/>
              <a:t> є </a:t>
            </a:r>
            <a:r>
              <a:rPr lang="ru-RU" dirty="0" err="1"/>
              <a:t>хімічні</a:t>
            </a:r>
            <a:r>
              <a:rPr lang="ru-RU" dirty="0"/>
              <a:t> </a:t>
            </a:r>
            <a:r>
              <a:rPr lang="ru-RU" dirty="0" err="1"/>
              <a:t>реакції</a:t>
            </a:r>
            <a:r>
              <a:rPr lang="ru-RU" dirty="0"/>
              <a:t> </a:t>
            </a:r>
            <a:r>
              <a:rPr lang="ru-RU" dirty="0" err="1"/>
              <a:t>розкладання</a:t>
            </a:r>
            <a:r>
              <a:rPr lang="ru-RU" dirty="0"/>
              <a:t> (</a:t>
            </a:r>
            <a:r>
              <a:rPr lang="ru-RU" dirty="0" err="1"/>
              <a:t>виробництво</a:t>
            </a:r>
            <a:r>
              <a:rPr lang="ru-RU" dirty="0"/>
              <a:t> </a:t>
            </a:r>
            <a:r>
              <a:rPr lang="ru-RU" dirty="0" err="1"/>
              <a:t>фосфорних</a:t>
            </a:r>
            <a:r>
              <a:rPr lang="ru-RU" dirty="0"/>
              <a:t> добрив), </a:t>
            </a:r>
            <a:r>
              <a:rPr lang="ru-RU" dirty="0" err="1"/>
              <a:t>електрохімічні</a:t>
            </a:r>
            <a:r>
              <a:rPr lang="ru-RU" dirty="0"/>
              <a:t> </a:t>
            </a:r>
            <a:r>
              <a:rPr lang="ru-RU" dirty="0" err="1"/>
              <a:t>процеси</a:t>
            </a:r>
            <a:r>
              <a:rPr lang="ru-RU" dirty="0"/>
              <a:t> (</a:t>
            </a:r>
            <a:r>
              <a:rPr lang="ru-RU" dirty="0" err="1"/>
              <a:t>виробництво</a:t>
            </a:r>
            <a:r>
              <a:rPr lang="ru-RU" dirty="0"/>
              <a:t> </a:t>
            </a:r>
            <a:r>
              <a:rPr lang="ru-RU" dirty="0" err="1"/>
              <a:t>алюмінію</a:t>
            </a:r>
            <a:r>
              <a:rPr lang="ru-RU" dirty="0"/>
              <a:t>), </a:t>
            </a:r>
            <a:r>
              <a:rPr lang="ru-RU" dirty="0" err="1"/>
              <a:t>випарювання</a:t>
            </a:r>
            <a:r>
              <a:rPr lang="ru-RU" dirty="0"/>
              <a:t>, </a:t>
            </a:r>
            <a:r>
              <a:rPr lang="ru-RU" dirty="0" err="1"/>
              <a:t>дистиляція</a:t>
            </a:r>
            <a:r>
              <a:rPr lang="ru-RU" dirty="0"/>
              <a:t>.</a:t>
            </a:r>
          </a:p>
        </p:txBody>
      </p:sp>
      <p:sp>
        <p:nvSpPr>
          <p:cNvPr id="3" name="Заголовок 2"/>
          <p:cNvSpPr>
            <a:spLocks noGrp="1"/>
          </p:cNvSpPr>
          <p:nvPr>
            <p:ph type="title"/>
          </p:nvPr>
        </p:nvSpPr>
        <p:spPr>
          <a:xfrm>
            <a:off x="395536" y="4941168"/>
            <a:ext cx="292656" cy="914400"/>
          </a:xfrm>
        </p:spPr>
        <p:txBody>
          <a:bodyPr/>
          <a:lstStyle/>
          <a:p>
            <a:endParaRPr lang="ru-RU" dirty="0"/>
          </a:p>
        </p:txBody>
      </p:sp>
      <p:pic>
        <p:nvPicPr>
          <p:cNvPr id="5122" name="Picture 2" descr="D:\Downloads\mirovoe-proizvodstvo-alyumin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7072"/>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wnloads\135092030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077072"/>
            <a:ext cx="3312368"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4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60648"/>
            <a:ext cx="3744416" cy="2494225"/>
          </a:xfrm>
        </p:spPr>
      </p:pic>
      <p:sp>
        <p:nvSpPr>
          <p:cNvPr id="3" name="Заголовок 2"/>
          <p:cNvSpPr>
            <a:spLocks noGrp="1"/>
          </p:cNvSpPr>
          <p:nvPr>
            <p:ph type="title"/>
          </p:nvPr>
        </p:nvSpPr>
        <p:spPr>
          <a:xfrm>
            <a:off x="611560" y="5661248"/>
            <a:ext cx="7975848" cy="986408"/>
          </a:xfrm>
        </p:spPr>
        <p:txBody>
          <a:bodyPr/>
          <a:lstStyle/>
          <a:p>
            <a:r>
              <a:rPr lang="ru-RU" sz="2000" dirty="0" err="1"/>
              <a:t>Більше</a:t>
            </a:r>
            <a:r>
              <a:rPr lang="ru-RU" sz="2000" dirty="0"/>
              <a:t> </a:t>
            </a:r>
            <a:r>
              <a:rPr lang="ru-RU" sz="2000" dirty="0" err="1"/>
              <a:t>половини</a:t>
            </a:r>
            <a:r>
              <a:rPr lang="ru-RU" sz="2000" dirty="0"/>
              <a:t> </a:t>
            </a:r>
            <a:r>
              <a:rPr lang="ru-RU" sz="2000" dirty="0" err="1"/>
              <a:t>населення</a:t>
            </a:r>
            <a:r>
              <a:rPr lang="ru-RU" sz="2000" dirty="0"/>
              <a:t> </a:t>
            </a:r>
            <a:r>
              <a:rPr lang="ru-RU" sz="2000" dirty="0" err="1"/>
              <a:t>світу</a:t>
            </a:r>
            <a:r>
              <a:rPr lang="ru-RU" sz="2000" dirty="0"/>
              <a:t> </a:t>
            </a:r>
            <a:r>
              <a:rPr lang="ru-RU" sz="2000" dirty="0" err="1"/>
              <a:t>використовує</a:t>
            </a:r>
            <a:r>
              <a:rPr lang="ru-RU" sz="2000" dirty="0"/>
              <a:t> в </a:t>
            </a:r>
            <a:r>
              <a:rPr lang="ru-RU" sz="2000" dirty="0" err="1"/>
              <a:t>якості</a:t>
            </a:r>
            <a:r>
              <a:rPr lang="ru-RU" sz="2000" dirty="0"/>
              <a:t> </a:t>
            </a:r>
            <a:r>
              <a:rPr lang="ru-RU" sz="2000" dirty="0" err="1"/>
              <a:t>основних</a:t>
            </a:r>
            <a:r>
              <a:rPr lang="ru-RU" sz="2000" dirty="0"/>
              <a:t> </a:t>
            </a:r>
            <a:r>
              <a:rPr lang="ru-RU" sz="2000" dirty="0" err="1"/>
              <a:t>видів</a:t>
            </a:r>
            <a:r>
              <a:rPr lang="ru-RU" sz="2000" dirty="0"/>
              <a:t> </a:t>
            </a:r>
            <a:r>
              <a:rPr lang="ru-RU" sz="2000" dirty="0" err="1"/>
              <a:t>палива</a:t>
            </a:r>
            <a:r>
              <a:rPr lang="ru-RU" sz="2000" dirty="0"/>
              <a:t> в </a:t>
            </a:r>
            <a:r>
              <a:rPr lang="ru-RU" sz="2000" dirty="0" err="1"/>
              <a:t>домашніх</a:t>
            </a:r>
            <a:r>
              <a:rPr lang="ru-RU" sz="2000" dirty="0"/>
              <a:t> </a:t>
            </a:r>
            <a:r>
              <a:rPr lang="ru-RU" sz="2000" dirty="0" err="1"/>
              <a:t>господарствах</a:t>
            </a:r>
            <a:r>
              <a:rPr lang="ru-RU" sz="2000" dirty="0"/>
              <a:t> </a:t>
            </a:r>
            <a:r>
              <a:rPr lang="ru-RU" sz="2000" dirty="0" err="1"/>
              <a:t>гній</a:t>
            </a:r>
            <a:r>
              <a:rPr lang="ru-RU" sz="2000" dirty="0"/>
              <a:t>, дрова, </a:t>
            </a:r>
            <a:r>
              <a:rPr lang="ru-RU" sz="2000" dirty="0" err="1"/>
              <a:t>відходи</a:t>
            </a:r>
            <a:r>
              <a:rPr lang="ru-RU" sz="2000" dirty="0"/>
              <a:t> </a:t>
            </a:r>
            <a:r>
              <a:rPr lang="ru-RU" sz="2000" dirty="0" err="1"/>
              <a:t>землеробства</a:t>
            </a:r>
            <a:r>
              <a:rPr lang="ru-RU" sz="2000" dirty="0"/>
              <a:t> </a:t>
            </a:r>
            <a:r>
              <a:rPr lang="ru-RU" sz="2000" dirty="0" err="1"/>
              <a:t>чи</a:t>
            </a:r>
            <a:r>
              <a:rPr lang="ru-RU" sz="2000" dirty="0"/>
              <a:t> </a:t>
            </a:r>
            <a:r>
              <a:rPr lang="ru-RU" sz="2000" dirty="0" err="1"/>
              <a:t>вугілля</a:t>
            </a:r>
            <a:r>
              <a:rPr lang="ru-RU" sz="2000" dirty="0"/>
              <a:t>. </a:t>
            </a:r>
            <a:r>
              <a:rPr lang="ru-RU" sz="2000" dirty="0" err="1"/>
              <a:t>Приготування</a:t>
            </a:r>
            <a:r>
              <a:rPr lang="ru-RU" sz="2000" dirty="0"/>
              <a:t> </a:t>
            </a:r>
            <a:r>
              <a:rPr lang="ru-RU" sz="2000" dirty="0" err="1"/>
              <a:t>їжі</a:t>
            </a:r>
            <a:r>
              <a:rPr lang="ru-RU" sz="2000" dirty="0"/>
              <a:t> та </a:t>
            </a:r>
            <a:r>
              <a:rPr lang="ru-RU" sz="2000" dirty="0" err="1"/>
              <a:t>обігрів</a:t>
            </a:r>
            <a:r>
              <a:rPr lang="ru-RU" sz="2000" dirty="0"/>
              <a:t> </a:t>
            </a:r>
            <a:r>
              <a:rPr lang="ru-RU" sz="2000" dirty="0" err="1"/>
              <a:t>жител</a:t>
            </a:r>
            <a:r>
              <a:rPr lang="ru-RU" sz="2000" dirty="0"/>
              <a:t> за </a:t>
            </a:r>
            <a:r>
              <a:rPr lang="ru-RU" sz="2000" dirty="0" err="1"/>
              <a:t>допомогою</a:t>
            </a:r>
            <a:r>
              <a:rPr lang="ru-RU" sz="2000" dirty="0"/>
              <a:t> </a:t>
            </a:r>
            <a:r>
              <a:rPr lang="ru-RU" sz="2000" dirty="0" err="1"/>
              <a:t>відкритих</a:t>
            </a:r>
            <a:r>
              <a:rPr lang="ru-RU" sz="2000" dirty="0"/>
              <a:t> </a:t>
            </a:r>
            <a:r>
              <a:rPr lang="ru-RU" sz="2000" dirty="0" err="1"/>
              <a:t>вогнищ</a:t>
            </a:r>
            <a:r>
              <a:rPr lang="ru-RU" sz="2000" dirty="0"/>
              <a:t> </a:t>
            </a:r>
            <a:r>
              <a:rPr lang="ru-RU" sz="2000" dirty="0" err="1"/>
              <a:t>або</a:t>
            </a:r>
            <a:r>
              <a:rPr lang="ru-RU" sz="2000" dirty="0"/>
              <a:t> печей, </a:t>
            </a:r>
            <a:r>
              <a:rPr lang="ru-RU" sz="2000" dirty="0" err="1"/>
              <a:t>що</a:t>
            </a:r>
            <a:r>
              <a:rPr lang="ru-RU" sz="2000" dirty="0"/>
              <a:t> не </a:t>
            </a:r>
            <a:r>
              <a:rPr lang="ru-RU" sz="2000" dirty="0" err="1"/>
              <a:t>мають</a:t>
            </a:r>
            <a:r>
              <a:rPr lang="ru-RU" sz="2000" dirty="0"/>
              <a:t> </a:t>
            </a:r>
            <a:r>
              <a:rPr lang="ru-RU" sz="2000" dirty="0" err="1"/>
              <a:t>димоходів</a:t>
            </a:r>
            <a:r>
              <a:rPr lang="ru-RU" sz="2000" dirty="0"/>
              <a:t>. </a:t>
            </a:r>
            <a:r>
              <a:rPr lang="ru-RU" sz="2000" dirty="0" err="1"/>
              <a:t>Використанні</a:t>
            </a:r>
            <a:r>
              <a:rPr lang="ru-RU" sz="2000" dirty="0"/>
              <a:t> таких </a:t>
            </a:r>
            <a:r>
              <a:rPr lang="ru-RU" sz="2000" dirty="0" err="1"/>
              <a:t>видів</a:t>
            </a:r>
            <a:r>
              <a:rPr lang="ru-RU" sz="2000" dirty="0"/>
              <a:t> твердого </a:t>
            </a:r>
            <a:r>
              <a:rPr lang="ru-RU" sz="2000" dirty="0" err="1"/>
              <a:t>палива</a:t>
            </a:r>
            <a:r>
              <a:rPr lang="ru-RU" sz="2000" dirty="0"/>
              <a:t> </a:t>
            </a:r>
            <a:r>
              <a:rPr lang="ru-RU" sz="2000" dirty="0" err="1"/>
              <a:t>призводить</a:t>
            </a:r>
            <a:r>
              <a:rPr lang="ru-RU" sz="2000" dirty="0"/>
              <a:t> до </a:t>
            </a:r>
            <a:r>
              <a:rPr lang="ru-RU" sz="2000" dirty="0" err="1"/>
              <a:t>забруднення</a:t>
            </a:r>
            <a:r>
              <a:rPr lang="ru-RU" sz="2000" dirty="0"/>
              <a:t> </a:t>
            </a:r>
            <a:r>
              <a:rPr lang="ru-RU" sz="2000" dirty="0" err="1"/>
              <a:t>повітря</a:t>
            </a:r>
            <a:r>
              <a:rPr lang="ru-RU" sz="2000" dirty="0"/>
              <a:t> </a:t>
            </a:r>
            <a:r>
              <a:rPr lang="ru-RU" sz="2000" dirty="0" err="1"/>
              <a:t>всередині</a:t>
            </a:r>
            <a:r>
              <a:rPr lang="ru-RU" sz="2000" dirty="0"/>
              <a:t> </a:t>
            </a:r>
            <a:r>
              <a:rPr lang="ru-RU" sz="2000" dirty="0" err="1"/>
              <a:t>приміщень</a:t>
            </a:r>
            <a:r>
              <a:rPr lang="ru-RU" sz="2000" dirty="0"/>
              <a:t>. </a:t>
            </a:r>
            <a:r>
              <a:rPr lang="ru-RU" sz="2000" dirty="0" err="1"/>
              <a:t>Накопичений</a:t>
            </a:r>
            <a:r>
              <a:rPr lang="ru-RU" sz="2000" dirty="0"/>
              <a:t> в них </a:t>
            </a:r>
            <a:r>
              <a:rPr lang="ru-RU" sz="2000" dirty="0" err="1"/>
              <a:t>дим</a:t>
            </a:r>
            <a:r>
              <a:rPr lang="ru-RU" sz="2000" dirty="0"/>
              <a:t> </a:t>
            </a:r>
            <a:r>
              <a:rPr lang="ru-RU" sz="2000" dirty="0" err="1"/>
              <a:t>містить</a:t>
            </a:r>
            <a:r>
              <a:rPr lang="ru-RU" sz="2000" dirty="0"/>
              <a:t> ряд </a:t>
            </a:r>
            <a:r>
              <a:rPr lang="ru-RU" sz="2000" dirty="0" err="1"/>
              <a:t>небезпечних</a:t>
            </a:r>
            <a:r>
              <a:rPr lang="ru-RU" sz="2000" dirty="0"/>
              <a:t> для </a:t>
            </a:r>
            <a:r>
              <a:rPr lang="ru-RU" sz="2000" dirty="0" err="1"/>
              <a:t>здоров'я</a:t>
            </a:r>
            <a:r>
              <a:rPr lang="ru-RU" sz="2000" dirty="0"/>
              <a:t> </a:t>
            </a:r>
            <a:r>
              <a:rPr lang="ru-RU" sz="2000" dirty="0" err="1"/>
              <a:t>людини</a:t>
            </a:r>
            <a:r>
              <a:rPr lang="ru-RU" sz="2000" dirty="0"/>
              <a:t> </a:t>
            </a:r>
            <a:r>
              <a:rPr lang="ru-RU" sz="2000" dirty="0" err="1"/>
              <a:t>забруднювачів</a:t>
            </a:r>
            <a:r>
              <a:rPr lang="ru-RU" sz="2000" dirty="0"/>
              <a:t>, </a:t>
            </a:r>
            <a:r>
              <a:rPr lang="ru-RU" sz="2000" dirty="0" err="1"/>
              <a:t>включаючи</a:t>
            </a:r>
            <a:r>
              <a:rPr lang="ru-RU" sz="2000" dirty="0"/>
              <a:t> </a:t>
            </a:r>
            <a:r>
              <a:rPr lang="ru-RU" sz="2000" dirty="0" err="1"/>
              <a:t>дрібні</a:t>
            </a:r>
            <a:r>
              <a:rPr lang="ru-RU" sz="2000" dirty="0"/>
              <a:t> </a:t>
            </a:r>
            <a:r>
              <a:rPr lang="ru-RU" sz="2000" dirty="0" err="1"/>
              <a:t>частинки</a:t>
            </a:r>
            <a:r>
              <a:rPr lang="ru-RU" sz="2000" dirty="0"/>
              <a:t> </a:t>
            </a:r>
            <a:r>
              <a:rPr lang="ru-RU" sz="2000" dirty="0" err="1"/>
              <a:t>сажі</a:t>
            </a:r>
            <a:r>
              <a:rPr lang="ru-RU" sz="2000" dirty="0"/>
              <a:t> </a:t>
            </a:r>
            <a:r>
              <a:rPr lang="ru-RU" sz="2000" dirty="0" err="1"/>
              <a:t>або</a:t>
            </a:r>
            <a:r>
              <a:rPr lang="ru-RU" sz="2000" dirty="0"/>
              <a:t> пилу, </a:t>
            </a:r>
            <a:r>
              <a:rPr lang="ru-RU" sz="2000" dirty="0" err="1"/>
              <a:t>здатні</a:t>
            </a:r>
            <a:r>
              <a:rPr lang="ru-RU" sz="2000" dirty="0"/>
              <a:t> </a:t>
            </a:r>
            <a:r>
              <a:rPr lang="ru-RU" sz="2000" dirty="0" err="1"/>
              <a:t>проникати</a:t>
            </a:r>
            <a:r>
              <a:rPr lang="ru-RU" sz="2000" dirty="0"/>
              <a:t> </a:t>
            </a:r>
            <a:r>
              <a:rPr lang="ru-RU" sz="2000" dirty="0" err="1"/>
              <a:t>глибоко</a:t>
            </a:r>
            <a:r>
              <a:rPr lang="ru-RU" sz="2000" dirty="0"/>
              <a:t> в </a:t>
            </a:r>
            <a:r>
              <a:rPr lang="ru-RU" sz="2000" dirty="0" err="1"/>
              <a:t>легені</a:t>
            </a:r>
            <a:r>
              <a:rPr lang="ru-RU" sz="2000" dirty="0"/>
              <a:t>. </a:t>
            </a:r>
            <a:r>
              <a:rPr lang="ru-RU" sz="2000" dirty="0" err="1"/>
              <a:t>Вміст</a:t>
            </a:r>
            <a:r>
              <a:rPr lang="ru-RU" sz="2000" dirty="0"/>
              <a:t> </a:t>
            </a:r>
            <a:r>
              <a:rPr lang="ru-RU" sz="2000" dirty="0" err="1"/>
              <a:t>дрібних</a:t>
            </a:r>
            <a:r>
              <a:rPr lang="ru-RU" sz="2000" dirty="0"/>
              <a:t> </a:t>
            </a:r>
            <a:r>
              <a:rPr lang="ru-RU" sz="2000" dirty="0" err="1"/>
              <a:t>частинок</a:t>
            </a:r>
            <a:r>
              <a:rPr lang="ru-RU" sz="2000" dirty="0"/>
              <a:t> в </a:t>
            </a:r>
            <a:r>
              <a:rPr lang="ru-RU" sz="2000" dirty="0" err="1"/>
              <a:t>задимленому</a:t>
            </a:r>
            <a:r>
              <a:rPr lang="ru-RU" sz="2000" dirty="0"/>
              <a:t> </a:t>
            </a:r>
            <a:r>
              <a:rPr lang="ru-RU" sz="2000" dirty="0" err="1"/>
              <a:t>повітрі</a:t>
            </a:r>
            <a:r>
              <a:rPr lang="ru-RU" sz="2000" dirty="0"/>
              <a:t> </a:t>
            </a:r>
            <a:r>
              <a:rPr lang="ru-RU" sz="2000" dirty="0" err="1"/>
              <a:t>усередині</a:t>
            </a:r>
            <a:r>
              <a:rPr lang="ru-RU" sz="2000" dirty="0"/>
              <a:t> погано </a:t>
            </a:r>
            <a:r>
              <a:rPr lang="ru-RU" sz="2000" dirty="0" err="1"/>
              <a:t>вентильованих</a:t>
            </a:r>
            <a:r>
              <a:rPr lang="ru-RU" sz="2000" dirty="0"/>
              <a:t> </a:t>
            </a:r>
            <a:r>
              <a:rPr lang="ru-RU" sz="2000" dirty="0" err="1"/>
              <a:t>жител</a:t>
            </a:r>
            <a:r>
              <a:rPr lang="ru-RU" sz="2000" dirty="0"/>
              <a:t> </a:t>
            </a:r>
            <a:r>
              <a:rPr lang="ru-RU" sz="2000" dirty="0" err="1"/>
              <a:t>може</a:t>
            </a:r>
            <a:r>
              <a:rPr lang="ru-RU" sz="2000" dirty="0"/>
              <a:t> в 100 </a:t>
            </a:r>
            <a:r>
              <a:rPr lang="ru-RU" sz="2000" dirty="0" err="1"/>
              <a:t>разів</a:t>
            </a:r>
            <a:r>
              <a:rPr lang="ru-RU" sz="2000" dirty="0"/>
              <a:t> </a:t>
            </a:r>
            <a:r>
              <a:rPr lang="ru-RU" sz="2000" dirty="0" err="1"/>
              <a:t>перевищувати</a:t>
            </a:r>
            <a:r>
              <a:rPr lang="ru-RU" sz="2000" dirty="0"/>
              <a:t> </a:t>
            </a:r>
            <a:r>
              <a:rPr lang="ru-RU" sz="2000" dirty="0" err="1"/>
              <a:t>рівні</a:t>
            </a:r>
            <a:r>
              <a:rPr lang="ru-RU" sz="2000" dirty="0"/>
              <a:t>, </a:t>
            </a:r>
            <a:r>
              <a:rPr lang="ru-RU" sz="2000" dirty="0" err="1"/>
              <a:t>допустимі</a:t>
            </a:r>
            <a:r>
              <a:rPr lang="ru-RU" sz="2000" dirty="0"/>
              <a:t> для </a:t>
            </a:r>
            <a:r>
              <a:rPr lang="ru-RU" sz="2000" dirty="0" err="1"/>
              <a:t>зовнішнього</a:t>
            </a:r>
            <a:r>
              <a:rPr lang="ru-RU" sz="2000" dirty="0"/>
              <a:t> </a:t>
            </a:r>
            <a:r>
              <a:rPr lang="ru-RU" sz="2000" dirty="0" err="1"/>
              <a:t>повітря</a:t>
            </a:r>
            <a:r>
              <a:rPr lang="ru-RU" sz="2000" dirty="0"/>
              <a:t>.</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60648"/>
            <a:ext cx="3810000" cy="2381250"/>
          </a:xfrm>
          <a:prstGeom prst="rect">
            <a:avLst/>
          </a:prstGeom>
        </p:spPr>
      </p:pic>
    </p:spTree>
    <p:extLst>
      <p:ext uri="{BB962C8B-B14F-4D97-AF65-F5344CB8AC3E}">
        <p14:creationId xmlns:p14="http://schemas.microsoft.com/office/powerpoint/2010/main" val="332735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60648"/>
            <a:ext cx="5184576" cy="3231232"/>
          </a:xfrm>
        </p:spPr>
      </p:pic>
      <p:sp>
        <p:nvSpPr>
          <p:cNvPr id="3" name="Заголовок 2"/>
          <p:cNvSpPr>
            <a:spLocks noGrp="1"/>
          </p:cNvSpPr>
          <p:nvPr>
            <p:ph type="title"/>
          </p:nvPr>
        </p:nvSpPr>
        <p:spPr>
          <a:xfrm>
            <a:off x="827584" y="5445224"/>
            <a:ext cx="7543800" cy="914400"/>
          </a:xfrm>
        </p:spPr>
        <p:txBody>
          <a:bodyPr/>
          <a:lstStyle/>
          <a:p>
            <a:r>
              <a:rPr lang="ru-RU" sz="2000" dirty="0" err="1"/>
              <a:t>Всесвітня</a:t>
            </a:r>
            <a:r>
              <a:rPr lang="ru-RU" sz="2000" dirty="0"/>
              <a:t> </a:t>
            </a:r>
            <a:r>
              <a:rPr lang="ru-RU" sz="2000" dirty="0" err="1"/>
              <a:t>організація</a:t>
            </a:r>
            <a:r>
              <a:rPr lang="ru-RU" sz="2000" dirty="0"/>
              <a:t> </a:t>
            </a:r>
            <a:r>
              <a:rPr lang="ru-RU" sz="2000" dirty="0" err="1"/>
              <a:t>охорони</a:t>
            </a:r>
            <a:r>
              <a:rPr lang="ru-RU" sz="2000" dirty="0"/>
              <a:t> </a:t>
            </a:r>
            <a:r>
              <a:rPr lang="ru-RU" sz="2000" dirty="0" err="1"/>
              <a:t>здоров'я</a:t>
            </a:r>
            <a:r>
              <a:rPr lang="ru-RU" sz="2000" dirty="0"/>
              <a:t> (ВООЗ) провела </a:t>
            </a:r>
            <a:r>
              <a:rPr lang="ru-RU" sz="2000" dirty="0" err="1"/>
              <a:t>оцінку</a:t>
            </a:r>
            <a:r>
              <a:rPr lang="ru-RU" sz="2000" dirty="0"/>
              <a:t> ряду </a:t>
            </a:r>
            <a:r>
              <a:rPr lang="ru-RU" sz="2000" dirty="0" err="1"/>
              <a:t>чинників</a:t>
            </a:r>
            <a:r>
              <a:rPr lang="ru-RU" sz="2000" dirty="0"/>
              <a:t> </a:t>
            </a:r>
            <a:r>
              <a:rPr lang="ru-RU" sz="2000" dirty="0" err="1"/>
              <a:t>ризику</a:t>
            </a:r>
            <a:r>
              <a:rPr lang="ru-RU" sz="2000" dirty="0"/>
              <a:t> з точки </a:t>
            </a:r>
            <a:r>
              <a:rPr lang="ru-RU" sz="2000" dirty="0" err="1"/>
              <a:t>зору</a:t>
            </a:r>
            <a:r>
              <a:rPr lang="ru-RU" sz="2000" dirty="0"/>
              <a:t> </a:t>
            </a:r>
            <a:r>
              <a:rPr lang="ru-RU" sz="2000" dirty="0" err="1"/>
              <a:t>їх</a:t>
            </a:r>
            <a:r>
              <a:rPr lang="ru-RU" sz="2000" dirty="0"/>
              <a:t> </a:t>
            </a:r>
            <a:r>
              <a:rPr lang="ru-RU" sz="2000" dirty="0" err="1"/>
              <a:t>внеску</a:t>
            </a:r>
            <a:r>
              <a:rPr lang="ru-RU" sz="2000" dirty="0"/>
              <a:t> в </a:t>
            </a:r>
            <a:r>
              <a:rPr lang="ru-RU" sz="2000" dirty="0" err="1"/>
              <a:t>тягар</a:t>
            </a:r>
            <a:r>
              <a:rPr lang="ru-RU" sz="2000" dirty="0"/>
              <a:t> хвороб. </a:t>
            </a:r>
            <a:r>
              <a:rPr lang="ru-RU" sz="2000" dirty="0" err="1"/>
              <a:t>Відповідно</a:t>
            </a:r>
            <a:r>
              <a:rPr lang="ru-RU" sz="2000" dirty="0"/>
              <a:t> з </a:t>
            </a:r>
            <a:r>
              <a:rPr lang="ru-RU" sz="2000" dirty="0" err="1"/>
              <a:t>цією</a:t>
            </a:r>
            <a:r>
              <a:rPr lang="ru-RU" sz="2000" dirty="0"/>
              <a:t> </a:t>
            </a:r>
            <a:r>
              <a:rPr lang="ru-RU" sz="2000" dirty="0" err="1"/>
              <a:t>оцінкою</a:t>
            </a:r>
            <a:r>
              <a:rPr lang="ru-RU" sz="2000" dirty="0"/>
              <a:t>, </a:t>
            </a:r>
            <a:r>
              <a:rPr lang="ru-RU" sz="2000" dirty="0" err="1"/>
              <a:t>забруднення</a:t>
            </a:r>
            <a:r>
              <a:rPr lang="ru-RU" sz="2000" dirty="0"/>
              <a:t> </a:t>
            </a:r>
            <a:r>
              <a:rPr lang="ru-RU" sz="2000" dirty="0" err="1"/>
              <a:t>повітря</a:t>
            </a:r>
            <a:r>
              <a:rPr lang="ru-RU" sz="2000" dirty="0"/>
              <a:t> </a:t>
            </a:r>
            <a:r>
              <a:rPr lang="ru-RU" sz="2000" dirty="0" err="1"/>
              <a:t>всередині</a:t>
            </a:r>
            <a:r>
              <a:rPr lang="ru-RU" sz="2000" dirty="0"/>
              <a:t> </a:t>
            </a:r>
            <a:r>
              <a:rPr lang="ru-RU" sz="2000" dirty="0" err="1"/>
              <a:t>приміщень</a:t>
            </a:r>
            <a:r>
              <a:rPr lang="ru-RU" sz="2000" dirty="0"/>
              <a:t> є </a:t>
            </a:r>
            <a:r>
              <a:rPr lang="ru-RU" sz="2000" dirty="0" err="1"/>
              <a:t>восьмим</a:t>
            </a:r>
            <a:r>
              <a:rPr lang="ru-RU" sz="2000" dirty="0"/>
              <a:t> за </a:t>
            </a:r>
            <a:r>
              <a:rPr lang="ru-RU" sz="2000" dirty="0" err="1"/>
              <a:t>значимістю</a:t>
            </a:r>
            <a:r>
              <a:rPr lang="ru-RU" sz="2000" dirty="0"/>
              <a:t> </a:t>
            </a:r>
            <a:r>
              <a:rPr lang="ru-RU" sz="2000" dirty="0" err="1"/>
              <a:t>чинником</a:t>
            </a:r>
            <a:r>
              <a:rPr lang="ru-RU" sz="2000" dirty="0"/>
              <a:t> </a:t>
            </a:r>
            <a:r>
              <a:rPr lang="ru-RU" sz="2000" dirty="0" err="1"/>
              <a:t>ризику</a:t>
            </a:r>
            <a:r>
              <a:rPr lang="ru-RU" sz="2000" dirty="0"/>
              <a:t>, </a:t>
            </a:r>
            <a:r>
              <a:rPr lang="ru-RU" sz="2000" dirty="0" err="1"/>
              <a:t>відповідальним</a:t>
            </a:r>
            <a:r>
              <a:rPr lang="ru-RU" sz="2000" dirty="0"/>
              <a:t> за 2,7% глобального </a:t>
            </a:r>
            <a:r>
              <a:rPr lang="ru-RU" sz="2000" dirty="0" err="1"/>
              <a:t>тягаря</a:t>
            </a:r>
            <a:r>
              <a:rPr lang="ru-RU" sz="2000" dirty="0"/>
              <a:t> хвороб. У </a:t>
            </a:r>
            <a:r>
              <a:rPr lang="ru-RU" sz="2000" dirty="0" err="1"/>
              <a:t>всьому</a:t>
            </a:r>
            <a:r>
              <a:rPr lang="ru-RU" sz="2000" dirty="0"/>
              <a:t> </a:t>
            </a:r>
            <a:r>
              <a:rPr lang="ru-RU" sz="2000" dirty="0" err="1"/>
              <a:t>світі</a:t>
            </a:r>
            <a:r>
              <a:rPr lang="ru-RU" sz="2000" dirty="0"/>
              <a:t> </a:t>
            </a:r>
            <a:r>
              <a:rPr lang="ru-RU" sz="2000" dirty="0" err="1"/>
              <a:t>забруднення</a:t>
            </a:r>
            <a:r>
              <a:rPr lang="ru-RU" sz="2000" dirty="0"/>
              <a:t> </a:t>
            </a:r>
            <a:r>
              <a:rPr lang="ru-RU" sz="2000" dirty="0" err="1"/>
              <a:t>повітря</a:t>
            </a:r>
            <a:r>
              <a:rPr lang="ru-RU" sz="2000" dirty="0"/>
              <a:t> </a:t>
            </a:r>
            <a:r>
              <a:rPr lang="ru-RU" sz="2000" dirty="0" err="1"/>
              <a:t>всередині</a:t>
            </a:r>
            <a:r>
              <a:rPr lang="ru-RU" sz="2000" dirty="0"/>
              <a:t> </a:t>
            </a:r>
            <a:r>
              <a:rPr lang="ru-RU" sz="2000" dirty="0" err="1"/>
              <a:t>приміщень</a:t>
            </a:r>
            <a:r>
              <a:rPr lang="ru-RU" sz="2000" dirty="0"/>
              <a:t> через </a:t>
            </a:r>
            <a:r>
              <a:rPr lang="ru-RU" sz="2000" dirty="0" err="1"/>
              <a:t>спалювання</a:t>
            </a:r>
            <a:r>
              <a:rPr lang="ru-RU" sz="2000" dirty="0"/>
              <a:t> твердого </a:t>
            </a:r>
            <a:r>
              <a:rPr lang="ru-RU" sz="2000" dirty="0" err="1"/>
              <a:t>палива</a:t>
            </a:r>
            <a:r>
              <a:rPr lang="ru-RU" sz="2000" dirty="0"/>
              <a:t> </a:t>
            </a:r>
            <a:r>
              <a:rPr lang="ru-RU" sz="2000" dirty="0" err="1"/>
              <a:t>призводить</a:t>
            </a:r>
            <a:r>
              <a:rPr lang="ru-RU" sz="2000" dirty="0"/>
              <a:t> до 1,6 </a:t>
            </a:r>
            <a:r>
              <a:rPr lang="ru-RU" sz="2000" dirty="0" err="1"/>
              <a:t>мільйона</a:t>
            </a:r>
            <a:r>
              <a:rPr lang="ru-RU" sz="2000" dirty="0"/>
              <a:t> </a:t>
            </a:r>
            <a:r>
              <a:rPr lang="ru-RU" sz="2000" dirty="0" err="1"/>
              <a:t>випадків</a:t>
            </a:r>
            <a:r>
              <a:rPr lang="ru-RU" sz="2000" dirty="0"/>
              <a:t> </a:t>
            </a:r>
            <a:r>
              <a:rPr lang="ru-RU" sz="2000" dirty="0" err="1"/>
              <a:t>смерті</a:t>
            </a:r>
            <a:r>
              <a:rPr lang="ru-RU" sz="2000" dirty="0"/>
              <a:t> в </a:t>
            </a:r>
            <a:r>
              <a:rPr lang="ru-RU" sz="2000" dirty="0" err="1"/>
              <a:t>результаті</a:t>
            </a:r>
            <a:r>
              <a:rPr lang="ru-RU" sz="2000" dirty="0"/>
              <a:t> </a:t>
            </a:r>
            <a:r>
              <a:rPr lang="ru-RU" sz="2000" dirty="0" err="1"/>
              <a:t>пневмонії</a:t>
            </a:r>
            <a:r>
              <a:rPr lang="ru-RU" sz="2000" dirty="0"/>
              <a:t>, </a:t>
            </a:r>
            <a:r>
              <a:rPr lang="ru-RU" sz="2000" dirty="0" err="1"/>
              <a:t>хронічних</a:t>
            </a:r>
            <a:r>
              <a:rPr lang="ru-RU" sz="2000" dirty="0"/>
              <a:t> хвороб </a:t>
            </a:r>
            <a:r>
              <a:rPr lang="ru-RU" sz="2000" dirty="0" err="1"/>
              <a:t>дихальних</a:t>
            </a:r>
            <a:r>
              <a:rPr lang="ru-RU" sz="2000" dirty="0"/>
              <a:t> </a:t>
            </a:r>
            <a:r>
              <a:rPr lang="ru-RU" sz="2000" dirty="0" err="1"/>
              <a:t>шляхів</a:t>
            </a:r>
            <a:r>
              <a:rPr lang="ru-RU" sz="2000" dirty="0"/>
              <a:t> і раку </a:t>
            </a:r>
            <a:r>
              <a:rPr lang="ru-RU" sz="2000" dirty="0" err="1" smtClean="0"/>
              <a:t>легенів</a:t>
            </a:r>
            <a:r>
              <a:rPr lang="ru-RU" sz="2000" dirty="0" smtClean="0"/>
              <a:t>.</a:t>
            </a:r>
            <a:endParaRPr lang="ru-RU" sz="2000" dirty="0"/>
          </a:p>
        </p:txBody>
      </p:sp>
    </p:spTree>
    <p:extLst>
      <p:ext uri="{BB962C8B-B14F-4D97-AF65-F5344CB8AC3E}">
        <p14:creationId xmlns:p14="http://schemas.microsoft.com/office/powerpoint/2010/main" val="66044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84</TotalTime>
  <Words>406</Words>
  <Application>Microsoft Office PowerPoint</Application>
  <PresentationFormat>Экран (4:3)</PresentationFormat>
  <Paragraphs>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Базовая</vt:lpstr>
      <vt:lpstr>Забруднення повітря</vt:lpstr>
      <vt:lpstr>Презентация PowerPoint</vt:lpstr>
      <vt:lpstr>Презентация PowerPoint</vt:lpstr>
      <vt:lpstr>Презентация PowerPoint</vt:lpstr>
      <vt:lpstr>Презентация PowerPoint</vt:lpstr>
      <vt:lpstr>Більше половини населення світу використовує в якості основних видів палива в домашніх господарствах гній, дрова, відходи землеробства чи вугілля. Приготування їжі та обігрів жител за допомогою відкритих вогнищ або печей, що не мають димоходів. Використанні таких видів твердого палива призводить до забруднення повітря всередині приміщень. Накопичений в них дим містить ряд небезпечних для здоров'я людини забруднювачів, включаючи дрібні частинки сажі або пилу, здатні проникати глибоко в легені. Вміст дрібних частинок в задимленому повітрі усередині погано вентильованих жител може в 100 разів перевищувати рівні, допустимі для зовнішнього повітря.</vt:lpstr>
      <vt:lpstr>Всесвітня організація охорони здоров'я (ВООЗ) провела оцінку ряду чинників ризику з точки зору їх внеску в тягар хвороб. Відповідно з цією оцінкою, забруднення повітря всередині приміщень є восьмим за значимістю чинником ризику, відповідальним за 2,7% глобального тягаря хвороб. У всьому світі забруднення повітря всередині приміщень через спалювання твердого палива призводить до 1,6 мільйона випадків смерті в результаті пневмонії, хронічних хвороб дихальних шляхів і раку легенів.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Забруднення повітря</dc:title>
  <dc:creator>Viktor</dc:creator>
  <cp:lastModifiedBy>Sasha</cp:lastModifiedBy>
  <cp:revision>8</cp:revision>
  <dcterms:created xsi:type="dcterms:W3CDTF">2013-10-10T16:44:29Z</dcterms:created>
  <dcterms:modified xsi:type="dcterms:W3CDTF">2013-10-10T18:34:04Z</dcterms:modified>
</cp:coreProperties>
</file>