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40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D31FD-201F-47D4-A893-A1CFC7C5DB73}" type="datetimeFigureOut">
              <a:rPr lang="ru-RU" smtClean="0"/>
              <a:pPr/>
              <a:t>22.03.2014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E2C24-2329-4FEB-B915-171951402D9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circl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41;&#1088;&#1072;&#1079;&#1080;&#1083;&#1110;&#1103;\Gimn_Brazilii_-_Hino_Brasileiro_(get-tune.net).mp3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174860" cy="2857520"/>
          </a:xfrm>
        </p:spPr>
        <p:txBody>
          <a:bodyPr anchor="ctr">
            <a:normAutofit/>
          </a:bodyPr>
          <a:lstStyle/>
          <a:p>
            <a:pPr algn="ctr"/>
            <a:r>
              <a:rPr lang="uk-UA" sz="9600" b="1" dirty="0" smtClean="0">
                <a:solidFill>
                  <a:srgbClr val="002060"/>
                </a:solidFill>
              </a:rPr>
              <a:t>Бразилія</a:t>
            </a:r>
            <a:endParaRPr lang="uk-UA" sz="9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braziliya-na-karte-mir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357430"/>
            <a:ext cx="6286544" cy="427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358246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Північну половину Бразилії займає широка Амазонська низовина — глибокий тектонічний прогин, заповнений осадовими породами. На півночі вона поступово переходить у горбисті цокольні рівнини південної частини Гвіанського нагір'я . </a:t>
            </a:r>
            <a:endParaRPr lang="uk-UA" sz="2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142852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tx2"/>
                </a:solidFill>
              </a:rPr>
              <a:t>Рельєф</a:t>
            </a:r>
            <a:endParaRPr lang="uk-UA" sz="40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физическая-карта-Бразил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643182"/>
            <a:ext cx="4143404" cy="4069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9124" y="2714620"/>
            <a:ext cx="4357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Майже всю решту території країни займає Бразильське нагір'я. У центрі і на півночі переважають цокольні плоскогір'я і рівнини, що чергуються з плато — </a:t>
            </a:r>
            <a:r>
              <a:rPr lang="uk-UA" sz="2200" b="1" dirty="0" err="1" smtClean="0">
                <a:solidFill>
                  <a:srgbClr val="002060"/>
                </a:solidFill>
              </a:rPr>
              <a:t>шападами</a:t>
            </a:r>
            <a:r>
              <a:rPr lang="uk-UA" sz="2200" b="1" dirty="0" smtClean="0">
                <a:solidFill>
                  <a:srgbClr val="002060"/>
                </a:solidFill>
              </a:rPr>
              <a:t>. На заході на територію Бразилії заходить акумулятивна низовина верховин ріки Парагвай — </a:t>
            </a:r>
            <a:r>
              <a:rPr lang="uk-UA" sz="2200" b="1" dirty="0" err="1" smtClean="0">
                <a:solidFill>
                  <a:srgbClr val="002060"/>
                </a:solidFill>
              </a:rPr>
              <a:t>Пантанал</a:t>
            </a:r>
            <a:r>
              <a:rPr lang="uk-UA" sz="2200" b="1" dirty="0" smtClean="0">
                <a:solidFill>
                  <a:srgbClr val="002060"/>
                </a:solidFill>
              </a:rPr>
              <a:t>.</a:t>
            </a:r>
            <a:endParaRPr lang="uk-UA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6350">
                  <a:noFill/>
                </a:ln>
                <a:solidFill>
                  <a:schemeClr val="tx2"/>
                </a:solidFill>
                <a:effectLst/>
              </a:rPr>
              <a:t>Клімат</a:t>
            </a:r>
            <a:endParaRPr lang="uk-UA" sz="4400" b="1" dirty="0">
              <a:ln w="6350"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22145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На території Бразилії виділяють 6 основних кліматичних зон: екваторіальну, тропічну, </a:t>
            </a:r>
            <a:r>
              <a:rPr lang="uk-UA" sz="2200" b="1" dirty="0" err="1" smtClean="0">
                <a:solidFill>
                  <a:srgbClr val="002060"/>
                </a:solidFill>
              </a:rPr>
              <a:t>тропічну</a:t>
            </a:r>
            <a:r>
              <a:rPr lang="uk-UA" sz="2200" b="1" dirty="0" smtClean="0">
                <a:solidFill>
                  <a:srgbClr val="002060"/>
                </a:solidFill>
              </a:rPr>
              <a:t> високогірну, тропічну атлантичну, напівзасушливу, субтропічну. </a:t>
            </a:r>
            <a:endParaRPr lang="uk-UA" sz="2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620px-Brazil_temp_1977_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2" y="2143116"/>
            <a:ext cx="401637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2143116"/>
            <a:ext cx="4857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На більшості території країни середньорічна температура вища +20°С, що обумовлене близькістю екватора і невисоким рельєфом місцевості. В цілому для тропічних районів Бразилії характерні суха зима і дощове літо. Річна кількість опадів зменшується від 3000 мм на західній Амазонській низовині до 500 мм на північному сході.</a:t>
            </a:r>
            <a:endParaRPr lang="uk-UA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6350">
                  <a:noFill/>
                </a:ln>
                <a:solidFill>
                  <a:schemeClr val="tx2"/>
                </a:solidFill>
              </a:rPr>
              <a:t>Внутрішні води</a:t>
            </a:r>
            <a:endParaRPr lang="uk-UA" sz="4400" b="1" dirty="0">
              <a:ln w="635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311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Територія країни вкрита дуже густою річковою мережею. Найбільші річки — Амазонка, Парана, Сан-Франсіску. Остання утворює каскад водоспадів </a:t>
            </a:r>
            <a:r>
              <a:rPr lang="uk-UA" sz="2400" b="1" dirty="0" err="1" smtClean="0">
                <a:solidFill>
                  <a:srgbClr val="002060"/>
                </a:solidFill>
              </a:rPr>
              <a:t>Паулу-Афонсу</a:t>
            </a:r>
            <a:r>
              <a:rPr lang="uk-UA" sz="2400" b="1" dirty="0" smtClean="0">
                <a:solidFill>
                  <a:srgbClr val="002060"/>
                </a:solidFill>
              </a:rPr>
              <a:t> заввишки 84 м.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362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786058"/>
            <a:ext cx="464347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2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928934"/>
            <a:ext cx="414340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6350">
                  <a:noFill/>
                </a:ln>
                <a:solidFill>
                  <a:schemeClr val="tx2"/>
                </a:solidFill>
              </a:rPr>
              <a:t>Ґрунти</a:t>
            </a:r>
            <a:endParaRPr lang="uk-UA" sz="4400" b="1" dirty="0">
              <a:ln w="635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5168948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У Бразилії переважають ліси на червоноколірних латеритних (</a:t>
            </a:r>
            <a:r>
              <a:rPr lang="uk-UA" b="1" dirty="0" err="1" smtClean="0">
                <a:solidFill>
                  <a:srgbClr val="002060"/>
                </a:solidFill>
              </a:rPr>
              <a:t>ферралітних</a:t>
            </a:r>
            <a:r>
              <a:rPr lang="uk-UA" b="1" dirty="0" smtClean="0">
                <a:solidFill>
                  <a:srgbClr val="002060"/>
                </a:solidFill>
              </a:rPr>
              <a:t>) ґрунтах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age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928934"/>
            <a:ext cx="424441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496"/>
            <a:ext cx="438150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6350">
                  <a:noFill/>
                </a:ln>
                <a:solidFill>
                  <a:schemeClr val="tx2"/>
                </a:solidFill>
              </a:rPr>
              <a:t>Флора</a:t>
            </a:r>
            <a:endParaRPr lang="uk-UA" sz="4400" b="1" dirty="0">
              <a:ln w="635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Територія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басейну</a:t>
            </a:r>
            <a:r>
              <a:rPr lang="ru-RU" sz="2400" b="1" dirty="0" smtClean="0">
                <a:solidFill>
                  <a:srgbClr val="002060"/>
                </a:solidFill>
              </a:rPr>
              <a:t> Амазонки </a:t>
            </a:r>
            <a:r>
              <a:rPr lang="ru-RU" sz="2400" b="1" dirty="0" err="1" smtClean="0">
                <a:solidFill>
                  <a:srgbClr val="002060"/>
                </a:solidFill>
              </a:rPr>
              <a:t>покрита</a:t>
            </a:r>
            <a:r>
              <a:rPr lang="ru-RU" sz="2400" b="1" dirty="0" smtClean="0">
                <a:solidFill>
                  <a:srgbClr val="002060"/>
                </a:solidFill>
              </a:rPr>
              <a:t> сельвою — </a:t>
            </a:r>
            <a:r>
              <a:rPr lang="ru-RU" sz="2400" b="1" dirty="0" err="1" smtClean="0">
                <a:solidFill>
                  <a:srgbClr val="002060"/>
                </a:solidFill>
              </a:rPr>
              <a:t>вічнозеленими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вологими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труднопрохідними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тропічними</a:t>
            </a:r>
            <a:r>
              <a:rPr lang="ru-RU" sz="2400" b="1" dirty="0" smtClean="0">
                <a:solidFill>
                  <a:srgbClr val="002060"/>
                </a:solidFill>
              </a:rPr>
              <a:t> джунглями.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решті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території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переважають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тропічні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ліси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85328-2000x1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857496"/>
            <a:ext cx="6429420" cy="384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r>
              <a:rPr lang="uk-UA" b="1" dirty="0" smtClean="0">
                <a:ln w="6350">
                  <a:noFill/>
                </a:ln>
                <a:solidFill>
                  <a:schemeClr val="tx2"/>
                </a:solidFill>
              </a:rPr>
              <a:t>Фауна</a:t>
            </a:r>
            <a:endParaRPr lang="uk-UA" b="1" dirty="0">
              <a:ln w="635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57176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600" b="1" dirty="0" smtClean="0">
                <a:solidFill>
                  <a:srgbClr val="002060"/>
                </a:solidFill>
              </a:rPr>
              <a:t>Для тваринного світу Бразилії характерні пума, ягуар, оцелот, мурахоїд, лисиця, мавпи, олень, броненосець, тапір, рідкісний чагарниковий собака, лінивець, опосум, крокодил, велика кількість птахів, комах і земноводних. У річках небезпечні каймани і піраньї.</a:t>
            </a:r>
            <a:endParaRPr lang="uk-UA" sz="2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uma+64099885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286124"/>
            <a:ext cx="428628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aguar-foto-ob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357562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tx2"/>
                </a:solidFill>
                <a:effectLst/>
              </a:rPr>
              <a:t>Природні ресурси</a:t>
            </a:r>
            <a:endParaRPr lang="uk-UA" sz="44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142984"/>
            <a:ext cx="4929190" cy="5214974"/>
          </a:xfrm>
        </p:spPr>
        <p:txBody>
          <a:bodyPr anchor="ctr"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err="1" smtClean="0">
                <a:solidFill>
                  <a:srgbClr val="002060"/>
                </a:solidFill>
              </a:rPr>
              <a:t>Бразилія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має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великі</a:t>
            </a:r>
            <a:r>
              <a:rPr lang="ru-RU" sz="2800" b="1" dirty="0" smtClean="0">
                <a:solidFill>
                  <a:srgbClr val="002060"/>
                </a:solidFill>
              </a:rPr>
              <a:t> запаси </a:t>
            </a:r>
            <a:r>
              <a:rPr lang="ru-RU" sz="2800" b="1" dirty="0" err="1" smtClean="0">
                <a:solidFill>
                  <a:srgbClr val="002060"/>
                </a:solidFill>
              </a:rPr>
              <a:t>мінеральних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ресурсів</a:t>
            </a:r>
            <a:r>
              <a:rPr lang="ru-RU" sz="2800" b="1" dirty="0" smtClean="0">
                <a:solidFill>
                  <a:srgbClr val="002060"/>
                </a:solidFill>
              </a:rPr>
              <a:t>, у </a:t>
            </a:r>
            <a:r>
              <a:rPr lang="ru-RU" sz="2800" b="1" dirty="0" err="1" smtClean="0">
                <a:solidFill>
                  <a:srgbClr val="002060"/>
                </a:solidFill>
              </a:rPr>
              <a:t>структурі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яких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переважають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рудні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корисні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копалини</a:t>
            </a:r>
            <a:r>
              <a:rPr lang="ru-RU" sz="2800" b="1" dirty="0" smtClean="0">
                <a:solidFill>
                  <a:srgbClr val="002060"/>
                </a:solidFill>
              </a:rPr>
              <a:t>. Запаси </a:t>
            </a:r>
            <a:r>
              <a:rPr lang="ru-RU" sz="2800" b="1" dirty="0" err="1" smtClean="0">
                <a:solidFill>
                  <a:srgbClr val="002060"/>
                </a:solidFill>
              </a:rPr>
              <a:t>паливно-енергетичних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ресурсів</a:t>
            </a:r>
            <a:r>
              <a:rPr lang="ru-RU" sz="2800" b="1" dirty="0" smtClean="0">
                <a:solidFill>
                  <a:srgbClr val="002060"/>
                </a:solidFill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</a:rPr>
              <a:t>країні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незначні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не </a:t>
            </a:r>
            <a:r>
              <a:rPr lang="ru-RU" sz="2800" b="1" dirty="0" err="1" smtClean="0">
                <a:solidFill>
                  <a:srgbClr val="002060"/>
                </a:solidFill>
              </a:rPr>
              <a:t>забезпечують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власних</a:t>
            </a:r>
            <a:r>
              <a:rPr lang="ru-RU" sz="2800" b="1" dirty="0" smtClean="0">
                <a:solidFill>
                  <a:srgbClr val="002060"/>
                </a:solidFill>
              </a:rPr>
              <a:t> потреб. </a:t>
            </a:r>
            <a:r>
              <a:rPr lang="ru-RU" sz="2800" b="1" dirty="0" err="1" smtClean="0">
                <a:solidFill>
                  <a:srgbClr val="002060"/>
                </a:solidFill>
              </a:rPr>
              <a:t>Велике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значення</a:t>
            </a:r>
            <a:r>
              <a:rPr lang="ru-RU" sz="2800" b="1" dirty="0" smtClean="0">
                <a:solidFill>
                  <a:srgbClr val="002060"/>
                </a:solidFill>
              </a:rPr>
              <a:t> для </a:t>
            </a:r>
            <a:r>
              <a:rPr lang="ru-RU" sz="2800" b="1" dirty="0" err="1" smtClean="0">
                <a:solidFill>
                  <a:srgbClr val="002060"/>
                </a:solidFill>
              </a:rPr>
              <a:t>енергетики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мяють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великі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поклади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уранових</a:t>
            </a:r>
            <a:r>
              <a:rPr lang="ru-RU" sz="2800" b="1" dirty="0" smtClean="0">
                <a:solidFill>
                  <a:srgbClr val="002060"/>
                </a:solidFill>
              </a:rPr>
              <a:t> руд.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age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421484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786842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Бразилія має великі запаси залізних руд — 40 млрд. т (друге місце після Росії), манганових руд (одне з перших місць у світі), значні поклади різноманітних руд кольорових металів, зокрема бокситів, нікелю, олов'яних, титанових і вольфрамових руд.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205260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57430"/>
            <a:ext cx="4714908" cy="428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2571744"/>
            <a:ext cx="371477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Здавна Бразилія славилась великими запасами золота, дорогоцінного каміння. Країна має незначні запаси сировини для хімічної промисловості.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071942"/>
            <a:ext cx="8329642" cy="26432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Країна посідає друге місце у світі після Росії за запасами лісових ресурсів. Найбільші на Землі площі вологих екваторіальних лісів (5 млн. км2) розміщені в </a:t>
            </a:r>
            <a:r>
              <a:rPr lang="uk-UA" sz="2400" b="1" dirty="0" err="1" smtClean="0">
                <a:solidFill>
                  <a:srgbClr val="002060"/>
                </a:solidFill>
              </a:rPr>
              <a:t>Амазонії</a:t>
            </a:r>
            <a:r>
              <a:rPr lang="uk-UA" sz="2400" b="1" dirty="0" smtClean="0">
                <a:solidFill>
                  <a:srgbClr val="002060"/>
                </a:solidFill>
              </a:rPr>
              <a:t>. Завдяки величезним запасам лісу, Бразилія може зайняти в перспективі одне з провідних місць у світі за його заготівлею та експортом.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7255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52"/>
            <a:ext cx="571500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14818"/>
            <a:ext cx="8543956" cy="22399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dirty="0" err="1" smtClean="0">
                <a:solidFill>
                  <a:srgbClr val="002060"/>
                </a:solidFill>
              </a:rPr>
              <a:t>Земельні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ресурси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Бразилії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становлять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понад</a:t>
            </a:r>
            <a:r>
              <a:rPr lang="ru-RU" sz="2600" b="1" dirty="0" smtClean="0">
                <a:solidFill>
                  <a:srgbClr val="002060"/>
                </a:solidFill>
              </a:rPr>
              <a:t> 750 </a:t>
            </a:r>
            <a:r>
              <a:rPr lang="ru-RU" sz="2600" b="1" dirty="0" err="1" smtClean="0">
                <a:solidFill>
                  <a:srgbClr val="002060"/>
                </a:solidFill>
              </a:rPr>
              <a:t>млн</a:t>
            </a:r>
            <a:r>
              <a:rPr lang="ru-RU" sz="2600" b="1" dirty="0" smtClean="0">
                <a:solidFill>
                  <a:srgbClr val="002060"/>
                </a:solidFill>
              </a:rPr>
              <a:t> га, </a:t>
            </a:r>
            <a:r>
              <a:rPr lang="ru-RU" sz="2600" b="1" dirty="0" err="1" smtClean="0">
                <a:solidFill>
                  <a:srgbClr val="002060"/>
                </a:solidFill>
              </a:rPr>
              <a:t>але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сільськогосподарські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угіддя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займають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менше</a:t>
            </a:r>
            <a:r>
              <a:rPr lang="ru-RU" sz="2600" b="1" dirty="0" smtClean="0">
                <a:solidFill>
                  <a:srgbClr val="002060"/>
                </a:solidFill>
              </a:rPr>
              <a:t> 1/5 </a:t>
            </a:r>
            <a:r>
              <a:rPr lang="ru-RU" sz="2600" b="1" dirty="0" err="1" smtClean="0">
                <a:solidFill>
                  <a:srgbClr val="002060"/>
                </a:solidFill>
              </a:rPr>
              <a:t>частини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території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країни</a:t>
            </a:r>
            <a:r>
              <a:rPr lang="ru-RU" sz="2600" b="1" dirty="0" smtClean="0">
                <a:solidFill>
                  <a:srgbClr val="002060"/>
                </a:solidFill>
              </a:rPr>
              <a:t>. У </a:t>
            </a:r>
            <a:r>
              <a:rPr lang="ru-RU" sz="2600" b="1" dirty="0" err="1" smtClean="0">
                <a:solidFill>
                  <a:srgbClr val="002060"/>
                </a:solidFill>
              </a:rPr>
              <a:t>їхній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структурі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переважають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пасовища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  <a:endParaRPr lang="uk-UA" sz="2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deforesta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01" y="142852"/>
            <a:ext cx="616419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500063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Прапор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500063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Герб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720px-Flag_of_Brazil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4714908" cy="3714776"/>
          </a:xfrm>
          <a:prstGeom prst="rect">
            <a:avLst/>
          </a:prstGeom>
        </p:spPr>
      </p:pic>
      <p:pic>
        <p:nvPicPr>
          <p:cNvPr id="7" name="Рисунок 6" descr="395px-Coat_of_arms_of_Brazil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000108"/>
            <a:ext cx="3905251" cy="3915138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pPr algn="ctr"/>
            <a:r>
              <a:rPr lang="uk-UA" b="1" dirty="0" smtClean="0">
                <a:ln w="6350">
                  <a:noFill/>
                </a:ln>
                <a:solidFill>
                  <a:schemeClr val="tx2"/>
                </a:solidFill>
              </a:rPr>
              <a:t>Промисловість</a:t>
            </a:r>
            <a:endParaRPr lang="uk-UA" b="1" dirty="0">
              <a:ln w="635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721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У Бразилії продовжує зростати територіальна концентрація промисловості. У структурі бразильської промисловості основну роль відіграє обробна, частка якої становить 75 %.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Бразилія має добре розвинену металургію, як чорну, так і кольорову. Видобувають залізну, манганову і хромову руди, олово, боксити, золото, алмази та </a:t>
            </a:r>
            <a:r>
              <a:rPr lang="uk-UA" sz="2400" b="1" dirty="0" err="1" smtClean="0">
                <a:solidFill>
                  <a:srgbClr val="002060"/>
                </a:solidFill>
              </a:rPr>
              <a:t>напівдорогоцінне</a:t>
            </a:r>
            <a:r>
              <a:rPr lang="uk-UA" sz="2400" b="1" dirty="0" smtClean="0">
                <a:solidFill>
                  <a:srgbClr val="002060"/>
                </a:solidFill>
              </a:rPr>
              <a:t> каміння. Усього в Бразилії видобувають 55 видів мінералів.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Лісопромисловий комплекс країни спеціалізується на заготівлі та переробці цінних порід деревини.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Бразилія має добре розвинену електроенергетику. При цьому основу електроенергетики становлять ГЕС, які дають 92 % виробництва електроенергії, ТЕС — 7 % і 1 % — єдина АЕС (у штаті Ріо-де-Жанейро).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6350">
                  <a:noFill/>
                </a:ln>
                <a:solidFill>
                  <a:schemeClr val="tx2"/>
                </a:solidFill>
              </a:rPr>
              <a:t>Сільське господарство</a:t>
            </a:r>
            <a:endParaRPr lang="uk-UA" sz="4400" b="1" dirty="0">
              <a:ln w="635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000108"/>
            <a:ext cx="4572000" cy="585789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У </a:t>
            </a:r>
            <a:r>
              <a:rPr lang="ru-RU" sz="2200" b="1" dirty="0" err="1" smtClean="0">
                <a:solidFill>
                  <a:srgbClr val="002060"/>
                </a:solidFill>
              </a:rPr>
              <a:t>сільському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господарстві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зайнято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понад</a:t>
            </a:r>
            <a:r>
              <a:rPr lang="ru-RU" sz="2200" b="1" dirty="0" smtClean="0">
                <a:solidFill>
                  <a:srgbClr val="002060"/>
                </a:solidFill>
              </a:rPr>
              <a:t> 40 % </a:t>
            </a:r>
            <a:r>
              <a:rPr lang="ru-RU" sz="2200" b="1" dirty="0" err="1" smtClean="0">
                <a:solidFill>
                  <a:srgbClr val="002060"/>
                </a:solidFill>
              </a:rPr>
              <a:t>економічно</a:t>
            </a:r>
            <a:r>
              <a:rPr lang="ru-RU" sz="2200" b="1" dirty="0" smtClean="0">
                <a:solidFill>
                  <a:srgbClr val="002060"/>
                </a:solidFill>
              </a:rPr>
              <a:t> активного </a:t>
            </a:r>
            <a:r>
              <a:rPr lang="ru-RU" sz="2200" b="1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країни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</a:rPr>
              <a:t>Рослинництво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дає</a:t>
            </a:r>
            <a:r>
              <a:rPr lang="ru-RU" sz="2200" b="1" dirty="0" smtClean="0">
                <a:solidFill>
                  <a:srgbClr val="002060"/>
                </a:solidFill>
              </a:rPr>
              <a:t> 60 % </a:t>
            </a:r>
            <a:r>
              <a:rPr lang="ru-RU" sz="2200" b="1" dirty="0" err="1" smtClean="0">
                <a:solidFill>
                  <a:srgbClr val="002060"/>
                </a:solidFill>
              </a:rPr>
              <a:t>вартості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сільськогосподарської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продукції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</a:rPr>
              <a:t>Головні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продовольчі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культури</a:t>
            </a:r>
            <a:r>
              <a:rPr lang="ru-RU" sz="2200" b="1" dirty="0" smtClean="0">
                <a:solidFill>
                  <a:srgbClr val="002060"/>
                </a:solidFill>
              </a:rPr>
              <a:t>— </a:t>
            </a:r>
            <a:r>
              <a:rPr lang="ru-RU" sz="2200" b="1" dirty="0" err="1" smtClean="0">
                <a:solidFill>
                  <a:srgbClr val="002060"/>
                </a:solidFill>
              </a:rPr>
              <a:t>кукурудза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квасоля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манірк</a:t>
            </a:r>
            <a:r>
              <a:rPr lang="ru-RU" sz="2200" b="1" dirty="0" smtClean="0">
                <a:solidFill>
                  <a:srgbClr val="002060"/>
                </a:solidFill>
              </a:rPr>
              <a:t>. Вони </a:t>
            </a:r>
            <a:r>
              <a:rPr lang="ru-RU" sz="2200" b="1" dirty="0" err="1" smtClean="0">
                <a:solidFill>
                  <a:srgbClr val="002060"/>
                </a:solidFill>
              </a:rPr>
              <a:t>поширені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повсюдно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</a:rPr>
              <a:t>Серед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зернових</a:t>
            </a:r>
            <a:r>
              <a:rPr lang="ru-RU" sz="2200" b="1" dirty="0" smtClean="0">
                <a:solidFill>
                  <a:srgbClr val="002060"/>
                </a:solidFill>
              </a:rPr>
              <a:t> культур у </a:t>
            </a:r>
            <a:r>
              <a:rPr lang="ru-RU" sz="2200" b="1" dirty="0" err="1" smtClean="0">
                <a:solidFill>
                  <a:srgbClr val="002060"/>
                </a:solidFill>
              </a:rPr>
              <a:t>Бразилії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найбільше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значення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мають</a:t>
            </a:r>
            <a:r>
              <a:rPr lang="ru-RU" sz="2200" b="1" dirty="0" smtClean="0">
                <a:solidFill>
                  <a:srgbClr val="002060"/>
                </a:solidFill>
              </a:rPr>
              <a:t> рис, </a:t>
            </a:r>
            <a:r>
              <a:rPr lang="ru-RU" sz="2200" b="1" dirty="0" err="1" smtClean="0">
                <a:solidFill>
                  <a:srgbClr val="002060"/>
                </a:solidFill>
              </a:rPr>
              <a:t>пшениця</a:t>
            </a:r>
            <a:r>
              <a:rPr lang="ru-RU" sz="2200" b="1" dirty="0" smtClean="0">
                <a:solidFill>
                  <a:srgbClr val="002060"/>
                </a:solidFill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</a:rPr>
              <a:t>ячмінь</a:t>
            </a:r>
            <a:r>
              <a:rPr lang="ru-RU" sz="2200" b="1" dirty="0" smtClean="0">
                <a:solidFill>
                  <a:srgbClr val="002060"/>
                </a:solidFill>
              </a:rPr>
              <a:t>, овес.</a:t>
            </a:r>
            <a:endParaRPr lang="uk-UA" sz="2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7482466_w640_h640_10432366snnnnnnfnfnnf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4500594" cy="502445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Найпоширеніші серед технічних культур — бавовник і цукрову тростина. П'ять експортних культур: кава, какао, бавовник, цукрова тростина . За виробництвом кави Бразилія посідає перше місце у світі . За збором бананів і апельсинів Бразилія посідає перше місце у світі, значна частина їх експортується.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857496"/>
            <a:ext cx="420364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hokolate 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57496"/>
            <a:ext cx="446224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6350">
                  <a:noFill/>
                </a:ln>
                <a:solidFill>
                  <a:schemeClr val="tx2"/>
                </a:solidFill>
              </a:rPr>
              <a:t>Транспорт</a:t>
            </a:r>
            <a:endParaRPr lang="uk-UA" sz="4400" b="1" dirty="0">
              <a:ln w="635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2428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У Бразилії розвиваються всі види транспорту. Протяжність залізниць — понад 30 тис. км, із яких 7 % електрифіковані. Але провідну роль у здійсненні внутрішньодержавних перевезень вантажів і пасажирів відіграє автотранспорт, яким перевозиться 80 % вантажів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trans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480810"/>
            <a:ext cx="4714908" cy="320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7494"/>
            <a:ext cx="8501122" cy="17327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>
                <a:solidFill>
                  <a:schemeClr val="tx2"/>
                </a:solidFill>
                <a:effectLst/>
              </a:rPr>
              <a:t>Зовнішньоекономічні зв'язки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572528" cy="5454700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b="1" u="sng" dirty="0" smtClean="0">
                <a:solidFill>
                  <a:srgbClr val="002060"/>
                </a:solidFill>
              </a:rPr>
              <a:t>Бразилія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u="sng" dirty="0" smtClean="0">
                <a:solidFill>
                  <a:srgbClr val="002060"/>
                </a:solidFill>
              </a:rPr>
              <a:t>експортує</a:t>
            </a:r>
            <a:r>
              <a:rPr lang="uk-UA" b="1" dirty="0" smtClean="0">
                <a:solidFill>
                  <a:srgbClr val="002060"/>
                </a:solidFill>
              </a:rPr>
              <a:t>, передусім, продукцію сільського господарства (м'ясо, цукор, сою, олію, бавовну, каву і какао), залізну і манганову руду, деякі види машин. </a:t>
            </a:r>
          </a:p>
          <a:p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u="sng" dirty="0" smtClean="0">
                <a:solidFill>
                  <a:srgbClr val="002060"/>
                </a:solidFill>
              </a:rPr>
              <a:t>Бразилія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u="sng" dirty="0" smtClean="0">
                <a:solidFill>
                  <a:srgbClr val="002060"/>
                </a:solidFill>
              </a:rPr>
              <a:t>імпортує</a:t>
            </a:r>
            <a:r>
              <a:rPr lang="uk-UA" b="1" dirty="0" smtClean="0">
                <a:solidFill>
                  <a:srgbClr val="002060"/>
                </a:solidFill>
              </a:rPr>
              <a:t> деякі види паливних ресурсів, зокрема нафту і газ. Завозить різноманітні машини, товари народного споживання . Імпортуються фосфорити і зерно, технологічне устаткування для різних галузей господарства. 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6350">
                  <a:noFill/>
                </a:ln>
                <a:solidFill>
                  <a:schemeClr val="tx2"/>
                </a:solidFill>
              </a:rPr>
              <a:t>Населення</a:t>
            </a:r>
            <a:endParaRPr lang="uk-UA" sz="4400" b="1" dirty="0">
              <a:ln w="6350"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Бразилія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посідає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п'яте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місце</a:t>
            </a:r>
            <a:r>
              <a:rPr lang="ru-RU" sz="2400" b="1" dirty="0" smtClean="0">
                <a:solidFill>
                  <a:srgbClr val="002060"/>
                </a:solidFill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</a:rPr>
              <a:t>світі</a:t>
            </a:r>
            <a:r>
              <a:rPr lang="ru-RU" sz="2400" b="1" dirty="0" smtClean="0">
                <a:solidFill>
                  <a:srgbClr val="002060"/>
                </a:solidFill>
              </a:rPr>
              <a:t> за </a:t>
            </a:r>
            <a:r>
              <a:rPr lang="ru-RU" sz="2400" b="1" dirty="0" err="1" smtClean="0">
                <a:solidFill>
                  <a:srgbClr val="002060"/>
                </a:solidFill>
              </a:rPr>
              <a:t>кількістю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2400" b="1" dirty="0" smtClean="0">
                <a:solidFill>
                  <a:srgbClr val="002060"/>
                </a:solidFill>
              </a:rPr>
              <a:t>. Держава </a:t>
            </a:r>
            <a:r>
              <a:rPr lang="ru-RU" sz="2400" b="1" dirty="0" err="1" smtClean="0">
                <a:solidFill>
                  <a:srgbClr val="002060"/>
                </a:solidFill>
              </a:rPr>
              <a:t>має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високий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природний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приріст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2400" b="1" dirty="0" smtClean="0">
                <a:solidFill>
                  <a:srgbClr val="002060"/>
                </a:solidFill>
              </a:rPr>
              <a:t> — 3 </a:t>
            </a:r>
            <a:r>
              <a:rPr lang="ru-RU" sz="2400" b="1" dirty="0" err="1" smtClean="0">
                <a:solidFill>
                  <a:srgbClr val="002060"/>
                </a:solidFill>
              </a:rPr>
              <a:t>млн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осіб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рік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Народжуваність</a:t>
            </a:r>
            <a:r>
              <a:rPr lang="ru-RU" sz="2400" b="1" dirty="0" smtClean="0">
                <a:solidFill>
                  <a:srgbClr val="002060"/>
                </a:solidFill>
              </a:rPr>
              <a:t> становить 37 на 1000 </a:t>
            </a:r>
            <a:r>
              <a:rPr lang="ru-RU" sz="2400" b="1" dirty="0" err="1" smtClean="0">
                <a:solidFill>
                  <a:srgbClr val="002060"/>
                </a:solidFill>
              </a:rPr>
              <a:t>осіб</a:t>
            </a:r>
            <a:r>
              <a:rPr lang="ru-RU" sz="2400" b="1" dirty="0" smtClean="0">
                <a:solidFill>
                  <a:srgbClr val="002060"/>
                </a:solidFill>
              </a:rPr>
              <a:t>, а </a:t>
            </a:r>
            <a:r>
              <a:rPr lang="ru-RU" sz="2400" b="1" dirty="0" err="1" smtClean="0">
                <a:solidFill>
                  <a:srgbClr val="002060"/>
                </a:solidFill>
              </a:rPr>
              <a:t>смертність</a:t>
            </a:r>
            <a:r>
              <a:rPr lang="ru-RU" sz="2400" b="1" dirty="0" smtClean="0">
                <a:solidFill>
                  <a:srgbClr val="002060"/>
                </a:solidFill>
              </a:rPr>
              <a:t> — 9 на 1000 </a:t>
            </a:r>
            <a:r>
              <a:rPr lang="ru-RU" sz="2400" b="1" dirty="0" err="1" smtClean="0">
                <a:solidFill>
                  <a:srgbClr val="002060"/>
                </a:solidFill>
              </a:rPr>
              <a:t>жителів</a:t>
            </a:r>
            <a:r>
              <a:rPr lang="ru-RU" sz="2400" b="1" dirty="0" smtClean="0">
                <a:solidFill>
                  <a:srgbClr val="002060"/>
                </a:solidFill>
              </a:rPr>
              <a:t>. 50 % </a:t>
            </a:r>
            <a:r>
              <a:rPr lang="ru-RU" sz="2400" b="1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2400" b="1" dirty="0" smtClean="0">
                <a:solidFill>
                  <a:srgbClr val="002060"/>
                </a:solidFill>
              </a:rPr>
              <a:t> — молодь до 20 </a:t>
            </a:r>
            <a:r>
              <a:rPr lang="ru-RU" sz="2400" b="1" dirty="0" err="1" smtClean="0">
                <a:solidFill>
                  <a:srgbClr val="002060"/>
                </a:solidFill>
              </a:rPr>
              <a:t>років</a:t>
            </a:r>
            <a:r>
              <a:rPr lang="ru-RU" sz="2400" b="1" dirty="0" smtClean="0">
                <a:solidFill>
                  <a:srgbClr val="002060"/>
                </a:solidFill>
              </a:rPr>
              <a:t>, старше 50 </a:t>
            </a:r>
            <a:r>
              <a:rPr lang="ru-RU" sz="2400" b="1" dirty="0" err="1" smtClean="0">
                <a:solidFill>
                  <a:srgbClr val="002060"/>
                </a:solidFill>
              </a:rPr>
              <a:t>років</a:t>
            </a:r>
            <a:r>
              <a:rPr lang="ru-RU" sz="2400" b="1" dirty="0" smtClean="0">
                <a:solidFill>
                  <a:srgbClr val="002060"/>
                </a:solidFill>
              </a:rPr>
              <a:t> — 10 % </a:t>
            </a:r>
            <a:r>
              <a:rPr lang="ru-RU" sz="2400" b="1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Середня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тривалість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400" b="1" dirty="0" smtClean="0">
                <a:solidFill>
                  <a:srgbClr val="002060"/>
                </a:solidFill>
              </a:rPr>
              <a:t> — 63 роки.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globalvoicesonline.org.wp-content.uploads.2009.08.posserio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481" y="3599354"/>
            <a:ext cx="4351485" cy="325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571480"/>
            <a:ext cx="4929222" cy="5883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Оскільки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Бразилія</a:t>
            </a:r>
            <a:r>
              <a:rPr lang="ru-RU" sz="2400" b="1" dirty="0" smtClean="0">
                <a:solidFill>
                  <a:srgbClr val="002060"/>
                </a:solidFill>
              </a:rPr>
              <a:t> — </a:t>
            </a:r>
            <a:r>
              <a:rPr lang="ru-RU" sz="2400" b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колишня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португальська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колонія</a:t>
            </a:r>
            <a:r>
              <a:rPr lang="ru-RU" sz="2400" b="1" dirty="0" smtClean="0">
                <a:solidFill>
                  <a:srgbClr val="002060"/>
                </a:solidFill>
              </a:rPr>
              <a:t>, то </a:t>
            </a:r>
            <a:r>
              <a:rPr lang="ru-RU" sz="2400" b="1" dirty="0" err="1" smtClean="0">
                <a:solidFill>
                  <a:srgbClr val="002060"/>
                </a:solidFill>
              </a:rPr>
              <a:t>португальці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відіграли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головну</a:t>
            </a:r>
            <a:r>
              <a:rPr lang="ru-RU" sz="2400" b="1" dirty="0" smtClean="0">
                <a:solidFill>
                  <a:srgbClr val="002060"/>
                </a:solidFill>
              </a:rPr>
              <a:t> роль у </a:t>
            </a:r>
            <a:r>
              <a:rPr lang="ru-RU" sz="2400" b="1" dirty="0" err="1" smtClean="0">
                <a:solidFill>
                  <a:srgbClr val="002060"/>
                </a:solidFill>
              </a:rPr>
              <a:t>формуванні</a:t>
            </a:r>
            <a:r>
              <a:rPr lang="ru-RU" sz="2400" b="1" dirty="0" smtClean="0">
                <a:solidFill>
                  <a:srgbClr val="002060"/>
                </a:solidFill>
              </a:rPr>
              <a:t> як </a:t>
            </a:r>
            <a:r>
              <a:rPr lang="ru-RU" sz="2400" b="1" dirty="0" err="1" smtClean="0">
                <a:solidFill>
                  <a:srgbClr val="002060"/>
                </a:solidFill>
              </a:rPr>
              <a:t>країни</a:t>
            </a:r>
            <a:r>
              <a:rPr lang="ru-RU" sz="2400" b="1" dirty="0" smtClean="0">
                <a:solidFill>
                  <a:srgbClr val="002060"/>
                </a:solidFill>
              </a:rPr>
              <a:t>, так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нації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Державна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мова</a:t>
            </a:r>
            <a:r>
              <a:rPr lang="ru-RU" sz="2400" b="1" dirty="0" smtClean="0">
                <a:solidFill>
                  <a:srgbClr val="002060"/>
                </a:solidFill>
              </a:rPr>
              <a:t> — </a:t>
            </a:r>
            <a:r>
              <a:rPr lang="ru-RU" sz="2400" b="1" dirty="0" err="1" smtClean="0">
                <a:solidFill>
                  <a:srgbClr val="002060"/>
                </a:solidFill>
              </a:rPr>
              <a:t>португальська</a:t>
            </a:r>
            <a:r>
              <a:rPr lang="ru-RU" sz="2400" b="1" dirty="0" smtClean="0">
                <a:solidFill>
                  <a:srgbClr val="002060"/>
                </a:solidFill>
              </a:rPr>
              <a:t>. У </a:t>
            </a:r>
            <a:r>
              <a:rPr lang="ru-RU" sz="2400" b="1" dirty="0" err="1" smtClean="0">
                <a:solidFill>
                  <a:srgbClr val="002060"/>
                </a:solidFill>
              </a:rPr>
              <a:t>цілому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бразильці</a:t>
            </a:r>
            <a:r>
              <a:rPr lang="ru-RU" sz="2400" b="1" dirty="0" smtClean="0">
                <a:solidFill>
                  <a:srgbClr val="002060"/>
                </a:solidFill>
              </a:rPr>
              <a:t> — </a:t>
            </a:r>
            <a:r>
              <a:rPr lang="ru-RU" sz="2400" b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нація</a:t>
            </a:r>
            <a:r>
              <a:rPr lang="ru-RU" sz="2400" b="1" dirty="0" smtClean="0">
                <a:solidFill>
                  <a:srgbClr val="002060"/>
                </a:solidFill>
              </a:rPr>
              <a:t>, сформована в </a:t>
            </a:r>
            <a:r>
              <a:rPr lang="ru-RU" sz="2400" b="1" dirty="0" err="1" smtClean="0">
                <a:solidFill>
                  <a:srgbClr val="002060"/>
                </a:solidFill>
              </a:rPr>
              <a:t>результаті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змішаних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шлюбів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європейців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негрів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індіанців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Європейці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складають</a:t>
            </a:r>
            <a:r>
              <a:rPr lang="ru-RU" sz="2400" b="1" dirty="0" smtClean="0">
                <a:solidFill>
                  <a:srgbClr val="002060"/>
                </a:solidFill>
              </a:rPr>
              <a:t> 25%, </a:t>
            </a:r>
            <a:r>
              <a:rPr lang="ru-RU" sz="2400" b="1" dirty="0" err="1" smtClean="0">
                <a:solidFill>
                  <a:srgbClr val="002060"/>
                </a:solidFill>
              </a:rPr>
              <a:t>негри</a:t>
            </a:r>
            <a:r>
              <a:rPr lang="ru-RU" sz="2400" b="1" dirty="0" smtClean="0">
                <a:solidFill>
                  <a:srgbClr val="002060"/>
                </a:solidFill>
              </a:rPr>
              <a:t> — 10 %, </a:t>
            </a:r>
            <a:r>
              <a:rPr lang="ru-RU" sz="2400" b="1" dirty="0" err="1" smtClean="0">
                <a:solidFill>
                  <a:srgbClr val="002060"/>
                </a:solidFill>
              </a:rPr>
              <a:t>індіанці</a:t>
            </a:r>
            <a:r>
              <a:rPr lang="ru-RU" sz="2400" b="1" dirty="0" smtClean="0">
                <a:solidFill>
                  <a:srgbClr val="002060"/>
                </a:solidFill>
              </a:rPr>
              <a:t> — 0,2%.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oberanas_festadau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3857652" cy="535785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tx2"/>
                </a:solidFill>
                <a:effectLst/>
              </a:rPr>
              <a:t>Релігії</a:t>
            </a:r>
            <a:endParaRPr lang="uk-UA" sz="44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472518" cy="4811758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SzPct val="84000"/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</a:rPr>
              <a:t>73,6 % населення — католики (близько 126 млн.).</a:t>
            </a:r>
          </a:p>
          <a:p>
            <a:pPr>
              <a:buClr>
                <a:srgbClr val="002060"/>
              </a:buClr>
              <a:buSzPct val="84000"/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</a:rPr>
              <a:t>15,4 % — протестанти (близько 25 млн.).</a:t>
            </a:r>
          </a:p>
          <a:p>
            <a:pPr>
              <a:buClr>
                <a:srgbClr val="002060"/>
              </a:buClr>
              <a:buSzPct val="84000"/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</a:rPr>
              <a:t>7,4 % населення вважають себе атеїстами.</a:t>
            </a:r>
          </a:p>
          <a:p>
            <a:pPr>
              <a:buClr>
                <a:srgbClr val="002060"/>
              </a:buClr>
              <a:buSzPct val="84000"/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</a:rPr>
              <a:t>1,3 % — спіритуалісти.</a:t>
            </a:r>
          </a:p>
          <a:p>
            <a:pPr>
              <a:buClr>
                <a:srgbClr val="002060"/>
              </a:buClr>
              <a:buSzPct val="84000"/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</a:rPr>
              <a:t>1,8 % — прихильники інших релігій. </a:t>
            </a:r>
          </a:p>
          <a:p>
            <a:pPr>
              <a:buClr>
                <a:srgbClr val="002060"/>
              </a:buClr>
              <a:buSzPct val="84000"/>
              <a:buFont typeface="Arial" pitchFamily="34" charset="0"/>
              <a:buChar char="•"/>
            </a:pPr>
            <a:r>
              <a:rPr lang="uk-UA" b="1" dirty="0" smtClean="0">
                <a:solidFill>
                  <a:srgbClr val="002060"/>
                </a:solidFill>
              </a:rPr>
              <a:t>0.3 % — прихильники традиційних африканських релігій, таких як </a:t>
            </a:r>
            <a:r>
              <a:rPr lang="uk-UA" b="1" dirty="0" err="1" smtClean="0">
                <a:solidFill>
                  <a:srgbClr val="002060"/>
                </a:solidFill>
              </a:rPr>
              <a:t>кандомбле</a:t>
            </a:r>
            <a:r>
              <a:rPr lang="uk-UA" b="1" dirty="0" smtClean="0">
                <a:solidFill>
                  <a:srgbClr val="002060"/>
                </a:solidFill>
              </a:rPr>
              <a:t>, </a:t>
            </a:r>
            <a:r>
              <a:rPr lang="uk-UA" b="1" dirty="0" err="1" smtClean="0">
                <a:solidFill>
                  <a:srgbClr val="002060"/>
                </a:solidFill>
              </a:rPr>
              <a:t>макуба</a:t>
            </a:r>
            <a:r>
              <a:rPr lang="uk-UA" b="1" dirty="0" smtClean="0">
                <a:solidFill>
                  <a:srgbClr val="002060"/>
                </a:solidFill>
              </a:rPr>
              <a:t> та </a:t>
            </a:r>
            <a:r>
              <a:rPr lang="uk-UA" b="1" dirty="0" err="1" smtClean="0">
                <a:solidFill>
                  <a:srgbClr val="002060"/>
                </a:solidFill>
              </a:rPr>
              <a:t>умбанда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58204" cy="5733274"/>
          </a:xfrm>
        </p:spPr>
        <p:txBody>
          <a:bodyPr>
            <a:normAutofit/>
          </a:bodyPr>
          <a:lstStyle/>
          <a:p>
            <a:pPr algn="ctr"/>
            <a:r>
              <a:rPr lang="uk-UA" sz="7300" b="1" dirty="0" smtClean="0">
                <a:solidFill>
                  <a:srgbClr val="002060"/>
                </a:solidFill>
              </a:rPr>
              <a:t>Визначні місця Бразилії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000768"/>
            <a:ext cx="8229600" cy="5969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sz="2900" b="1" dirty="0" smtClean="0">
                <a:solidFill>
                  <a:srgbClr val="002060"/>
                </a:solidFill>
              </a:rPr>
              <a:t>Гора </a:t>
            </a:r>
            <a:r>
              <a:rPr lang="uk-UA" sz="2900" b="1" dirty="0" err="1" smtClean="0">
                <a:solidFill>
                  <a:srgbClr val="002060"/>
                </a:solidFill>
              </a:rPr>
              <a:t>Корковаду</a:t>
            </a:r>
            <a:r>
              <a:rPr lang="uk-UA" sz="2900" b="1" dirty="0" smtClean="0">
                <a:solidFill>
                  <a:srgbClr val="002060"/>
                </a:solidFill>
              </a:rPr>
              <a:t> і Статуя Христа Спасителя – символ Бразилії.</a:t>
            </a:r>
            <a:endParaRPr lang="uk-UA" sz="3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4309"/>
            <a:ext cx="8786874" cy="581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714356"/>
            <a:ext cx="6115064" cy="581189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Тихі береги річки </a:t>
            </a:r>
            <a:r>
              <a:rPr lang="uk-UA" b="1" i="1" dirty="0" err="1" smtClean="0">
                <a:solidFill>
                  <a:srgbClr val="002060"/>
                </a:solidFill>
              </a:rPr>
              <a:t>Іпіранґа</a:t>
            </a:r>
            <a:r>
              <a:rPr lang="uk-UA" b="1" i="1" dirty="0" smtClean="0">
                <a:solidFill>
                  <a:srgbClr val="002060"/>
                </a:solidFill>
              </a:rPr>
              <a:t> почули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Гучний голос героїчного народу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Та </a:t>
            </a:r>
            <a:r>
              <a:rPr lang="uk-UA" b="1" i="1" dirty="0" err="1" smtClean="0">
                <a:solidFill>
                  <a:srgbClr val="002060"/>
                </a:solidFill>
              </a:rPr>
              <a:t>діамантні</a:t>
            </a:r>
            <a:r>
              <a:rPr lang="uk-UA" b="1" i="1" dirty="0" smtClean="0">
                <a:solidFill>
                  <a:srgbClr val="002060"/>
                </a:solidFill>
              </a:rPr>
              <a:t> промені сонця волі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Осяяли небо батьківщини в ту саму мить.</a:t>
            </a:r>
          </a:p>
          <a:p>
            <a:pPr algn="ctr">
              <a:buNone/>
            </a:pPr>
            <a:endParaRPr lang="uk-UA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Ми виконали нашу обіцянку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Рівності нашою могутньою зброєю,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В твоїй </a:t>
            </a:r>
            <a:r>
              <a:rPr lang="uk-UA" b="1" i="1" dirty="0" err="1" smtClean="0">
                <a:solidFill>
                  <a:srgbClr val="002060"/>
                </a:solidFill>
              </a:rPr>
              <a:t>діші</a:t>
            </a:r>
            <a:r>
              <a:rPr lang="uk-UA" b="1" i="1" dirty="0" smtClean="0">
                <a:solidFill>
                  <a:srgbClr val="002060"/>
                </a:solidFill>
              </a:rPr>
              <a:t>, о воля,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Наше хоробра грудь переборе саму смерть!</a:t>
            </a:r>
          </a:p>
          <a:p>
            <a:pPr algn="ctr">
              <a:buNone/>
            </a:pPr>
            <a:endParaRPr lang="uk-UA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О любима,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батьківщина, перед якою ми </a:t>
            </a:r>
            <a:r>
              <a:rPr lang="uk-UA" b="1" i="1" dirty="0" err="1" smtClean="0">
                <a:solidFill>
                  <a:srgbClr val="002060"/>
                </a:solidFill>
              </a:rPr>
              <a:t>преклоняємось</a:t>
            </a:r>
            <a:r>
              <a:rPr lang="uk-UA" b="1" i="1" dirty="0" smtClean="0">
                <a:solidFill>
                  <a:srgbClr val="002060"/>
                </a:solidFill>
              </a:rPr>
              <a:t>,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Слава, </a:t>
            </a:r>
            <a:r>
              <a:rPr lang="uk-UA" b="1" i="1" dirty="0" err="1" smtClean="0">
                <a:solidFill>
                  <a:srgbClr val="002060"/>
                </a:solidFill>
              </a:rPr>
              <a:t>слава</a:t>
            </a:r>
            <a:r>
              <a:rPr lang="uk-UA" b="1" i="1" dirty="0" smtClean="0">
                <a:solidFill>
                  <a:srgbClr val="002060"/>
                </a:solidFill>
              </a:rPr>
              <a:t>!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4" name="Gimn_Brazilii_-_Hino_Brasileiro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5500702"/>
            <a:ext cx="1214446" cy="107157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454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Карнавал у Ріо-де-Жанейро.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0127"/>
            <a:ext cx="8816551" cy="593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525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Водоспад </a:t>
            </a:r>
            <a:r>
              <a:rPr lang="uk-UA" sz="2400" b="1" dirty="0" err="1" smtClean="0">
                <a:solidFill>
                  <a:srgbClr val="002060"/>
                </a:solidFill>
              </a:rPr>
              <a:t>Ігуасу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454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Тропічні ліси річки Амазонка.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6" y="0"/>
            <a:ext cx="8921970" cy="607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38260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sz="2600" b="1" dirty="0" smtClean="0">
                <a:solidFill>
                  <a:srgbClr val="002060"/>
                </a:solidFill>
              </a:rPr>
              <a:t>Цукрова голова в Ріо-де-Жанейро.</a:t>
            </a:r>
            <a:endParaRPr lang="uk-UA" sz="2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38260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 Пляж </a:t>
            </a:r>
            <a:r>
              <a:rPr lang="uk-UA" sz="2800" b="1" dirty="0" err="1" smtClean="0">
                <a:solidFill>
                  <a:srgbClr val="002060"/>
                </a:solidFill>
              </a:rPr>
              <a:t>Копакабана</a:t>
            </a:r>
            <a:r>
              <a:rPr lang="uk-UA" sz="2800" b="1" dirty="0" smtClean="0">
                <a:solidFill>
                  <a:srgbClr val="002060"/>
                </a:solidFill>
              </a:rPr>
              <a:t> в </a:t>
            </a:r>
            <a:r>
              <a:rPr lang="uk-UA" sz="2800" b="1" dirty="0" err="1" smtClean="0">
                <a:solidFill>
                  <a:srgbClr val="002060"/>
                </a:solidFill>
              </a:rPr>
              <a:t>Ріо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932" cy="607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525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Лагуна </a:t>
            </a:r>
            <a:r>
              <a:rPr lang="ru-RU" sz="2400" b="1" dirty="0" err="1" smtClean="0">
                <a:solidFill>
                  <a:srgbClr val="002060"/>
                </a:solidFill>
              </a:rPr>
              <a:t>Родріго</a:t>
            </a:r>
            <a:r>
              <a:rPr lang="ru-RU" sz="2400" b="1" dirty="0" smtClean="0">
                <a:solidFill>
                  <a:srgbClr val="002060"/>
                </a:solidFill>
              </a:rPr>
              <a:t> де </a:t>
            </a:r>
            <a:r>
              <a:rPr lang="ru-RU" sz="2400" b="1" dirty="0" err="1" smtClean="0">
                <a:solidFill>
                  <a:srgbClr val="002060"/>
                </a:solidFill>
              </a:rPr>
              <a:t>Фрейтас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Ріо-де-Жанейро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525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Національний парк </a:t>
            </a:r>
            <a:r>
              <a:rPr lang="uk-UA" sz="2400" b="1" dirty="0" err="1" smtClean="0">
                <a:solidFill>
                  <a:srgbClr val="002060"/>
                </a:solidFill>
              </a:rPr>
              <a:t>Шапада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</a:rPr>
              <a:t>Діамантина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66835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</a:rPr>
              <a:t>Пантанал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</a:rPr>
              <a:t>–краща</a:t>
            </a:r>
            <a:r>
              <a:rPr lang="uk-UA" sz="2400" b="1" dirty="0" smtClean="0">
                <a:solidFill>
                  <a:srgbClr val="002060"/>
                </a:solidFill>
              </a:rPr>
              <a:t> пам’ятка Бразилії для всіх, хто любить природу!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643998" cy="564360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525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Кафедральний собор Бразилії.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0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01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Візитна картка Бразилії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115328" cy="5026072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Площа-8 514 877 км²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</a:rPr>
              <a:t>Населення</a:t>
            </a:r>
            <a:r>
              <a:rPr lang="ru-RU" b="1" dirty="0" smtClean="0">
                <a:solidFill>
                  <a:schemeClr val="tx2"/>
                </a:solidFill>
              </a:rPr>
              <a:t> - 192 376 496 </a:t>
            </a:r>
            <a:r>
              <a:rPr lang="uk-UA" b="1" dirty="0" smtClean="0">
                <a:solidFill>
                  <a:schemeClr val="tx2"/>
                </a:solidFill>
              </a:rPr>
              <a:t>осіб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</a:rPr>
              <a:t>Столиця – Бразиліа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</a:rPr>
              <a:t>Офіційна назва – Федеративна Республіка Бразилія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</a:rPr>
              <a:t>Етнічний склад-55% — європейці (португальці, італійці, іспанці), 38 % — метиси, 7 % — вихідці з Африки.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</a:rPr>
              <a:t>Офіційна мова – португальська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</a:rPr>
              <a:t>Державний устрій - федеративна республіка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</a:rPr>
              <a:t>Грошова одиниця – реал = 100 сентаво.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2"/>
                </a:solidFill>
              </a:rPr>
              <a:t>Релігія – 89% — католики</a:t>
            </a:r>
            <a:endParaRPr lang="uk-UA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571480"/>
            <a:ext cx="4143404" cy="588332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uk-UA" sz="3600" b="1" u="sng" dirty="0" smtClean="0">
                <a:solidFill>
                  <a:srgbClr val="002060"/>
                </a:solidFill>
              </a:rPr>
              <a:t>Бразилія</a:t>
            </a:r>
            <a:r>
              <a:rPr lang="uk-UA" sz="3200" b="1" dirty="0" smtClean="0">
                <a:solidFill>
                  <a:srgbClr val="002060"/>
                </a:solidFill>
              </a:rPr>
              <a:t> — найбільша держава Латинської Америки, що займає майже половину континенту.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541px-Brazil_(orthographic_projection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857233"/>
            <a:ext cx="4786346" cy="492922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000108"/>
            <a:ext cx="5000628" cy="56436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На півночі межує з Венесуелою, Гайаною, Суринамом, Французькою Гвіаною, на півдні — з Уругваєм, на заході — з Аргентиною, Парагваєм, Болівією і Перу, на північному заході — з Колумбією. На півночі і сході омивається водами Атлантичного океану.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559px-Br_map_u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442915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0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u="sng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Географічне положення</a:t>
            </a:r>
            <a:endParaRPr lang="uk-UA" sz="4400" b="1" u="sng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85728"/>
            <a:ext cx="4329114" cy="6169080"/>
          </a:xfrm>
        </p:spPr>
        <p:txBody>
          <a:bodyPr anchor="ctr"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Територія — 8511,996 тис. км ²., що становить 5,7 % від усієї суші світу. Бразилія — п'ята за величиною країна світу (після Росії, Китаю, Канади і Сполучених Штатів Америки).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lm_braz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85794"/>
            <a:ext cx="4500533" cy="539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214422"/>
            <a:ext cx="4471990" cy="5240386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Бразилія — федерація, що складається з 26 штатів та 1 федерального округу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uk-UA" b="1" dirty="0" smtClean="0">
                <a:solidFill>
                  <a:srgbClr val="002060"/>
                </a:solidFill>
              </a:rPr>
              <a:t>всього 27 «федеративних одиниць», розбитих на 5 регіонів для статистичних цілей.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598px-Brazil_administrati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4" y="785794"/>
            <a:ext cx="4625867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14285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90000"/>
                  </a:schemeClr>
                </a:solidFill>
              </a:rPr>
              <a:t>Адміністративний поділ</a:t>
            </a:r>
            <a:endParaRPr lang="uk-UA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6648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6350"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Уряд</a:t>
            </a:r>
            <a:endParaRPr lang="uk-UA" sz="4400" b="1" dirty="0">
              <a:ln w="6350">
                <a:noFill/>
              </a:ln>
              <a:solidFill>
                <a:schemeClr val="tx2">
                  <a:lumMod val="9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071966" cy="54547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Зараз у Бразилії діє сьома конституція, прийнята в 1988 році, після падіння військової диктатури у 1985 році. Згідно з цією конституцією, Бразилія є федеративною президентською представницькою республікою, де президент є як главою держави, так і главою уряду.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pres_dil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000108"/>
            <a:ext cx="348155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14942" y="621508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</a:rPr>
              <a:t>Ділма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Руссефф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134</TotalTime>
  <Words>1315</Words>
  <PresentationFormat>Экран (4:3)</PresentationFormat>
  <Paragraphs>91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Яркая</vt:lpstr>
      <vt:lpstr>Бразилія</vt:lpstr>
      <vt:lpstr>Слайд 2</vt:lpstr>
      <vt:lpstr>Слайд 3</vt:lpstr>
      <vt:lpstr>Візитна картка Бразилії</vt:lpstr>
      <vt:lpstr>Слайд 5</vt:lpstr>
      <vt:lpstr>Слайд 6</vt:lpstr>
      <vt:lpstr>Слайд 7</vt:lpstr>
      <vt:lpstr>Слайд 8</vt:lpstr>
      <vt:lpstr>Уряд</vt:lpstr>
      <vt:lpstr>Слайд 10</vt:lpstr>
      <vt:lpstr>Клімат</vt:lpstr>
      <vt:lpstr>Внутрішні води</vt:lpstr>
      <vt:lpstr>Ґрунти</vt:lpstr>
      <vt:lpstr>Флора</vt:lpstr>
      <vt:lpstr>Фауна</vt:lpstr>
      <vt:lpstr>Природні ресурси</vt:lpstr>
      <vt:lpstr>Слайд 17</vt:lpstr>
      <vt:lpstr>Слайд 18</vt:lpstr>
      <vt:lpstr>Слайд 19</vt:lpstr>
      <vt:lpstr>Промисловість</vt:lpstr>
      <vt:lpstr>Сільське господарство</vt:lpstr>
      <vt:lpstr>Слайд 22</vt:lpstr>
      <vt:lpstr>Транспорт</vt:lpstr>
      <vt:lpstr>Зовнішньоекономічні зв'язки </vt:lpstr>
      <vt:lpstr>Населення</vt:lpstr>
      <vt:lpstr>Слайд 26</vt:lpstr>
      <vt:lpstr>Релігії</vt:lpstr>
      <vt:lpstr>Визначні місця Бразилії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Бразилія</dc:title>
  <dc:creator>Администратор</dc:creator>
  <cp:lastModifiedBy>DNA7 X86</cp:lastModifiedBy>
  <cp:revision>26</cp:revision>
  <dcterms:created xsi:type="dcterms:W3CDTF">2014-03-17T15:00:00Z</dcterms:created>
  <dcterms:modified xsi:type="dcterms:W3CDTF">2014-03-22T18:12:06Z</dcterms:modified>
</cp:coreProperties>
</file>