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6" r:id="rId6"/>
    <p:sldId id="261" r:id="rId7"/>
    <p:sldId id="273" r:id="rId8"/>
    <p:sldId id="274" r:id="rId9"/>
    <p:sldId id="265" r:id="rId10"/>
    <p:sldId id="262" r:id="rId11"/>
    <p:sldId id="268" r:id="rId12"/>
    <p:sldId id="269" r:id="rId13"/>
    <p:sldId id="271" r:id="rId14"/>
    <p:sldId id="270" r:id="rId15"/>
  </p:sldIdLst>
  <p:sldSz cx="9144000" cy="6858000" type="screen4x3"/>
  <p:notesSz cx="6873875" cy="10063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100" d="100"/>
          <a:sy n="100" d="100"/>
        </p:scale>
        <p:origin x="-3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layout/>
      <c:overlay val="0"/>
      <c:txPr>
        <a:bodyPr/>
        <a:lstStyle/>
        <a:p>
          <a:pPr>
            <a:defRPr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Склад</c:v>
                </c:pt>
              </c:strCache>
            </c:strRef>
          </c:tx>
          <c:dLbls>
            <c:dLbl>
              <c:idx val="0"/>
              <c:layout>
                <c:manualLayout>
                  <c:x val="0.13142441941849731"/>
                  <c:y val="5.1150771530849973E-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Природна суміш вуглецю</a:t>
                    </a:r>
                    <a:endPara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987103144245426"/>
                  <c:y val="-0.24182280406112966"/>
                </c:manualLayout>
              </c:layout>
              <c:tx>
                <c:rich>
                  <a:bodyPr/>
                  <a:lstStyle/>
                  <a:p>
                    <a:r>
                      <a:rPr lang="ru-RU" sz="1600" b="1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Органічні сполуки складної будови</a:t>
                    </a:r>
                    <a:endParaRPr lang="ru-RU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699469437476122E-2"/>
                  <c:y val="-8.434899164510548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8607613562451616"/>
                  <c:y val="0.16053351462992621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Неорганічні</a:t>
                    </a:r>
                    <a:r>
                      <a:rPr lang="ru-RU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ru-RU" sz="1400" b="1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домішки</a:t>
                    </a:r>
                    <a:endParaRPr lang="ru-RU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Природна суміш вуглецю</c:v>
                </c:pt>
                <c:pt idx="1">
                  <c:v>Органічні сполуки складної будови</c:v>
                </c:pt>
                <c:pt idx="2">
                  <c:v>Волога</c:v>
                </c:pt>
                <c:pt idx="3">
                  <c:v>неорганічні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8</c:v>
                </c:pt>
                <c:pt idx="2">
                  <c:v>0.5</c:v>
                </c:pt>
                <c:pt idx="3">
                  <c:v>0.5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Основні споживачі кам'яного вугілля</c:v>
                </c:pt>
              </c:strCache>
            </c:strRef>
          </c:tx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b="1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Комунальне</a:t>
                    </a:r>
                    <a:r>
                      <a: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ru-RU" sz="1800" b="1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г-ство</a:t>
                    </a:r>
                    <a:r>
                      <a: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
</a:t>
                    </a:r>
                    <a:r>
                      <a:rPr lang="ru-RU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8%</a:t>
                    </a:r>
                    <a:endParaRPr lang="ru-RU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Енергетика</c:v>
                </c:pt>
                <c:pt idx="1">
                  <c:v>Коксохімія</c:v>
                </c:pt>
                <c:pt idx="2">
                  <c:v>Комунальне господарство</c:v>
                </c:pt>
                <c:pt idx="3">
                  <c:v>Інші галузі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0.60000000000000009</c:v>
                </c:pt>
                <c:pt idx="1">
                  <c:v>0.25</c:v>
                </c:pt>
                <c:pt idx="2">
                  <c:v>8.0000000000000016E-2</c:v>
                </c:pt>
                <c:pt idx="3">
                  <c:v>7.0000000000000021E-2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err="1" smtClean="0"/>
              <a:t>Частки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у </a:t>
            </a:r>
            <a:r>
              <a:rPr lang="ru-RU" dirty="0" err="1" smtClean="0"/>
              <a:t>світовому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експорті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вугілля</a:t>
            </a:r>
            <a:endParaRPr lang="ru-RU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2356194789601602"/>
          <c:y val="0.13698464529954768"/>
          <c:w val="0.45937586993601504"/>
          <c:h val="0.7377823703028776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1"/>
              <c:layout>
                <c:manualLayout>
                  <c:x val="-2.5334517634841139E-2"/>
                  <c:y val="2.92173251312644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США</c:v>
                </c:pt>
                <c:pt idx="1">
                  <c:v>Китай</c:v>
                </c:pt>
                <c:pt idx="2">
                  <c:v>Інші</c:v>
                </c:pt>
                <c:pt idx="3">
                  <c:v>Україна</c:v>
                </c:pt>
                <c:pt idx="4">
                  <c:v>Казахстан</c:v>
                </c:pt>
                <c:pt idx="5">
                  <c:v>Польща</c:v>
                </c:pt>
                <c:pt idx="6">
                  <c:v>Індонейзія</c:v>
                </c:pt>
                <c:pt idx="7">
                  <c:v>Росія</c:v>
                </c:pt>
                <c:pt idx="8">
                  <c:v>Південна Африка</c:v>
                </c:pt>
                <c:pt idx="9">
                  <c:v>Австралія</c:v>
                </c:pt>
                <c:pt idx="10">
                  <c:v>Індія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0.2</c:v>
                </c:pt>
                <c:pt idx="1">
                  <c:v>0.43000000000000005</c:v>
                </c:pt>
                <c:pt idx="2">
                  <c:v>0.05</c:v>
                </c:pt>
                <c:pt idx="3">
                  <c:v>1.0000000000000002E-2</c:v>
                </c:pt>
                <c:pt idx="4">
                  <c:v>2.0000000000000004E-2</c:v>
                </c:pt>
                <c:pt idx="5">
                  <c:v>2.0000000000000004E-2</c:v>
                </c:pt>
                <c:pt idx="6">
                  <c:v>3.0000000000000002E-2</c:v>
                </c:pt>
                <c:pt idx="7">
                  <c:v>0.05</c:v>
                </c:pt>
                <c:pt idx="8">
                  <c:v>0.05</c:v>
                </c:pt>
                <c:pt idx="9">
                  <c:v>6.0000000000000005E-2</c:v>
                </c:pt>
                <c:pt idx="10">
                  <c:v>8.0000000000000016E-2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egendEntry>
        <c:idx val="3"/>
        <c:txPr>
          <a:bodyPr/>
          <a:lstStyle/>
          <a:p>
            <a: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</c:legendEntry>
      <c:layout>
        <c:manualLayout>
          <c:xMode val="edge"/>
          <c:yMode val="edge"/>
          <c:x val="0.65176398592994866"/>
          <c:y val="0.14944003149160076"/>
          <c:w val="0.34720397612591841"/>
          <c:h val="0.83469539596530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gif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D9341-E9E0-4E90-AD60-FB945128FA13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</dgm:pt>
    <dgm:pt modelId="{5939A784-7120-411B-9D2B-4F9A7FA4D231}">
      <dgm:prSet phldrT="[Текст]"/>
      <dgm:spPr/>
      <dgm:t>
        <a:bodyPr/>
        <a:lstStyle/>
        <a:p>
          <a:r>
            <a:rPr lang="uk-UA" dirty="0" smtClean="0"/>
            <a:t>Торф</a:t>
          </a:r>
          <a:endParaRPr lang="ru-RU" dirty="0"/>
        </a:p>
      </dgm:t>
    </dgm:pt>
    <dgm:pt modelId="{EA42B4E8-DEF1-42E0-BFBD-E9C2DC55D0AC}" type="parTrans" cxnId="{D4C3AF6C-D4A7-4FE5-83F1-CC7F6488E397}">
      <dgm:prSet/>
      <dgm:spPr/>
      <dgm:t>
        <a:bodyPr/>
        <a:lstStyle/>
        <a:p>
          <a:endParaRPr lang="ru-RU"/>
        </a:p>
      </dgm:t>
    </dgm:pt>
    <dgm:pt modelId="{3C895702-F34D-4F2B-A522-518E3EAD043A}" type="sibTrans" cxnId="{D4C3AF6C-D4A7-4FE5-83F1-CC7F6488E397}">
      <dgm:prSet/>
      <dgm:spPr/>
      <dgm:t>
        <a:bodyPr/>
        <a:lstStyle/>
        <a:p>
          <a:endParaRPr lang="ru-RU"/>
        </a:p>
      </dgm:t>
    </dgm:pt>
    <dgm:pt modelId="{8DBA9E01-AEB2-4541-9809-7B8FB7ED28A7}">
      <dgm:prSet phldrT="[Текст]"/>
      <dgm:spPr/>
      <dgm:t>
        <a:bodyPr/>
        <a:lstStyle/>
        <a:p>
          <a:r>
            <a:rPr lang="uk-UA" dirty="0" smtClean="0"/>
            <a:t>Буре вугілля</a:t>
          </a:r>
          <a:endParaRPr lang="ru-RU" dirty="0"/>
        </a:p>
      </dgm:t>
    </dgm:pt>
    <dgm:pt modelId="{82DB606E-82FF-4FAE-866E-99976E343DB3}" type="parTrans" cxnId="{F7B62D9F-BE50-4180-9A92-7093771F20EC}">
      <dgm:prSet/>
      <dgm:spPr/>
      <dgm:t>
        <a:bodyPr/>
        <a:lstStyle/>
        <a:p>
          <a:endParaRPr lang="ru-RU"/>
        </a:p>
      </dgm:t>
    </dgm:pt>
    <dgm:pt modelId="{E1705724-D034-4B85-A06A-7BA92AED3164}" type="sibTrans" cxnId="{F7B62D9F-BE50-4180-9A92-7093771F20EC}">
      <dgm:prSet/>
      <dgm:spPr/>
      <dgm:t>
        <a:bodyPr/>
        <a:lstStyle/>
        <a:p>
          <a:endParaRPr lang="ru-RU"/>
        </a:p>
      </dgm:t>
    </dgm:pt>
    <dgm:pt modelId="{87DBD5CE-94E6-4389-96BE-1F1C4FD7A99F}">
      <dgm:prSet phldrT="[Текст]"/>
      <dgm:spPr/>
      <dgm:t>
        <a:bodyPr/>
        <a:lstStyle/>
        <a:p>
          <a:r>
            <a:rPr lang="uk-UA" dirty="0" err="1" smtClean="0"/>
            <a:t>Кам</a:t>
          </a:r>
          <a:r>
            <a:rPr lang="pl-PL" dirty="0" smtClean="0"/>
            <a:t>’</a:t>
          </a:r>
          <a:r>
            <a:rPr lang="uk-UA" dirty="0" err="1" smtClean="0"/>
            <a:t>яне</a:t>
          </a:r>
          <a:r>
            <a:rPr lang="uk-UA" dirty="0" smtClean="0"/>
            <a:t> вугілля</a:t>
          </a:r>
          <a:endParaRPr lang="ru-RU" dirty="0"/>
        </a:p>
      </dgm:t>
    </dgm:pt>
    <dgm:pt modelId="{B09F6803-D091-4216-845F-7A007CA03B37}" type="parTrans" cxnId="{C8632561-AEAC-4574-A5A4-916ACBF7E514}">
      <dgm:prSet/>
      <dgm:spPr/>
      <dgm:t>
        <a:bodyPr/>
        <a:lstStyle/>
        <a:p>
          <a:endParaRPr lang="ru-RU"/>
        </a:p>
      </dgm:t>
    </dgm:pt>
    <dgm:pt modelId="{9C220030-547A-499B-9972-7EE89044620B}" type="sibTrans" cxnId="{C8632561-AEAC-4574-A5A4-916ACBF7E514}">
      <dgm:prSet/>
      <dgm:spPr/>
      <dgm:t>
        <a:bodyPr/>
        <a:lstStyle/>
        <a:p>
          <a:endParaRPr lang="ru-RU"/>
        </a:p>
      </dgm:t>
    </dgm:pt>
    <dgm:pt modelId="{D8CC4CAC-FD76-48AB-8395-653307302077}" type="pres">
      <dgm:prSet presAssocID="{438D9341-E9E0-4E90-AD60-FB945128FA13}" presName="CompostProcess" presStyleCnt="0">
        <dgm:presLayoutVars>
          <dgm:dir/>
          <dgm:resizeHandles val="exact"/>
        </dgm:presLayoutVars>
      </dgm:prSet>
      <dgm:spPr/>
    </dgm:pt>
    <dgm:pt modelId="{4EA80AFD-AAF7-4FD0-890B-399216F1B266}" type="pres">
      <dgm:prSet presAssocID="{438D9341-E9E0-4E90-AD60-FB945128FA13}" presName="arrow" presStyleLbl="bgShp" presStyleIdx="0" presStyleCnt="1" custLinFactNeighborX="-1045" custLinFactNeighborY="-5714"/>
      <dgm:spPr/>
    </dgm:pt>
    <dgm:pt modelId="{C52D61DB-9109-4420-80CB-685A38EFCFAC}" type="pres">
      <dgm:prSet presAssocID="{438D9341-E9E0-4E90-AD60-FB945128FA13}" presName="linearProcess" presStyleCnt="0"/>
      <dgm:spPr/>
    </dgm:pt>
    <dgm:pt modelId="{DBAA4867-1463-4C80-A5BA-2D0E0236BA18}" type="pres">
      <dgm:prSet presAssocID="{5939A784-7120-411B-9D2B-4F9A7FA4D23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78C30-BC21-4CBA-9E56-8BBF1207B8FE}" type="pres">
      <dgm:prSet presAssocID="{3C895702-F34D-4F2B-A522-518E3EAD043A}" presName="sibTrans" presStyleCnt="0"/>
      <dgm:spPr/>
    </dgm:pt>
    <dgm:pt modelId="{C5E19A8C-48F4-4729-A217-CA42F431F1E5}" type="pres">
      <dgm:prSet presAssocID="{8DBA9E01-AEB2-4541-9809-7B8FB7ED28A7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65DEA4-7691-4A1D-8831-B2F77338938D}" type="pres">
      <dgm:prSet presAssocID="{E1705724-D034-4B85-A06A-7BA92AED3164}" presName="sibTrans" presStyleCnt="0"/>
      <dgm:spPr/>
    </dgm:pt>
    <dgm:pt modelId="{A7D1B173-710A-4222-BD44-F1799C0CC7B1}" type="pres">
      <dgm:prSet presAssocID="{87DBD5CE-94E6-4389-96BE-1F1C4FD7A99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311560-5160-40A9-B9E8-62950A9C46DA}" type="presOf" srcId="{8DBA9E01-AEB2-4541-9809-7B8FB7ED28A7}" destId="{C5E19A8C-48F4-4729-A217-CA42F431F1E5}" srcOrd="0" destOrd="0" presId="urn:microsoft.com/office/officeart/2005/8/layout/hProcess9"/>
    <dgm:cxn modelId="{83FB6018-12DC-40CA-9D64-5B70BE4EAFDA}" type="presOf" srcId="{5939A784-7120-411B-9D2B-4F9A7FA4D231}" destId="{DBAA4867-1463-4C80-A5BA-2D0E0236BA18}" srcOrd="0" destOrd="0" presId="urn:microsoft.com/office/officeart/2005/8/layout/hProcess9"/>
    <dgm:cxn modelId="{2A6A5A28-C87E-4ED7-8CA8-FC62961B27F7}" type="presOf" srcId="{87DBD5CE-94E6-4389-96BE-1F1C4FD7A99F}" destId="{A7D1B173-710A-4222-BD44-F1799C0CC7B1}" srcOrd="0" destOrd="0" presId="urn:microsoft.com/office/officeart/2005/8/layout/hProcess9"/>
    <dgm:cxn modelId="{C8632561-AEAC-4574-A5A4-916ACBF7E514}" srcId="{438D9341-E9E0-4E90-AD60-FB945128FA13}" destId="{87DBD5CE-94E6-4389-96BE-1F1C4FD7A99F}" srcOrd="2" destOrd="0" parTransId="{B09F6803-D091-4216-845F-7A007CA03B37}" sibTransId="{9C220030-547A-499B-9972-7EE89044620B}"/>
    <dgm:cxn modelId="{F793F54A-A51D-4F0D-9ACF-698D21B7D136}" type="presOf" srcId="{438D9341-E9E0-4E90-AD60-FB945128FA13}" destId="{D8CC4CAC-FD76-48AB-8395-653307302077}" srcOrd="0" destOrd="0" presId="urn:microsoft.com/office/officeart/2005/8/layout/hProcess9"/>
    <dgm:cxn modelId="{D4C3AF6C-D4A7-4FE5-83F1-CC7F6488E397}" srcId="{438D9341-E9E0-4E90-AD60-FB945128FA13}" destId="{5939A784-7120-411B-9D2B-4F9A7FA4D231}" srcOrd="0" destOrd="0" parTransId="{EA42B4E8-DEF1-42E0-BFBD-E9C2DC55D0AC}" sibTransId="{3C895702-F34D-4F2B-A522-518E3EAD043A}"/>
    <dgm:cxn modelId="{F7B62D9F-BE50-4180-9A92-7093771F20EC}" srcId="{438D9341-E9E0-4E90-AD60-FB945128FA13}" destId="{8DBA9E01-AEB2-4541-9809-7B8FB7ED28A7}" srcOrd="1" destOrd="0" parTransId="{82DB606E-82FF-4FAE-866E-99976E343DB3}" sibTransId="{E1705724-D034-4B85-A06A-7BA92AED3164}"/>
    <dgm:cxn modelId="{E9D5DFB1-36BD-4E63-89D5-FA251DB0ED3F}" type="presParOf" srcId="{D8CC4CAC-FD76-48AB-8395-653307302077}" destId="{4EA80AFD-AAF7-4FD0-890B-399216F1B266}" srcOrd="0" destOrd="0" presId="urn:microsoft.com/office/officeart/2005/8/layout/hProcess9"/>
    <dgm:cxn modelId="{08916C45-9DFA-46B5-83B4-1F5AC6DCD8A5}" type="presParOf" srcId="{D8CC4CAC-FD76-48AB-8395-653307302077}" destId="{C52D61DB-9109-4420-80CB-685A38EFCFAC}" srcOrd="1" destOrd="0" presId="urn:microsoft.com/office/officeart/2005/8/layout/hProcess9"/>
    <dgm:cxn modelId="{0AA4291E-3832-449E-B03A-20F97305A0E3}" type="presParOf" srcId="{C52D61DB-9109-4420-80CB-685A38EFCFAC}" destId="{DBAA4867-1463-4C80-A5BA-2D0E0236BA18}" srcOrd="0" destOrd="0" presId="urn:microsoft.com/office/officeart/2005/8/layout/hProcess9"/>
    <dgm:cxn modelId="{8ABFFD96-82A3-4E80-A994-9FF9CC70CDD6}" type="presParOf" srcId="{C52D61DB-9109-4420-80CB-685A38EFCFAC}" destId="{11D78C30-BC21-4CBA-9E56-8BBF1207B8FE}" srcOrd="1" destOrd="0" presId="urn:microsoft.com/office/officeart/2005/8/layout/hProcess9"/>
    <dgm:cxn modelId="{7C02406A-F660-4E10-96ED-728288BEA55A}" type="presParOf" srcId="{C52D61DB-9109-4420-80CB-685A38EFCFAC}" destId="{C5E19A8C-48F4-4729-A217-CA42F431F1E5}" srcOrd="2" destOrd="0" presId="urn:microsoft.com/office/officeart/2005/8/layout/hProcess9"/>
    <dgm:cxn modelId="{A3A975E1-7EC9-4A16-B7F8-7F621890D154}" type="presParOf" srcId="{C52D61DB-9109-4420-80CB-685A38EFCFAC}" destId="{3C65DEA4-7691-4A1D-8831-B2F77338938D}" srcOrd="3" destOrd="0" presId="urn:microsoft.com/office/officeart/2005/8/layout/hProcess9"/>
    <dgm:cxn modelId="{E0462A66-BE0A-4559-A0BB-87A500DD6B61}" type="presParOf" srcId="{C52D61DB-9109-4420-80CB-685A38EFCFAC}" destId="{A7D1B173-710A-4222-BD44-F1799C0CC7B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0AE543-25CD-43CA-9204-8A5DA9381CBE}" type="doc">
      <dgm:prSet loTypeId="urn:microsoft.com/office/officeart/2005/8/layout/vList4#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8B63FE-CDE1-4351-A27A-0AF6D966D7BB}">
      <dgm:prSet phldrT="[Текст]" custT="1"/>
      <dgm:spPr/>
      <dgm:t>
        <a:bodyPr/>
        <a:lstStyle/>
        <a:p>
          <a:r>
            <a:rPr lang="uk-UA" sz="1400" b="1" dirty="0" err="1" smtClean="0"/>
            <a:t>Львівсько-волинський</a:t>
          </a:r>
          <a:r>
            <a:rPr lang="uk-UA" sz="1400" b="1" dirty="0" smtClean="0"/>
            <a:t> вугільний басейн</a:t>
          </a:r>
          <a:endParaRPr lang="ru-RU" sz="1400" b="1" dirty="0"/>
        </a:p>
      </dgm:t>
    </dgm:pt>
    <dgm:pt modelId="{0BB15EEF-D64C-406D-A07D-818B8382B7AD}" type="parTrans" cxnId="{1D3EC901-A759-4456-BB8B-A6E12E0783DE}">
      <dgm:prSet/>
      <dgm:spPr/>
      <dgm:t>
        <a:bodyPr/>
        <a:lstStyle/>
        <a:p>
          <a:endParaRPr lang="ru-RU"/>
        </a:p>
      </dgm:t>
    </dgm:pt>
    <dgm:pt modelId="{B62D0981-A758-4C6B-9EC4-9AA12A7880D5}" type="sibTrans" cxnId="{1D3EC901-A759-4456-BB8B-A6E12E0783DE}">
      <dgm:prSet/>
      <dgm:spPr/>
      <dgm:t>
        <a:bodyPr/>
        <a:lstStyle/>
        <a:p>
          <a:endParaRPr lang="ru-RU"/>
        </a:p>
      </dgm:t>
    </dgm:pt>
    <dgm:pt modelId="{22735D30-F99C-479D-BE95-16F78EFF05AF}">
      <dgm:prSet phldrT="[Текст]" custT="1"/>
      <dgm:spPr/>
      <dgm:t>
        <a:bodyPr/>
        <a:lstStyle/>
        <a:p>
          <a:r>
            <a:rPr lang="uk-UA" sz="1100" dirty="0" smtClean="0"/>
            <a:t>Площа  близько 10тис км2</a:t>
          </a:r>
          <a:endParaRPr lang="ru-RU" sz="1100" dirty="0"/>
        </a:p>
      </dgm:t>
    </dgm:pt>
    <dgm:pt modelId="{B8A3AFB1-DDE9-4154-AA5C-39F7782FA99A}" type="parTrans" cxnId="{C518328D-52B0-49A7-80E0-830454FC0BB3}">
      <dgm:prSet/>
      <dgm:spPr/>
      <dgm:t>
        <a:bodyPr/>
        <a:lstStyle/>
        <a:p>
          <a:endParaRPr lang="ru-RU"/>
        </a:p>
      </dgm:t>
    </dgm:pt>
    <dgm:pt modelId="{7F4BE9FB-0882-49D1-A54A-F76353FF7E25}" type="sibTrans" cxnId="{C518328D-52B0-49A7-80E0-830454FC0BB3}">
      <dgm:prSet/>
      <dgm:spPr/>
      <dgm:t>
        <a:bodyPr/>
        <a:lstStyle/>
        <a:p>
          <a:endParaRPr lang="ru-RU"/>
        </a:p>
      </dgm:t>
    </dgm:pt>
    <dgm:pt modelId="{1BDDC3B4-E1A8-4942-AB60-CEFA7B230E1E}">
      <dgm:prSet phldrT="[Текст]" custT="1"/>
      <dgm:spPr/>
      <dgm:t>
        <a:bodyPr/>
        <a:lstStyle/>
        <a:p>
          <a:endParaRPr lang="ru-RU" sz="1300" dirty="0"/>
        </a:p>
      </dgm:t>
    </dgm:pt>
    <dgm:pt modelId="{1C44ED23-663D-49D3-9193-4B50BB0A7D40}" type="parTrans" cxnId="{F7B17FBE-13A2-4388-B097-7DB2816BB521}">
      <dgm:prSet/>
      <dgm:spPr/>
      <dgm:t>
        <a:bodyPr/>
        <a:lstStyle/>
        <a:p>
          <a:endParaRPr lang="ru-RU"/>
        </a:p>
      </dgm:t>
    </dgm:pt>
    <dgm:pt modelId="{06479936-726C-47C0-8A5D-0EA2014CFD02}" type="sibTrans" cxnId="{F7B17FBE-13A2-4388-B097-7DB2816BB521}">
      <dgm:prSet/>
      <dgm:spPr/>
      <dgm:t>
        <a:bodyPr/>
        <a:lstStyle/>
        <a:p>
          <a:endParaRPr lang="ru-RU"/>
        </a:p>
      </dgm:t>
    </dgm:pt>
    <dgm:pt modelId="{2389F0C6-FD29-46E2-990C-2B5F068AB5A2}">
      <dgm:prSet phldrT="[Текст]" custT="1"/>
      <dgm:spPr/>
      <dgm:t>
        <a:bodyPr/>
        <a:lstStyle/>
        <a:p>
          <a:r>
            <a:rPr lang="uk-UA" sz="1100" dirty="0" smtClean="0"/>
            <a:t>Запаси вугілля перевищують 970 млн. т.</a:t>
          </a:r>
          <a:endParaRPr lang="ru-RU" sz="1100" dirty="0"/>
        </a:p>
      </dgm:t>
    </dgm:pt>
    <dgm:pt modelId="{CEC2E0ED-1DA4-4CB1-8221-BBE680B16500}" type="parTrans" cxnId="{C7B870A1-064A-403C-A4D9-4E6270A56D3C}">
      <dgm:prSet/>
      <dgm:spPr/>
      <dgm:t>
        <a:bodyPr/>
        <a:lstStyle/>
        <a:p>
          <a:endParaRPr lang="ru-RU"/>
        </a:p>
      </dgm:t>
    </dgm:pt>
    <dgm:pt modelId="{65C471E1-2F35-4A87-B477-D8C03578405C}" type="sibTrans" cxnId="{C7B870A1-064A-403C-A4D9-4E6270A56D3C}">
      <dgm:prSet/>
      <dgm:spPr/>
      <dgm:t>
        <a:bodyPr/>
        <a:lstStyle/>
        <a:p>
          <a:endParaRPr lang="ru-RU"/>
        </a:p>
      </dgm:t>
    </dgm:pt>
    <dgm:pt modelId="{B0B63FB3-8175-4395-9BFE-CD8A040CF7DA}" type="pres">
      <dgm:prSet presAssocID="{460AE543-25CD-43CA-9204-8A5DA9381CB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20BA41-0D3E-4EA2-B08D-90553C431E54}" type="pres">
      <dgm:prSet presAssocID="{318B63FE-CDE1-4351-A27A-0AF6D966D7BB}" presName="comp" presStyleCnt="0"/>
      <dgm:spPr/>
    </dgm:pt>
    <dgm:pt modelId="{2F0ABFC2-59E0-487D-955F-B80FA653E818}" type="pres">
      <dgm:prSet presAssocID="{318B63FE-CDE1-4351-A27A-0AF6D966D7BB}" presName="box" presStyleLbl="node1" presStyleIdx="0" presStyleCnt="1" custLinFactNeighborX="4348" custLinFactNeighborY="12500"/>
      <dgm:spPr/>
      <dgm:t>
        <a:bodyPr/>
        <a:lstStyle/>
        <a:p>
          <a:endParaRPr lang="ru-RU"/>
        </a:p>
      </dgm:t>
    </dgm:pt>
    <dgm:pt modelId="{F885BD03-F54B-4C4B-8AEE-659C74417CBC}" type="pres">
      <dgm:prSet presAssocID="{318B63FE-CDE1-4351-A27A-0AF6D966D7BB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28A8DE1-478B-489E-8D16-6408CE642C9E}" type="pres">
      <dgm:prSet presAssocID="{318B63FE-CDE1-4351-A27A-0AF6D966D7BB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C5194B-CBE5-4F71-ADB6-1EF0E4EB5FD5}" type="presOf" srcId="{22735D30-F99C-479D-BE95-16F78EFF05AF}" destId="{2F0ABFC2-59E0-487D-955F-B80FA653E818}" srcOrd="0" destOrd="1" presId="urn:microsoft.com/office/officeart/2005/8/layout/vList4#1"/>
    <dgm:cxn modelId="{CEDEF0CA-B6C6-4B5F-82D3-734E43DF7E47}" type="presOf" srcId="{460AE543-25CD-43CA-9204-8A5DA9381CBE}" destId="{B0B63FB3-8175-4395-9BFE-CD8A040CF7DA}" srcOrd="0" destOrd="0" presId="urn:microsoft.com/office/officeart/2005/8/layout/vList4#1"/>
    <dgm:cxn modelId="{C7B870A1-064A-403C-A4D9-4E6270A56D3C}" srcId="{318B63FE-CDE1-4351-A27A-0AF6D966D7BB}" destId="{2389F0C6-FD29-46E2-990C-2B5F068AB5A2}" srcOrd="1" destOrd="0" parTransId="{CEC2E0ED-1DA4-4CB1-8221-BBE680B16500}" sibTransId="{65C471E1-2F35-4A87-B477-D8C03578405C}"/>
    <dgm:cxn modelId="{43A8A1A9-5B35-4B0C-8BD6-4D4C82535952}" type="presOf" srcId="{318B63FE-CDE1-4351-A27A-0AF6D966D7BB}" destId="{928A8DE1-478B-489E-8D16-6408CE642C9E}" srcOrd="1" destOrd="0" presId="urn:microsoft.com/office/officeart/2005/8/layout/vList4#1"/>
    <dgm:cxn modelId="{EB20BF9C-AED2-46AD-9F9D-0635041B5AB6}" type="presOf" srcId="{1BDDC3B4-E1A8-4942-AB60-CEFA7B230E1E}" destId="{2F0ABFC2-59E0-487D-955F-B80FA653E818}" srcOrd="0" destOrd="3" presId="urn:microsoft.com/office/officeart/2005/8/layout/vList4#1"/>
    <dgm:cxn modelId="{8C6302C8-A7E1-4807-A48F-B631271FDF10}" type="presOf" srcId="{1BDDC3B4-E1A8-4942-AB60-CEFA7B230E1E}" destId="{928A8DE1-478B-489E-8D16-6408CE642C9E}" srcOrd="1" destOrd="3" presId="urn:microsoft.com/office/officeart/2005/8/layout/vList4#1"/>
    <dgm:cxn modelId="{AD8B2FF5-61C7-4D04-BB4D-196750BA8DC6}" type="presOf" srcId="{2389F0C6-FD29-46E2-990C-2B5F068AB5A2}" destId="{928A8DE1-478B-489E-8D16-6408CE642C9E}" srcOrd="1" destOrd="2" presId="urn:microsoft.com/office/officeart/2005/8/layout/vList4#1"/>
    <dgm:cxn modelId="{E716B5F4-C1B1-4EA2-9556-717D89F5A73E}" type="presOf" srcId="{318B63FE-CDE1-4351-A27A-0AF6D966D7BB}" destId="{2F0ABFC2-59E0-487D-955F-B80FA653E818}" srcOrd="0" destOrd="0" presId="urn:microsoft.com/office/officeart/2005/8/layout/vList4#1"/>
    <dgm:cxn modelId="{F7B17FBE-13A2-4388-B097-7DB2816BB521}" srcId="{318B63FE-CDE1-4351-A27A-0AF6D966D7BB}" destId="{1BDDC3B4-E1A8-4942-AB60-CEFA7B230E1E}" srcOrd="2" destOrd="0" parTransId="{1C44ED23-663D-49D3-9193-4B50BB0A7D40}" sibTransId="{06479936-726C-47C0-8A5D-0EA2014CFD02}"/>
    <dgm:cxn modelId="{2BD3FD17-FBA8-4574-A906-8EB47BEC47CF}" type="presOf" srcId="{2389F0C6-FD29-46E2-990C-2B5F068AB5A2}" destId="{2F0ABFC2-59E0-487D-955F-B80FA653E818}" srcOrd="0" destOrd="2" presId="urn:microsoft.com/office/officeart/2005/8/layout/vList4#1"/>
    <dgm:cxn modelId="{C518328D-52B0-49A7-80E0-830454FC0BB3}" srcId="{318B63FE-CDE1-4351-A27A-0AF6D966D7BB}" destId="{22735D30-F99C-479D-BE95-16F78EFF05AF}" srcOrd="0" destOrd="0" parTransId="{B8A3AFB1-DDE9-4154-AA5C-39F7782FA99A}" sibTransId="{7F4BE9FB-0882-49D1-A54A-F76353FF7E25}"/>
    <dgm:cxn modelId="{1D3EC901-A759-4456-BB8B-A6E12E0783DE}" srcId="{460AE543-25CD-43CA-9204-8A5DA9381CBE}" destId="{318B63FE-CDE1-4351-A27A-0AF6D966D7BB}" srcOrd="0" destOrd="0" parTransId="{0BB15EEF-D64C-406D-A07D-818B8382B7AD}" sibTransId="{B62D0981-A758-4C6B-9EC4-9AA12A7880D5}"/>
    <dgm:cxn modelId="{4667DECE-E1DE-4433-8BFB-1999507EF14C}" type="presOf" srcId="{22735D30-F99C-479D-BE95-16F78EFF05AF}" destId="{928A8DE1-478B-489E-8D16-6408CE642C9E}" srcOrd="1" destOrd="1" presId="urn:microsoft.com/office/officeart/2005/8/layout/vList4#1"/>
    <dgm:cxn modelId="{2560C766-B7F4-4B4F-9DE8-31E233BEDD4D}" type="presParOf" srcId="{B0B63FB3-8175-4395-9BFE-CD8A040CF7DA}" destId="{1920BA41-0D3E-4EA2-B08D-90553C431E54}" srcOrd="0" destOrd="0" presId="urn:microsoft.com/office/officeart/2005/8/layout/vList4#1"/>
    <dgm:cxn modelId="{8AB02F57-33C2-48BC-A9B0-0CC7B5BFBFD4}" type="presParOf" srcId="{1920BA41-0D3E-4EA2-B08D-90553C431E54}" destId="{2F0ABFC2-59E0-487D-955F-B80FA653E818}" srcOrd="0" destOrd="0" presId="urn:microsoft.com/office/officeart/2005/8/layout/vList4#1"/>
    <dgm:cxn modelId="{893BA81A-D11E-4BA7-BC57-6E238B645D41}" type="presParOf" srcId="{1920BA41-0D3E-4EA2-B08D-90553C431E54}" destId="{F885BD03-F54B-4C4B-8AEE-659C74417CBC}" srcOrd="1" destOrd="0" presId="urn:microsoft.com/office/officeart/2005/8/layout/vList4#1"/>
    <dgm:cxn modelId="{6C71DFD9-084A-45D1-8CD8-C562AAD1B61D}" type="presParOf" srcId="{1920BA41-0D3E-4EA2-B08D-90553C431E54}" destId="{928A8DE1-478B-489E-8D16-6408CE642C9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F16EBE-01C0-479E-9233-6DF918D7EFB9}" type="doc">
      <dgm:prSet loTypeId="urn:microsoft.com/office/officeart/2005/8/layout/vList4#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5B3A2B-8FB3-44F2-8F23-110FCD82B35C}">
      <dgm:prSet phldrT="[Текст]" custT="1"/>
      <dgm:spPr/>
      <dgm:t>
        <a:bodyPr/>
        <a:lstStyle/>
        <a:p>
          <a:r>
            <a:rPr lang="uk-UA" sz="1400" b="1" dirty="0" smtClean="0"/>
            <a:t>Донецький вугільний басейн</a:t>
          </a:r>
          <a:endParaRPr lang="ru-RU" sz="1400" b="1" dirty="0"/>
        </a:p>
      </dgm:t>
    </dgm:pt>
    <dgm:pt modelId="{68AFFD46-4731-40E7-B888-831575919AB3}" type="parTrans" cxnId="{D12776A7-9EAE-4D8E-A6CD-339692E213F5}">
      <dgm:prSet/>
      <dgm:spPr/>
      <dgm:t>
        <a:bodyPr/>
        <a:lstStyle/>
        <a:p>
          <a:endParaRPr lang="ru-RU"/>
        </a:p>
      </dgm:t>
    </dgm:pt>
    <dgm:pt modelId="{BE59B789-20E6-49EE-B0DC-FA2CF8F996B4}" type="sibTrans" cxnId="{D12776A7-9EAE-4D8E-A6CD-339692E213F5}">
      <dgm:prSet/>
      <dgm:spPr/>
      <dgm:t>
        <a:bodyPr/>
        <a:lstStyle/>
        <a:p>
          <a:endParaRPr lang="ru-RU"/>
        </a:p>
      </dgm:t>
    </dgm:pt>
    <dgm:pt modelId="{BFC8420E-E79B-4677-BCA1-C1C081DA64E0}">
      <dgm:prSet phldrT="[Текст]" custT="1"/>
      <dgm:spPr/>
      <dgm:t>
        <a:bodyPr/>
        <a:lstStyle/>
        <a:p>
          <a:r>
            <a:rPr lang="uk-UA" sz="1000" dirty="0" smtClean="0"/>
            <a:t>Площа близько 60 тис км2</a:t>
          </a:r>
          <a:endParaRPr lang="ru-RU" sz="1000" dirty="0"/>
        </a:p>
      </dgm:t>
    </dgm:pt>
    <dgm:pt modelId="{66E9D3C7-3F28-43C1-B630-5522B2F838E2}" type="parTrans" cxnId="{40F35B58-7526-4074-8A4B-62231BBA7984}">
      <dgm:prSet/>
      <dgm:spPr/>
      <dgm:t>
        <a:bodyPr/>
        <a:lstStyle/>
        <a:p>
          <a:endParaRPr lang="ru-RU"/>
        </a:p>
      </dgm:t>
    </dgm:pt>
    <dgm:pt modelId="{F4007834-6D13-493D-A2DE-54C1CC557DD1}" type="sibTrans" cxnId="{40F35B58-7526-4074-8A4B-62231BBA7984}">
      <dgm:prSet/>
      <dgm:spPr/>
      <dgm:t>
        <a:bodyPr/>
        <a:lstStyle/>
        <a:p>
          <a:endParaRPr lang="ru-RU"/>
        </a:p>
      </dgm:t>
    </dgm:pt>
    <dgm:pt modelId="{69DA5D0E-2EA4-44A9-B54F-DC0F88A828B3}">
      <dgm:prSet phldrT="[Текст]" custT="1"/>
      <dgm:spPr/>
      <dgm:t>
        <a:bodyPr/>
        <a:lstStyle/>
        <a:p>
          <a:r>
            <a:rPr lang="uk-UA" sz="1000" dirty="0" smtClean="0"/>
            <a:t>78% </a:t>
          </a:r>
          <a:r>
            <a:rPr lang="uk-UA" sz="1000" dirty="0" err="1" smtClean="0"/>
            <a:t>кам</a:t>
          </a:r>
          <a:r>
            <a:rPr lang="pl-PL" sz="1000" dirty="0" smtClean="0"/>
            <a:t>’</a:t>
          </a:r>
          <a:r>
            <a:rPr lang="uk-UA" sz="1000" dirty="0" smtClean="0"/>
            <a:t>яного вугілля</a:t>
          </a:r>
          <a:endParaRPr lang="ru-RU" sz="1000" dirty="0"/>
        </a:p>
      </dgm:t>
    </dgm:pt>
    <dgm:pt modelId="{50ED0492-D966-4297-971C-7B62FBC3793B}" type="parTrans" cxnId="{16F8BCB7-79F0-46D9-A0BA-DC21FB931974}">
      <dgm:prSet/>
      <dgm:spPr/>
      <dgm:t>
        <a:bodyPr/>
        <a:lstStyle/>
        <a:p>
          <a:endParaRPr lang="ru-RU"/>
        </a:p>
      </dgm:t>
    </dgm:pt>
    <dgm:pt modelId="{7F579656-835D-43D1-8056-0241BDB3CA56}" type="sibTrans" cxnId="{16F8BCB7-79F0-46D9-A0BA-DC21FB931974}">
      <dgm:prSet/>
      <dgm:spPr/>
      <dgm:t>
        <a:bodyPr/>
        <a:lstStyle/>
        <a:p>
          <a:endParaRPr lang="ru-RU"/>
        </a:p>
      </dgm:t>
    </dgm:pt>
    <dgm:pt modelId="{7D72F551-39E9-4A40-AAAD-EAAAEB54ED5C}">
      <dgm:prSet phldrT="[Текст]"/>
      <dgm:spPr/>
      <dgm:t>
        <a:bodyPr/>
        <a:lstStyle/>
        <a:p>
          <a:endParaRPr lang="ru-RU" sz="800" dirty="0"/>
        </a:p>
      </dgm:t>
    </dgm:pt>
    <dgm:pt modelId="{AB04C874-120E-4EDC-90C6-69A6E84CDA53}" type="parTrans" cxnId="{80346601-1A5E-42CC-B5B7-63B80995D4E0}">
      <dgm:prSet/>
      <dgm:spPr/>
    </dgm:pt>
    <dgm:pt modelId="{2441253E-175D-41BA-9FCE-797C4614D45C}" type="sibTrans" cxnId="{80346601-1A5E-42CC-B5B7-63B80995D4E0}">
      <dgm:prSet/>
      <dgm:spPr/>
    </dgm:pt>
    <dgm:pt modelId="{2886D772-45FF-4E32-9599-629E6108BA7A}">
      <dgm:prSet phldrT="[Текст]" custT="1"/>
      <dgm:spPr/>
      <dgm:t>
        <a:bodyPr/>
        <a:lstStyle/>
        <a:p>
          <a:r>
            <a:rPr lang="uk-UA" sz="1000" dirty="0" smtClean="0"/>
            <a:t>Запаси вугілля 57,5 млрд. т.</a:t>
          </a:r>
          <a:endParaRPr lang="ru-RU" sz="1000" dirty="0"/>
        </a:p>
      </dgm:t>
    </dgm:pt>
    <dgm:pt modelId="{D87C2C4D-3A05-4BF0-805D-5BF3DFFA6FF5}" type="parTrans" cxnId="{8963041D-38B1-4D87-89D8-5632FFDED5FF}">
      <dgm:prSet/>
      <dgm:spPr/>
    </dgm:pt>
    <dgm:pt modelId="{519AE72A-98FA-4BC9-A6C7-68D0D37D79DB}" type="sibTrans" cxnId="{8963041D-38B1-4D87-89D8-5632FFDED5FF}">
      <dgm:prSet/>
      <dgm:spPr/>
    </dgm:pt>
    <dgm:pt modelId="{85F161FC-18A2-4163-9D44-0A021806C6C8}" type="pres">
      <dgm:prSet presAssocID="{55F16EBE-01C0-479E-9233-6DF918D7EFB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B4E08B-24B8-4063-9C83-1AB8656F190E}" type="pres">
      <dgm:prSet presAssocID="{EA5B3A2B-8FB3-44F2-8F23-110FCD82B35C}" presName="comp" presStyleCnt="0"/>
      <dgm:spPr/>
    </dgm:pt>
    <dgm:pt modelId="{CB1CB282-508A-46BC-AF47-27AD63311463}" type="pres">
      <dgm:prSet presAssocID="{EA5B3A2B-8FB3-44F2-8F23-110FCD82B35C}" presName="box" presStyleLbl="node1" presStyleIdx="0" presStyleCnt="1" custLinFactNeighborY="8333"/>
      <dgm:spPr/>
      <dgm:t>
        <a:bodyPr/>
        <a:lstStyle/>
        <a:p>
          <a:endParaRPr lang="ru-RU"/>
        </a:p>
      </dgm:t>
    </dgm:pt>
    <dgm:pt modelId="{1E90C540-30D3-4256-968F-FDF3D74B0365}" type="pres">
      <dgm:prSet presAssocID="{EA5B3A2B-8FB3-44F2-8F23-110FCD82B35C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4ADEE35-55DD-40A7-BB5A-9AF35267DD8E}" type="pres">
      <dgm:prSet presAssocID="{EA5B3A2B-8FB3-44F2-8F23-110FCD82B35C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A96F6A-B48F-4377-974D-D59DC4740254}" type="presOf" srcId="{2886D772-45FF-4E32-9599-629E6108BA7A}" destId="{CB1CB282-508A-46BC-AF47-27AD63311463}" srcOrd="0" destOrd="3" presId="urn:microsoft.com/office/officeart/2005/8/layout/vList4#2"/>
    <dgm:cxn modelId="{D12776A7-9EAE-4D8E-A6CD-339692E213F5}" srcId="{55F16EBE-01C0-479E-9233-6DF918D7EFB9}" destId="{EA5B3A2B-8FB3-44F2-8F23-110FCD82B35C}" srcOrd="0" destOrd="0" parTransId="{68AFFD46-4731-40E7-B888-831575919AB3}" sibTransId="{BE59B789-20E6-49EE-B0DC-FA2CF8F996B4}"/>
    <dgm:cxn modelId="{F3536FFA-1C0A-44AB-8BC4-0B1E027F103F}" type="presOf" srcId="{69DA5D0E-2EA4-44A9-B54F-DC0F88A828B3}" destId="{44ADEE35-55DD-40A7-BB5A-9AF35267DD8E}" srcOrd="1" destOrd="2" presId="urn:microsoft.com/office/officeart/2005/8/layout/vList4#2"/>
    <dgm:cxn modelId="{8963041D-38B1-4D87-89D8-5632FFDED5FF}" srcId="{EA5B3A2B-8FB3-44F2-8F23-110FCD82B35C}" destId="{2886D772-45FF-4E32-9599-629E6108BA7A}" srcOrd="2" destOrd="0" parTransId="{D87C2C4D-3A05-4BF0-805D-5BF3DFFA6FF5}" sibTransId="{519AE72A-98FA-4BC9-A6C7-68D0D37D79DB}"/>
    <dgm:cxn modelId="{80346601-1A5E-42CC-B5B7-63B80995D4E0}" srcId="{EA5B3A2B-8FB3-44F2-8F23-110FCD82B35C}" destId="{7D72F551-39E9-4A40-AAAD-EAAAEB54ED5C}" srcOrd="3" destOrd="0" parTransId="{AB04C874-120E-4EDC-90C6-69A6E84CDA53}" sibTransId="{2441253E-175D-41BA-9FCE-797C4614D45C}"/>
    <dgm:cxn modelId="{0C0A2794-24A2-4005-9F77-77E9BECDE36A}" type="presOf" srcId="{69DA5D0E-2EA4-44A9-B54F-DC0F88A828B3}" destId="{CB1CB282-508A-46BC-AF47-27AD63311463}" srcOrd="0" destOrd="2" presId="urn:microsoft.com/office/officeart/2005/8/layout/vList4#2"/>
    <dgm:cxn modelId="{6EC11D0E-E8CE-4FE7-B179-8B3C6E1E0594}" type="presOf" srcId="{7D72F551-39E9-4A40-AAAD-EAAAEB54ED5C}" destId="{44ADEE35-55DD-40A7-BB5A-9AF35267DD8E}" srcOrd="1" destOrd="4" presId="urn:microsoft.com/office/officeart/2005/8/layout/vList4#2"/>
    <dgm:cxn modelId="{979050A8-7451-4D9A-82AB-E0A56D5C754C}" type="presOf" srcId="{EA5B3A2B-8FB3-44F2-8F23-110FCD82B35C}" destId="{CB1CB282-508A-46BC-AF47-27AD63311463}" srcOrd="0" destOrd="0" presId="urn:microsoft.com/office/officeart/2005/8/layout/vList4#2"/>
    <dgm:cxn modelId="{16F8BCB7-79F0-46D9-A0BA-DC21FB931974}" srcId="{EA5B3A2B-8FB3-44F2-8F23-110FCD82B35C}" destId="{69DA5D0E-2EA4-44A9-B54F-DC0F88A828B3}" srcOrd="1" destOrd="0" parTransId="{50ED0492-D966-4297-971C-7B62FBC3793B}" sibTransId="{7F579656-835D-43D1-8056-0241BDB3CA56}"/>
    <dgm:cxn modelId="{40C4D32B-A2B6-428A-93B4-6C19BC66D2C6}" type="presOf" srcId="{BFC8420E-E79B-4677-BCA1-C1C081DA64E0}" destId="{44ADEE35-55DD-40A7-BB5A-9AF35267DD8E}" srcOrd="1" destOrd="1" presId="urn:microsoft.com/office/officeart/2005/8/layout/vList4#2"/>
    <dgm:cxn modelId="{40F35B58-7526-4074-8A4B-62231BBA7984}" srcId="{EA5B3A2B-8FB3-44F2-8F23-110FCD82B35C}" destId="{BFC8420E-E79B-4677-BCA1-C1C081DA64E0}" srcOrd="0" destOrd="0" parTransId="{66E9D3C7-3F28-43C1-B630-5522B2F838E2}" sibTransId="{F4007834-6D13-493D-A2DE-54C1CC557DD1}"/>
    <dgm:cxn modelId="{C1B24EC2-BFE1-44A4-9379-112C12CA4F63}" type="presOf" srcId="{7D72F551-39E9-4A40-AAAD-EAAAEB54ED5C}" destId="{CB1CB282-508A-46BC-AF47-27AD63311463}" srcOrd="0" destOrd="4" presId="urn:microsoft.com/office/officeart/2005/8/layout/vList4#2"/>
    <dgm:cxn modelId="{B5AA63DA-F0AD-456F-AEE4-6A3654D9871D}" type="presOf" srcId="{55F16EBE-01C0-479E-9233-6DF918D7EFB9}" destId="{85F161FC-18A2-4163-9D44-0A021806C6C8}" srcOrd="0" destOrd="0" presId="urn:microsoft.com/office/officeart/2005/8/layout/vList4#2"/>
    <dgm:cxn modelId="{41F96B98-36DA-439C-BE94-CAE2E792CD17}" type="presOf" srcId="{2886D772-45FF-4E32-9599-629E6108BA7A}" destId="{44ADEE35-55DD-40A7-BB5A-9AF35267DD8E}" srcOrd="1" destOrd="3" presId="urn:microsoft.com/office/officeart/2005/8/layout/vList4#2"/>
    <dgm:cxn modelId="{C4116C72-2149-4C38-90EF-6677374CEFED}" type="presOf" srcId="{EA5B3A2B-8FB3-44F2-8F23-110FCD82B35C}" destId="{44ADEE35-55DD-40A7-BB5A-9AF35267DD8E}" srcOrd="1" destOrd="0" presId="urn:microsoft.com/office/officeart/2005/8/layout/vList4#2"/>
    <dgm:cxn modelId="{A1FA25E4-80A4-432F-AAD0-49B48A6D5027}" type="presOf" srcId="{BFC8420E-E79B-4677-BCA1-C1C081DA64E0}" destId="{CB1CB282-508A-46BC-AF47-27AD63311463}" srcOrd="0" destOrd="1" presId="urn:microsoft.com/office/officeart/2005/8/layout/vList4#2"/>
    <dgm:cxn modelId="{C8FAFA46-039A-45B6-91DE-5429C8635C5F}" type="presParOf" srcId="{85F161FC-18A2-4163-9D44-0A021806C6C8}" destId="{AFB4E08B-24B8-4063-9C83-1AB8656F190E}" srcOrd="0" destOrd="0" presId="urn:microsoft.com/office/officeart/2005/8/layout/vList4#2"/>
    <dgm:cxn modelId="{7BEC4F6B-505E-4A0C-A12F-2128BD16144B}" type="presParOf" srcId="{AFB4E08B-24B8-4063-9C83-1AB8656F190E}" destId="{CB1CB282-508A-46BC-AF47-27AD63311463}" srcOrd="0" destOrd="0" presId="urn:microsoft.com/office/officeart/2005/8/layout/vList4#2"/>
    <dgm:cxn modelId="{1123A3B8-3A93-41BE-ABFD-990E1A04379A}" type="presParOf" srcId="{AFB4E08B-24B8-4063-9C83-1AB8656F190E}" destId="{1E90C540-30D3-4256-968F-FDF3D74B0365}" srcOrd="1" destOrd="0" presId="urn:microsoft.com/office/officeart/2005/8/layout/vList4#2"/>
    <dgm:cxn modelId="{49D0CF87-3D26-42B2-B53B-61CC56C18F01}" type="presParOf" srcId="{AFB4E08B-24B8-4063-9C83-1AB8656F190E}" destId="{44ADEE35-55DD-40A7-BB5A-9AF35267DD8E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80AFD-AAF7-4FD0-890B-399216F1B266}">
      <dsp:nvSpPr>
        <dsp:cNvPr id="0" name=""/>
        <dsp:cNvSpPr/>
      </dsp:nvSpPr>
      <dsp:spPr>
        <a:xfrm>
          <a:off x="571519" y="0"/>
          <a:ext cx="7347398" cy="250033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AA4867-1463-4C80-A5BA-2D0E0236BA18}">
      <dsp:nvSpPr>
        <dsp:cNvPr id="0" name=""/>
        <dsp:cNvSpPr/>
      </dsp:nvSpPr>
      <dsp:spPr>
        <a:xfrm>
          <a:off x="170516" y="750099"/>
          <a:ext cx="2593199" cy="10001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Торф</a:t>
          </a:r>
          <a:endParaRPr lang="ru-RU" sz="2500" kern="1200" dirty="0"/>
        </a:p>
      </dsp:txBody>
      <dsp:txXfrm>
        <a:off x="219338" y="798921"/>
        <a:ext cx="2495555" cy="902488"/>
      </dsp:txXfrm>
    </dsp:sp>
    <dsp:sp modelId="{C5E19A8C-48F4-4729-A217-CA42F431F1E5}">
      <dsp:nvSpPr>
        <dsp:cNvPr id="0" name=""/>
        <dsp:cNvSpPr/>
      </dsp:nvSpPr>
      <dsp:spPr>
        <a:xfrm>
          <a:off x="3025399" y="750099"/>
          <a:ext cx="2593199" cy="10001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/>
            <a:t>Буре вугілля</a:t>
          </a:r>
          <a:endParaRPr lang="ru-RU" sz="2500" kern="1200" dirty="0"/>
        </a:p>
      </dsp:txBody>
      <dsp:txXfrm>
        <a:off x="3074221" y="798921"/>
        <a:ext cx="2495555" cy="902488"/>
      </dsp:txXfrm>
    </dsp:sp>
    <dsp:sp modelId="{A7D1B173-710A-4222-BD44-F1799C0CC7B1}">
      <dsp:nvSpPr>
        <dsp:cNvPr id="0" name=""/>
        <dsp:cNvSpPr/>
      </dsp:nvSpPr>
      <dsp:spPr>
        <a:xfrm>
          <a:off x="5880282" y="750099"/>
          <a:ext cx="2593199" cy="10001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err="1" smtClean="0"/>
            <a:t>Кам</a:t>
          </a:r>
          <a:r>
            <a:rPr lang="pl-PL" sz="2500" kern="1200" dirty="0" smtClean="0"/>
            <a:t>’</a:t>
          </a:r>
          <a:r>
            <a:rPr lang="uk-UA" sz="2500" kern="1200" dirty="0" err="1" smtClean="0"/>
            <a:t>яне</a:t>
          </a:r>
          <a:r>
            <a:rPr lang="uk-UA" sz="2500" kern="1200" dirty="0" smtClean="0"/>
            <a:t> вугілля</a:t>
          </a:r>
          <a:endParaRPr lang="ru-RU" sz="2500" kern="1200" dirty="0"/>
        </a:p>
      </dsp:txBody>
      <dsp:txXfrm>
        <a:off x="5929104" y="798921"/>
        <a:ext cx="2495555" cy="90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0ABFC2-59E0-487D-955F-B80FA653E818}">
      <dsp:nvSpPr>
        <dsp:cNvPr id="0" name=""/>
        <dsp:cNvSpPr/>
      </dsp:nvSpPr>
      <dsp:spPr>
        <a:xfrm>
          <a:off x="0" y="906"/>
          <a:ext cx="3857651" cy="9277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err="1" smtClean="0"/>
            <a:t>Львівсько-волинський</a:t>
          </a:r>
          <a:r>
            <a:rPr lang="uk-UA" sz="1400" b="1" kern="1200" dirty="0" smtClean="0"/>
            <a:t> вугільний басейн</a:t>
          </a:r>
          <a:endParaRPr lang="ru-RU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Площа  близько 10тис км2</a:t>
          </a:r>
          <a:endParaRPr lang="ru-R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Запаси вугілля перевищують 970 млн. т.</a:t>
          </a:r>
          <a:endParaRPr lang="ru-RU" sz="11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864309" y="906"/>
        <a:ext cx="2993342" cy="927787"/>
      </dsp:txXfrm>
    </dsp:sp>
    <dsp:sp modelId="{F885BD03-F54B-4C4B-8AEE-659C74417CBC}">
      <dsp:nvSpPr>
        <dsp:cNvPr id="0" name=""/>
        <dsp:cNvSpPr/>
      </dsp:nvSpPr>
      <dsp:spPr>
        <a:xfrm>
          <a:off x="92778" y="92778"/>
          <a:ext cx="771530" cy="74222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CB282-508A-46BC-AF47-27AD63311463}">
      <dsp:nvSpPr>
        <dsp:cNvPr id="0" name=""/>
        <dsp:cNvSpPr/>
      </dsp:nvSpPr>
      <dsp:spPr>
        <a:xfrm>
          <a:off x="0" y="837"/>
          <a:ext cx="3548098" cy="8564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2000"/>
                <a:satMod val="18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32000"/>
                <a:satMod val="2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3000"/>
                <a:satMod val="300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Донецький вугільний басейн</a:t>
          </a:r>
          <a:endParaRPr lang="ru-RU" sz="14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/>
            <a:t>Площа близько 60 тис км2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/>
            <a:t>78% </a:t>
          </a:r>
          <a:r>
            <a:rPr lang="uk-UA" sz="1000" kern="1200" dirty="0" err="1" smtClean="0"/>
            <a:t>кам</a:t>
          </a:r>
          <a:r>
            <a:rPr lang="pl-PL" sz="1000" kern="1200" dirty="0" smtClean="0"/>
            <a:t>’</a:t>
          </a:r>
          <a:r>
            <a:rPr lang="uk-UA" sz="1000" kern="1200" dirty="0" smtClean="0"/>
            <a:t>яного вугілля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/>
            <a:t>Запаси вугілля 57,5 млрд. т.</a:t>
          </a:r>
          <a:endParaRPr lang="ru-RU" sz="10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800" kern="1200" dirty="0"/>
        </a:p>
      </dsp:txBody>
      <dsp:txXfrm>
        <a:off x="795261" y="837"/>
        <a:ext cx="2752836" cy="856418"/>
      </dsp:txXfrm>
    </dsp:sp>
    <dsp:sp modelId="{1E90C540-30D3-4256-968F-FDF3D74B0365}">
      <dsp:nvSpPr>
        <dsp:cNvPr id="0" name=""/>
        <dsp:cNvSpPr/>
      </dsp:nvSpPr>
      <dsp:spPr>
        <a:xfrm>
          <a:off x="85641" y="85641"/>
          <a:ext cx="709619" cy="6851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0.55814</cdr:x>
      <cdr:y>0.12532</cdr:y>
    </cdr:from>
    <cdr:to>
      <cdr:x>0.62791</cdr:x>
      <cdr:y>0.26343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3429024" y="388950"/>
          <a:ext cx="428644" cy="42863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b="1" cap="none" spc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cdr:txBody>
    </cdr:sp>
  </cdr:relSizeAnchor>
  <cdr:relSizeAnchor xmlns:cdr="http://schemas.openxmlformats.org/drawingml/2006/chartDrawing">
    <cdr:from>
      <cdr:x>0.46512</cdr:x>
      <cdr:y>0.17136</cdr:y>
    </cdr:from>
    <cdr:to>
      <cdr:x>0.47674</cdr:x>
      <cdr:y>0.24041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rot="16200000" flipV="1">
          <a:off x="2786082" y="603264"/>
          <a:ext cx="214314" cy="7143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0.39535</cdr:x>
      <cdr:y>0.14834</cdr:y>
    </cdr:from>
    <cdr:to>
      <cdr:x>0.46512</cdr:x>
      <cdr:y>0.17136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 rot="10800000">
          <a:off x="2428892" y="460389"/>
          <a:ext cx="428666" cy="7143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0.33721</cdr:x>
      <cdr:y>0.28645</cdr:y>
    </cdr:from>
    <cdr:to>
      <cdr:x>0.4186</cdr:x>
      <cdr:y>0.30896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rot="10800000" flipV="1">
          <a:off x="2071702" y="889016"/>
          <a:ext cx="500066" cy="6985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0.27907</cdr:x>
      <cdr:y>0.5019</cdr:y>
    </cdr:from>
    <cdr:to>
      <cdr:x>0.33721</cdr:x>
      <cdr:y>0.51663</cdr:y>
    </cdr:to>
    <cdr:sp macro="" textlink="">
      <cdr:nvSpPr>
        <cdr:cNvPr id="17" name="Прямая соединительная линия 16"/>
        <cdr:cNvSpPr/>
      </cdr:nvSpPr>
      <cdr:spPr>
        <a:xfrm xmlns:a="http://schemas.openxmlformats.org/drawingml/2006/main" rot="10800000" flipV="1">
          <a:off x="1714511" y="1557676"/>
          <a:ext cx="357190" cy="457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0.62791</cdr:x>
      <cdr:y>0.12532</cdr:y>
    </cdr:from>
    <cdr:to>
      <cdr:x>0.68605</cdr:x>
      <cdr:y>0.12584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>
          <a:off x="3857652" y="388950"/>
          <a:ext cx="357193" cy="1614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93605" y="0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/>
          <a:lstStyle>
            <a:lvl1pPr algn="r">
              <a:defRPr sz="1300"/>
            </a:lvl1pPr>
          </a:lstStyle>
          <a:p>
            <a:fld id="{3F104ACD-A125-449C-B850-F910BB03E177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54063"/>
            <a:ext cx="5032375" cy="3775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780" tIns="48390" rIns="96780" bIns="4839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7388" y="4780003"/>
            <a:ext cx="5499100" cy="4528423"/>
          </a:xfrm>
          <a:prstGeom prst="rect">
            <a:avLst/>
          </a:prstGeom>
        </p:spPr>
        <p:txBody>
          <a:bodyPr vert="horz" lIns="96780" tIns="48390" rIns="96780" bIns="483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58258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93605" y="9558258"/>
            <a:ext cx="2978679" cy="503158"/>
          </a:xfrm>
          <a:prstGeom prst="rect">
            <a:avLst/>
          </a:prstGeom>
        </p:spPr>
        <p:txBody>
          <a:bodyPr vert="horz" lIns="96780" tIns="48390" rIns="96780" bIns="48390" rtlCol="0" anchor="b"/>
          <a:lstStyle>
            <a:lvl1pPr algn="r">
              <a:defRPr sz="1300"/>
            </a:lvl1pPr>
          </a:lstStyle>
          <a:p>
            <a:fld id="{1B6781F3-3482-492A-B89D-86BF0C19B4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22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781F3-3482-492A-B89D-86BF0C19B40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801CA9-B827-4BBC-AF32-C2A4A562BFB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2B2C9A-B9BA-4086-AE0F-3C99C47E6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01CA9-B827-4BBC-AF32-C2A4A562BFB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B2C9A-B9BA-4086-AE0F-3C99C47E6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01CA9-B827-4BBC-AF32-C2A4A562BFB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B2C9A-B9BA-4086-AE0F-3C99C47E6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01CA9-B827-4BBC-AF32-C2A4A562BFB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B2C9A-B9BA-4086-AE0F-3C99C47E6A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01CA9-B827-4BBC-AF32-C2A4A562BFB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B2C9A-B9BA-4086-AE0F-3C99C47E6A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01CA9-B827-4BBC-AF32-C2A4A562BFB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B2C9A-B9BA-4086-AE0F-3C99C47E6A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01CA9-B827-4BBC-AF32-C2A4A562BFB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B2C9A-B9BA-4086-AE0F-3C99C47E6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01CA9-B827-4BBC-AF32-C2A4A562BFB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B2C9A-B9BA-4086-AE0F-3C99C47E6A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801CA9-B827-4BBC-AF32-C2A4A562BFB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B2C9A-B9BA-4086-AE0F-3C99C47E6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2801CA9-B827-4BBC-AF32-C2A4A562BFB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2B2C9A-B9BA-4086-AE0F-3C99C47E6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2801CA9-B827-4BBC-AF32-C2A4A562BFB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2B2C9A-B9BA-4086-AE0F-3C99C47E6A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2801CA9-B827-4BBC-AF32-C2A4A562BFBC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2B2C9A-B9BA-4086-AE0F-3C99C47E6A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7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jpeg"/><Relationship Id="rId4" Type="http://schemas.openxmlformats.org/officeDocument/2006/relationships/diagramData" Target="../diagrams/data1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4.gif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-10000"/>
          </a:blip>
          <a:srcRect/>
          <a:stretch>
            <a:fillRect/>
          </a:stretch>
        </p:blipFill>
        <p:spPr bwMode="auto">
          <a:xfrm>
            <a:off x="-1" y="0"/>
            <a:ext cx="9144001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zhitomir+97570948622.jpg"/>
          <p:cNvPicPr>
            <a:picLocks noChangeAspect="1"/>
          </p:cNvPicPr>
          <p:nvPr/>
        </p:nvPicPr>
        <p:blipFill>
          <a:blip r:embed="rId3">
            <a:lum/>
          </a:blip>
          <a:srcRect l="6944" b="34951"/>
          <a:stretch>
            <a:fillRect/>
          </a:stretch>
        </p:blipFill>
        <p:spPr>
          <a:xfrm>
            <a:off x="0" y="1714488"/>
            <a:ext cx="9144000" cy="5143512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85784" y="142852"/>
            <a:ext cx="3000332" cy="500066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Презентація на тему:</a:t>
            </a:r>
            <a:endParaRPr lang="ru-RU" sz="1800" dirty="0"/>
          </a:p>
        </p:txBody>
      </p:sp>
      <p:pic>
        <p:nvPicPr>
          <p:cNvPr id="7" name="Рисунок 6" descr="rcoalatua_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57573">
            <a:off x="409159" y="4766885"/>
            <a:ext cx="1466216" cy="1466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603191_610879_13327649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84398">
            <a:off x="501617" y="3258357"/>
            <a:ext cx="2143140" cy="1428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age00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119945">
            <a:off x="4313485" y="1586319"/>
            <a:ext cx="2109271" cy="1409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500042"/>
            <a:ext cx="7072362" cy="100015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“Кам</a:t>
            </a:r>
            <a:r>
              <a:rPr lang="pl-PL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6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яне</a:t>
            </a:r>
            <a:r>
              <a:rPr lang="uk-UA" sz="6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60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вугілля”</a:t>
            </a:r>
            <a:endParaRPr lang="ru-RU" sz="60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Рисунок 10" descr="88_0_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35758">
            <a:off x="1902777" y="5403247"/>
            <a:ext cx="1230310" cy="1230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Безимени-1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tu.gif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0" y="1681102"/>
            <a:ext cx="7715272" cy="5176898"/>
          </a:xfrm>
          <a:prstGeom prst="rect">
            <a:avLst/>
          </a:prstGeom>
        </p:spPr>
      </p:pic>
      <p:sp>
        <p:nvSpPr>
          <p:cNvPr id="9" name="Блок-схема: процесс 8"/>
          <p:cNvSpPr/>
          <p:nvPr/>
        </p:nvSpPr>
        <p:spPr>
          <a:xfrm>
            <a:off x="5715008" y="2357430"/>
            <a:ext cx="2714644" cy="3929090"/>
          </a:xfrm>
          <a:prstGeom prst="flowChartProcess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642878" y="500042"/>
            <a:ext cx="6358014" cy="1071570"/>
          </a:xfrm>
          <a:prstGeom prst="flowChartProcess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4348" y="571480"/>
            <a:ext cx="642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Наша держава – одна з найбагатших країн світу за розвіданими запасами </a:t>
            </a:r>
            <a:r>
              <a:rPr lang="uk-UA" dirty="0" err="1" smtClean="0"/>
              <a:t>кам</a:t>
            </a:r>
            <a:r>
              <a:rPr lang="pl-PL" dirty="0" smtClean="0"/>
              <a:t>’</a:t>
            </a:r>
            <a:r>
              <a:rPr lang="uk-UA" dirty="0" smtClean="0"/>
              <a:t>яного вугілля і входить у десятку найбільших світових його експортерів.</a:t>
            </a:r>
            <a:endParaRPr lang="ru-RU" dirty="0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857224" y="1643050"/>
          <a:ext cx="7572396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Безимени-1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Содержимое 6" descr="Blackboard-psd1095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28860" y="2143116"/>
            <a:ext cx="5734090" cy="307183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0826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Процес переробки </a:t>
            </a:r>
            <a:r>
              <a:rPr lang="uk-UA" sz="3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кам</a:t>
            </a:r>
            <a:r>
              <a:rPr lang="pl-PL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3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яного вугілля</a:t>
            </a:r>
            <a:endParaRPr lang="ru-RU" sz="3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357298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Існує кілька способів переробки цієї корисно копалини, сере яких основним є коксування.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2500306"/>
            <a:ext cx="4786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Коксування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термічна переробка вугілля, що полягає в його нагрівання без доступу повітря до 900-1100 С і витримуванні при цій температурі до 20 </a:t>
            </a:r>
            <a:r>
              <a:rPr lang="uk-UA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унаслідок чого вугілля  розкладається з утворенням твердого коксу і летких органічних сполук і неорганічних речовин.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14678" y="5500703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 складний перервний процес, що потребує спеціальних апаратів – коксових печей і великих затрат теплової енергії.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24" y="928670"/>
            <a:ext cx="5572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/>
              <a:t>Коксування</a:t>
            </a:r>
            <a:endParaRPr lang="ru-RU" sz="2800" b="1" i="1" dirty="0"/>
          </a:p>
        </p:txBody>
      </p:sp>
      <p:sp>
        <p:nvSpPr>
          <p:cNvPr id="12" name="Овал 11"/>
          <p:cNvSpPr/>
          <p:nvPr/>
        </p:nvSpPr>
        <p:spPr>
          <a:xfrm>
            <a:off x="642910" y="1071546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процесс 5"/>
          <p:cNvSpPr/>
          <p:nvPr/>
        </p:nvSpPr>
        <p:spPr>
          <a:xfrm>
            <a:off x="142844" y="214290"/>
            <a:ext cx="8501122" cy="2286016"/>
          </a:xfrm>
          <a:prstGeom prst="flowChartProcess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14282" y="214290"/>
            <a:ext cx="86439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Основним апаратом, у якому здійснюють коксування вугілля, є коксова піч. Вона складається з вузьких камер коксування завширшки 0,5м, завдовжки 4-7 м, куди одноразово завантажують майже 10 тис. кг подрібненого </a:t>
            </a:r>
            <a:r>
              <a:rPr lang="uk-UA" dirty="0" err="1" smtClean="0"/>
              <a:t>кам</a:t>
            </a:r>
            <a:r>
              <a:rPr lang="pl-PL" dirty="0" smtClean="0"/>
              <a:t>’</a:t>
            </a:r>
            <a:r>
              <a:rPr lang="uk-UA" dirty="0" smtClean="0"/>
              <a:t>яного вугілля. Для забезпечення належного перебігу процесу коксування 60-70 печей об</a:t>
            </a:r>
            <a:r>
              <a:rPr lang="pl-PL" dirty="0" smtClean="0"/>
              <a:t>’</a:t>
            </a:r>
            <a:r>
              <a:rPr lang="uk-UA" dirty="0" err="1" smtClean="0"/>
              <a:t>єднують</a:t>
            </a:r>
            <a:r>
              <a:rPr lang="uk-UA" dirty="0" smtClean="0"/>
              <a:t> в одну коксову батарею, у якій між печами розташовують опалювальні простінки. Необхідну для коксування теплову енергію одержують, спалюючи </a:t>
            </a:r>
            <a:r>
              <a:rPr lang="uk-UA" dirty="0" err="1" smtClean="0"/>
              <a:t>прироний</a:t>
            </a:r>
            <a:r>
              <a:rPr lang="uk-UA" dirty="0" smtClean="0"/>
              <a:t> чи коксовий газ.</a:t>
            </a:r>
            <a:endParaRPr lang="ru-RU" dirty="0"/>
          </a:p>
        </p:txBody>
      </p:sp>
      <p:pic>
        <p:nvPicPr>
          <p:cNvPr id="7" name="Рисунок 6" descr="CCD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143248"/>
            <a:ext cx="3286148" cy="2464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rg.gif"/>
          <p:cNvPicPr>
            <a:picLocks noChangeAspect="1"/>
          </p:cNvPicPr>
          <p:nvPr/>
        </p:nvPicPr>
        <p:blipFill>
          <a:blip r:embed="rId4">
            <a:lum contrast="30000"/>
          </a:blip>
          <a:stretch>
            <a:fillRect/>
          </a:stretch>
        </p:blipFill>
        <p:spPr>
          <a:xfrm>
            <a:off x="5286380" y="3000372"/>
            <a:ext cx="2857520" cy="2068634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6929454" y="4286256"/>
            <a:ext cx="1071570" cy="928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5072066" y="4429132"/>
            <a:ext cx="500066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214942" y="4500570"/>
            <a:ext cx="285752" cy="2857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5893603" y="4893479"/>
            <a:ext cx="35719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>
            <a:off x="6000760" y="4857760"/>
            <a:ext cx="285752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965305" y="3393281"/>
            <a:ext cx="357190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>
            <a:off x="5357818" y="3286124"/>
            <a:ext cx="78581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7429520" y="2928934"/>
            <a:ext cx="571504" cy="14287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58082" y="521495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</a:t>
            </a: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вугілля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57818" y="5000636"/>
            <a:ext cx="16430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Регенератори для нагрівання газу й повітря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7686" y="285749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Засипні отвори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43768" y="25717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Газозбірник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00992" y="357187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Продукти конденсації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9124" y="457200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Камери коксування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имени-1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Блок-схема: процесс 14"/>
          <p:cNvSpPr/>
          <p:nvPr/>
        </p:nvSpPr>
        <p:spPr>
          <a:xfrm>
            <a:off x="142844" y="3429000"/>
            <a:ext cx="5929354" cy="1214446"/>
          </a:xfrm>
          <a:prstGeom prst="flowChartProcess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428596" y="642918"/>
            <a:ext cx="8429684" cy="2071702"/>
          </a:xfrm>
          <a:prstGeom prst="flowChartProcess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28662" y="142852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Гідрування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42910" y="285728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714356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- Каталітичний процес обробки твердого палива воднем при температурі майже 500 С. Продукти гідрування – це переважно суміш летких вуглеводнів, за складом аналогічних летким нафтопродуктам, що утворюють фракцію бензину. Тому цей процес вважають одним із перспективних способів добування </a:t>
            </a:r>
            <a:r>
              <a:rPr lang="uk-UA" dirty="0" err="1" smtClean="0"/>
              <a:t>синтетичнго</a:t>
            </a:r>
            <a:r>
              <a:rPr lang="uk-UA" dirty="0" smtClean="0"/>
              <a:t> бензину. </a:t>
            </a:r>
            <a:endParaRPr lang="ru-RU" dirty="0"/>
          </a:p>
        </p:txBody>
      </p:sp>
      <p:pic>
        <p:nvPicPr>
          <p:cNvPr id="10" name="Рисунок 9" descr="1277365917_3.jpg"/>
          <p:cNvPicPr>
            <a:picLocks noChangeAspect="1"/>
          </p:cNvPicPr>
          <p:nvPr/>
        </p:nvPicPr>
        <p:blipFill>
          <a:blip r:embed="rId3" cstate="print"/>
          <a:srcRect b="7483"/>
          <a:stretch>
            <a:fillRect/>
          </a:stretch>
        </p:blipFill>
        <p:spPr>
          <a:xfrm rot="21388404">
            <a:off x="6121356" y="2725697"/>
            <a:ext cx="2734700" cy="1682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071538" y="2857496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Газифікація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57224" y="300037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4282" y="3429000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— </a:t>
            </a:r>
            <a:r>
              <a:rPr lang="ru-RU" dirty="0" err="1" smtClean="0"/>
              <a:t>високотемпературний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вуглецю</a:t>
            </a:r>
            <a:r>
              <a:rPr lang="ru-RU" dirty="0" smtClean="0"/>
              <a:t> </a:t>
            </a:r>
            <a:r>
              <a:rPr lang="ru-RU" dirty="0" err="1" smtClean="0"/>
              <a:t>вугільного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окисниками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одержання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 горючих </a:t>
            </a:r>
            <a:r>
              <a:rPr lang="ru-RU" dirty="0" err="1" smtClean="0"/>
              <a:t>газів</a:t>
            </a:r>
            <a:r>
              <a:rPr lang="ru-RU" dirty="0" smtClean="0"/>
              <a:t> (Н</a:t>
            </a:r>
            <a:r>
              <a:rPr lang="ru-RU" baseline="-25000" dirty="0" smtClean="0"/>
              <a:t>2</a:t>
            </a:r>
            <a:r>
              <a:rPr lang="ru-RU" dirty="0" smtClean="0"/>
              <a:t>, СО, СН</a:t>
            </a:r>
            <a:r>
              <a:rPr lang="ru-RU" baseline="-25000" dirty="0" smtClean="0"/>
              <a:t>4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 animBg="1"/>
      <p:bldP spid="7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имени-1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643966" cy="78584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Продукти переробки </a:t>
            </a:r>
            <a:r>
              <a:rPr lang="uk-UA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кам</a:t>
            </a:r>
            <a:r>
              <a:rPr lang="pl-PL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яного вугілля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10800000">
            <a:off x="1214414" y="1285860"/>
            <a:ext cx="200026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5429256" y="1285860"/>
            <a:ext cx="214314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7180281" y="167797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714348" y="2143116"/>
            <a:ext cx="192882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Гідрування вугілля</a:t>
            </a:r>
            <a:endParaRPr lang="ru-RU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rot="5400000">
            <a:off x="821505" y="1678769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3894133" y="1677975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3143240" y="1071546"/>
            <a:ext cx="2286016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</a:t>
            </a: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яне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вугілля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трелка вправо 23"/>
          <p:cNvSpPr/>
          <p:nvPr/>
        </p:nvSpPr>
        <p:spPr>
          <a:xfrm flipH="1">
            <a:off x="2428860" y="2071678"/>
            <a:ext cx="1071570" cy="78581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dirty="0" smtClean="0"/>
              <a:t>H</a:t>
            </a:r>
            <a:r>
              <a:rPr lang="pl-PL" sz="1600" dirty="0" smtClean="0"/>
              <a:t>2</a:t>
            </a:r>
            <a:endParaRPr lang="ru-RU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3394067" y="3606801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500430" y="2143116"/>
            <a:ext cx="192882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Газифікація вугілля</a:t>
            </a:r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 flipH="1">
            <a:off x="5286380" y="2071678"/>
            <a:ext cx="1214446" cy="785818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кокс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500826" y="2143116"/>
            <a:ext cx="1928826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Коксуваня</a:t>
            </a:r>
            <a:r>
              <a:rPr lang="uk-UA" dirty="0" smtClean="0"/>
              <a:t> вугілля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3143248"/>
            <a:ext cx="1785950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Синтез-газ</a:t>
            </a:r>
            <a:endParaRPr lang="ru-RU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1072332" y="3285330"/>
            <a:ext cx="114300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10800000">
            <a:off x="1643042" y="3857628"/>
            <a:ext cx="200026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>
            <a:off x="5000628" y="3857628"/>
            <a:ext cx="2428892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6858810" y="3285330"/>
            <a:ext cx="1143008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rot="5400000">
            <a:off x="3286910" y="421402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>
            <a:off x="4644232" y="4214024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428992" y="4643446"/>
            <a:ext cx="2000264" cy="92869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Амоніак, метанол, рідкі вуглеводні</a:t>
            </a:r>
            <a:endParaRPr lang="ru-RU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250795" y="3678239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642910" y="4714884"/>
            <a:ext cx="1785950" cy="7858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Рідкі продукти гідрування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rot="5400000">
            <a:off x="6965967" y="3678239"/>
            <a:ext cx="192882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6000760" y="4643446"/>
            <a:ext cx="2857520" cy="16430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 smtClean="0"/>
              <a:t>Надсмольна</a:t>
            </a:r>
            <a:r>
              <a:rPr lang="uk-UA" dirty="0" smtClean="0"/>
              <a:t> вода, </a:t>
            </a:r>
            <a:r>
              <a:rPr lang="uk-UA" dirty="0" err="1" smtClean="0"/>
              <a:t>кам</a:t>
            </a:r>
            <a:r>
              <a:rPr lang="pl-PL" dirty="0" smtClean="0"/>
              <a:t>’</a:t>
            </a:r>
            <a:r>
              <a:rPr lang="uk-UA" dirty="0" err="1" smtClean="0"/>
              <a:t>яновугільна</a:t>
            </a:r>
            <a:r>
              <a:rPr lang="uk-UA" dirty="0" smtClean="0"/>
              <a:t> смола, кокс, коксовий газ </a:t>
            </a:r>
            <a:r>
              <a:rPr lang="pl-PL" dirty="0" smtClean="0"/>
              <a:t>(H</a:t>
            </a:r>
            <a:r>
              <a:rPr lang="pl-PL" sz="1000" dirty="0" smtClean="0"/>
              <a:t>2</a:t>
            </a:r>
            <a:r>
              <a:rPr lang="pl-PL" dirty="0" smtClean="0"/>
              <a:t>, CH</a:t>
            </a:r>
            <a:r>
              <a:rPr lang="pl-PL" sz="1000" dirty="0" smtClean="0"/>
              <a:t>4</a:t>
            </a:r>
            <a:r>
              <a:rPr lang="pl-PL" dirty="0" smtClean="0"/>
              <a:t>, CO, N</a:t>
            </a:r>
            <a:r>
              <a:rPr lang="pl-PL" sz="1000" dirty="0" smtClean="0"/>
              <a:t>2</a:t>
            </a:r>
            <a:r>
              <a:rPr lang="pl-PL" dirty="0" smtClean="0"/>
              <a:t>, C</a:t>
            </a:r>
            <a:r>
              <a:rPr lang="pl-PL" sz="1000" dirty="0" smtClean="0"/>
              <a:t>2</a:t>
            </a:r>
            <a:r>
              <a:rPr lang="pl-PL" dirty="0" smtClean="0"/>
              <a:t>H</a:t>
            </a:r>
            <a:r>
              <a:rPr lang="pl-PL" sz="1000" dirty="0" smtClean="0"/>
              <a:t>4</a:t>
            </a:r>
            <a:r>
              <a:rPr lang="pl-PL" dirty="0" smtClean="0"/>
              <a:t>, </a:t>
            </a:r>
          </a:p>
          <a:p>
            <a:pPr algn="ctr"/>
            <a:r>
              <a:rPr lang="pl-PL" dirty="0" smtClean="0"/>
              <a:t>CO</a:t>
            </a:r>
            <a:r>
              <a:rPr lang="pl-PL" sz="1000" dirty="0" smtClean="0"/>
              <a:t>2</a:t>
            </a:r>
            <a:r>
              <a:rPr lang="pl-PL" dirty="0" smtClean="0"/>
              <a:t>, C</a:t>
            </a:r>
            <a:r>
              <a:rPr lang="pl-PL" sz="1000" dirty="0" smtClean="0"/>
              <a:t>6</a:t>
            </a:r>
            <a:r>
              <a:rPr lang="pl-PL" dirty="0" smtClean="0"/>
              <a:t>H</a:t>
            </a:r>
            <a:r>
              <a:rPr lang="pl-PL" sz="1000" dirty="0" smtClean="0"/>
              <a:t>6</a:t>
            </a:r>
            <a:r>
              <a:rPr lang="pl-PL" dirty="0" smtClean="0"/>
              <a:t>, NH</a:t>
            </a:r>
            <a:r>
              <a:rPr lang="pl-PL" sz="1000" dirty="0" smtClean="0"/>
              <a:t>3</a:t>
            </a:r>
            <a:r>
              <a:rPr lang="pl-PL" dirty="0" smtClean="0"/>
              <a:t>, H</a:t>
            </a:r>
            <a:r>
              <a:rPr lang="pl-PL" sz="1000" dirty="0" smtClean="0"/>
              <a:t>2</a:t>
            </a:r>
            <a:r>
              <a:rPr lang="pl-PL" dirty="0" smtClean="0"/>
              <a:t>S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зимени-1d.gif"/>
          <p:cNvPicPr>
            <a:picLocks noChangeAspect="1"/>
          </p:cNvPicPr>
          <p:nvPr/>
        </p:nvPicPr>
        <p:blipFill>
          <a:blip r:embed="rId2">
            <a:lum bright="40000"/>
          </a:blip>
          <a:srcRect t="9639" r="4404"/>
          <a:stretch>
            <a:fillRect/>
          </a:stretch>
        </p:blipFill>
        <p:spPr>
          <a:xfrm>
            <a:off x="0" y="0"/>
            <a:ext cx="9144000" cy="66970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14285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Основні відомості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Содержимое 6" descr="Blackboard-psd1095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285861"/>
            <a:ext cx="6143668" cy="4286280"/>
          </a:xfrm>
        </p:spPr>
      </p:pic>
      <p:sp>
        <p:nvSpPr>
          <p:cNvPr id="10" name="TextBox 9"/>
          <p:cNvSpPr txBox="1"/>
          <p:nvPr/>
        </p:nvSpPr>
        <p:spPr>
          <a:xfrm>
            <a:off x="1142976" y="1714488"/>
            <a:ext cx="50006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>
                <a:solidFill>
                  <a:schemeClr val="bg1"/>
                </a:solidFill>
                <a:latin typeface="Segoe Script" pitchFamily="34" charset="0"/>
              </a:rPr>
              <a:t>Кам’яне</a:t>
            </a:r>
            <a:r>
              <a:rPr lang="ru-RU" b="1" u="sng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b="1" u="sng" dirty="0" err="1" smtClean="0">
                <a:solidFill>
                  <a:schemeClr val="bg1"/>
                </a:solidFill>
                <a:latin typeface="Segoe Script" pitchFamily="34" charset="0"/>
              </a:rPr>
              <a:t>вугілля</a:t>
            </a:r>
            <a:r>
              <a:rPr lang="ru-RU" b="1" u="sng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—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осадова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порода,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є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продуктом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глибокого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розкладу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решток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рослин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Більшість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покладів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кам’яного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вугілля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було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утворено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приблизно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300-350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мільйонів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років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тому.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Викопне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вугілля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різниться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співвідношенням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своїх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компонентів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що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визначає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їхню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теплоту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згоряння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. Низка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органічних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з’єднань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які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входять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до складу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кам’яного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вугілля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володіє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канцерогенними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Segoe Script" pitchFamily="34" charset="0"/>
              </a:rPr>
              <a:t>властивостями</a:t>
            </a:r>
            <a:r>
              <a:rPr lang="ru-RU" dirty="0" smtClean="0">
                <a:solidFill>
                  <a:schemeClr val="bg1"/>
                </a:solidFill>
                <a:latin typeface="Segoe Script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Безимени-1d.gif"/>
          <p:cNvPicPr>
            <a:picLocks noChangeAspect="1"/>
          </p:cNvPicPr>
          <p:nvPr/>
        </p:nvPicPr>
        <p:blipFill>
          <a:blip r:embed="rId2">
            <a:lum bright="40000"/>
          </a:blip>
          <a:srcRect t="9639" r="4404"/>
          <a:stretch>
            <a:fillRect/>
          </a:stretch>
        </p:blipFill>
        <p:spPr>
          <a:xfrm>
            <a:off x="0" y="0"/>
            <a:ext cx="9144000" cy="66970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Відомості з історії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 flipH="1">
            <a:off x="285720" y="928670"/>
            <a:ext cx="8715436" cy="5143536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>
                <a:lumMod val="65000"/>
                <a:lumOff val="35000"/>
                <a:alpha val="66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2976" y="1643050"/>
            <a:ext cx="70009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Кам’яне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відомо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стародавньому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. Перше </a:t>
            </a:r>
            <a:r>
              <a:rPr lang="ru-RU" dirty="0" err="1" smtClean="0"/>
              <a:t>згадування</a:t>
            </a:r>
            <a:r>
              <a:rPr lang="ru-RU" dirty="0" smtClean="0"/>
              <a:t> про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пов’язують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Аристотелем (</a:t>
            </a:r>
            <a:r>
              <a:rPr lang="pl-PL" dirty="0" smtClean="0"/>
              <a:t>IV </a:t>
            </a:r>
            <a:r>
              <a:rPr lang="ru-RU" dirty="0" smtClean="0"/>
              <a:t>ст. до р. х.). </a:t>
            </a:r>
            <a:r>
              <a:rPr lang="ru-RU" dirty="0" err="1" smtClean="0"/>
              <a:t>Кількома</a:t>
            </a:r>
            <a:r>
              <a:rPr lang="ru-RU" dirty="0" smtClean="0"/>
              <a:t> </a:t>
            </a:r>
            <a:r>
              <a:rPr lang="ru-RU" dirty="0" err="1" smtClean="0"/>
              <a:t>десятиріч­чями</a:t>
            </a:r>
            <a:r>
              <a:rPr lang="ru-RU" dirty="0" smtClean="0"/>
              <a:t>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учень</a:t>
            </a:r>
            <a:r>
              <a:rPr lang="ru-RU" dirty="0" smtClean="0"/>
              <a:t> Теофраст </a:t>
            </a:r>
            <a:r>
              <a:rPr lang="ru-RU" dirty="0" err="1" smtClean="0"/>
              <a:t>Ересський</a:t>
            </a:r>
            <a:r>
              <a:rPr lang="ru-RU" dirty="0" smtClean="0"/>
              <a:t> в «</a:t>
            </a:r>
            <a:r>
              <a:rPr lang="ru-RU" dirty="0" err="1" smtClean="0"/>
              <a:t>Трактаті</a:t>
            </a:r>
            <a:r>
              <a:rPr lang="ru-RU" dirty="0" smtClean="0"/>
              <a:t> про </a:t>
            </a:r>
            <a:r>
              <a:rPr lang="ru-RU" dirty="0" err="1" smtClean="0"/>
              <a:t>каміння</a:t>
            </a:r>
            <a:r>
              <a:rPr lang="ru-RU" dirty="0" smtClean="0"/>
              <a:t>» писав:</a:t>
            </a:r>
            <a:endParaRPr lang="ru-RU" dirty="0"/>
          </a:p>
        </p:txBody>
      </p:sp>
      <p:pic>
        <p:nvPicPr>
          <p:cNvPr id="10" name="Рисунок 9" descr="aristotle_for_publi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85176">
            <a:off x="6328077" y="2901232"/>
            <a:ext cx="1443704" cy="13763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 rot="21420658">
            <a:off x="1242142" y="2864661"/>
            <a:ext cx="5786478" cy="121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«…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звуться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викопні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речовини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антрацитом (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або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вугіллям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)… вони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спала­хують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та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горять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подібно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до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деревного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вугілля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…»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2" name="Рисунок 11" descr="t.shevchenko-smert-lukrecii-1835y.jp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 rot="178933">
            <a:off x="1175984" y="4405118"/>
            <a:ext cx="1857388" cy="1317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214678" y="4286256"/>
            <a:ext cx="50006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Стародавні</a:t>
            </a:r>
            <a:r>
              <a:rPr lang="ru-RU" dirty="0" smtClean="0"/>
              <a:t> </a:t>
            </a:r>
            <a:r>
              <a:rPr lang="ru-RU" dirty="0" err="1" smtClean="0"/>
              <a:t>римляни</a:t>
            </a:r>
            <a:r>
              <a:rPr lang="ru-RU" dirty="0" smtClean="0"/>
              <a:t> </a:t>
            </a:r>
            <a:r>
              <a:rPr lang="ru-RU" dirty="0" err="1" smtClean="0"/>
              <a:t>видобували</a:t>
            </a:r>
            <a:r>
              <a:rPr lang="ru-RU" dirty="0" smtClean="0"/>
              <a:t> </a:t>
            </a:r>
            <a:r>
              <a:rPr lang="ru-RU" dirty="0" err="1" smtClean="0"/>
              <a:t>кам’яне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для </a:t>
            </a:r>
            <a:r>
              <a:rPr lang="ru-RU" dirty="0" err="1" smtClean="0"/>
              <a:t>опалення</a:t>
            </a:r>
            <a:r>
              <a:rPr lang="ru-RU" dirty="0" smtClean="0"/>
              <a:t> на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нинішньої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Британії</a:t>
            </a:r>
            <a:r>
              <a:rPr lang="ru-RU" dirty="0" smtClean="0"/>
              <a:t>. У І ст. до н. </a:t>
            </a:r>
            <a:r>
              <a:rPr lang="ru-RU" dirty="0"/>
              <a:t>е</a:t>
            </a:r>
            <a:r>
              <a:rPr lang="ru-RU" dirty="0" smtClean="0"/>
              <a:t>. в </a:t>
            </a:r>
            <a:r>
              <a:rPr lang="ru-RU" dirty="0" err="1" smtClean="0"/>
              <a:t>китайській</a:t>
            </a:r>
            <a:r>
              <a:rPr lang="ru-RU" dirty="0" smtClean="0"/>
              <a:t> </a:t>
            </a:r>
            <a:r>
              <a:rPr lang="ru-RU" dirty="0" err="1" smtClean="0"/>
              <a:t>провінції</a:t>
            </a:r>
            <a:r>
              <a:rPr lang="ru-RU" dirty="0" smtClean="0"/>
              <a:t> </a:t>
            </a:r>
            <a:r>
              <a:rPr lang="ru-RU" dirty="0" err="1" smtClean="0"/>
              <a:t>Юннань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нагрівали</a:t>
            </a:r>
            <a:r>
              <a:rPr lang="ru-RU" dirty="0" smtClean="0"/>
              <a:t> без доступу </a:t>
            </a:r>
            <a:r>
              <a:rPr lang="ru-RU" dirty="0" err="1" smtClean="0"/>
              <a:t>повітря</a:t>
            </a:r>
            <a:r>
              <a:rPr lang="ru-RU" dirty="0" smtClean="0"/>
              <a:t> та </a:t>
            </a:r>
            <a:r>
              <a:rPr lang="ru-RU" dirty="0" err="1" smtClean="0"/>
              <a:t>отримували</a:t>
            </a:r>
            <a:r>
              <a:rPr lang="ru-RU" dirty="0" smtClean="0"/>
              <a:t> кокс.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rot="1168082">
            <a:off x="7300242" y="2849667"/>
            <a:ext cx="587144" cy="182321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 w="3175" cmpd="sng">
            <a:solidFill>
              <a:schemeClr val="tx1">
                <a:lumMod val="50000"/>
                <a:lumOff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18959451">
            <a:off x="6053107" y="2964429"/>
            <a:ext cx="587144" cy="182321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 w="3175" cmpd="sng">
            <a:solidFill>
              <a:schemeClr val="tx1">
                <a:lumMod val="50000"/>
                <a:lumOff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 rot="2334978">
            <a:off x="2656773" y="4450324"/>
            <a:ext cx="587144" cy="182321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 w="3175" cmpd="sng">
            <a:solidFill>
              <a:schemeClr val="tx1">
                <a:lumMod val="50000"/>
                <a:lumOff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 rot="2338303">
            <a:off x="992103" y="5522178"/>
            <a:ext cx="587144" cy="182321"/>
          </a:xfrm>
          <a:prstGeom prst="rect">
            <a:avLst/>
          </a:prstGeom>
          <a:solidFill>
            <a:schemeClr val="bg1">
              <a:lumMod val="75000"/>
              <a:alpha val="35000"/>
            </a:schemeClr>
          </a:solidFill>
          <a:ln w="3175" cmpd="sng">
            <a:solidFill>
              <a:schemeClr val="tx1">
                <a:lumMod val="50000"/>
                <a:lumOff val="5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1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Безимени-1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Блок-схема: процесс 9"/>
          <p:cNvSpPr/>
          <p:nvPr/>
        </p:nvSpPr>
        <p:spPr>
          <a:xfrm>
            <a:off x="214282" y="928670"/>
            <a:ext cx="5715040" cy="2928958"/>
          </a:xfrm>
          <a:prstGeom prst="flowChartProcess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Характеристика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1000108"/>
            <a:ext cx="55721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процесі розвитку хімічних знань дані про склад і будову вугілля змінювалися. Нині в складі вугілля розрізняють органічну і неорганічну частини. Органічній частині властива високомолекулярна структура, яка включає ациклічні й циклічні фрагменти та функціональні групи. Ця тверда природна суміш речовин має чорний, іноді темно-сірий колір, блискучу або матову поверхню і густину 1-2 г/см3</a:t>
            </a:r>
            <a:endParaRPr lang="ru-RU" dirty="0"/>
          </a:p>
        </p:txBody>
      </p:sp>
      <p:pic>
        <p:nvPicPr>
          <p:cNvPr id="11" name="Рисунок 10" descr="Безимеxfvни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38231">
            <a:off x="6389138" y="1085564"/>
            <a:ext cx="2118245" cy="2313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3" name="Диаграмма 12"/>
          <p:cNvGraphicFramePr/>
          <p:nvPr/>
        </p:nvGraphicFramePr>
        <p:xfrm>
          <a:off x="1357290" y="3754430"/>
          <a:ext cx="6143668" cy="3103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/>
      <p:bldGraphic spid="1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имени-1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Блок-схема: процесс 7"/>
          <p:cNvSpPr/>
          <p:nvPr/>
        </p:nvSpPr>
        <p:spPr>
          <a:xfrm>
            <a:off x="214282" y="2786058"/>
            <a:ext cx="8215370" cy="1143008"/>
          </a:xfrm>
          <a:prstGeom prst="flowChartProcess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42844" y="785794"/>
            <a:ext cx="8858312" cy="1928826"/>
          </a:xfrm>
          <a:prstGeom prst="flowChartProcess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Використання </a:t>
            </a:r>
            <a:r>
              <a:rPr lang="uk-UA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кам</a:t>
            </a:r>
            <a:r>
              <a:rPr lang="pl-P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яного вугілля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785794"/>
            <a:ext cx="90011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err="1" smtClean="0"/>
              <a:t>Кам'яне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як </a:t>
            </a:r>
            <a:r>
              <a:rPr lang="ru-RU" dirty="0" err="1" smtClean="0"/>
              <a:t>технологічна</a:t>
            </a:r>
            <a:r>
              <a:rPr lang="ru-RU" dirty="0" smtClean="0"/>
              <a:t>, </a:t>
            </a:r>
            <a:r>
              <a:rPr lang="ru-RU" dirty="0" err="1" smtClean="0"/>
              <a:t>енерго-технологічна</a:t>
            </a:r>
            <a:r>
              <a:rPr lang="ru-RU" dirty="0" smtClean="0"/>
              <a:t> і </a:t>
            </a:r>
            <a:r>
              <a:rPr lang="ru-RU" dirty="0" err="1" smtClean="0"/>
              <a:t>енергетична</a:t>
            </a:r>
            <a:r>
              <a:rPr lang="ru-RU" dirty="0" smtClean="0"/>
              <a:t> </a:t>
            </a:r>
            <a:r>
              <a:rPr lang="ru-RU" dirty="0" err="1" smtClean="0"/>
              <a:t>сировина</a:t>
            </a:r>
            <a:r>
              <a:rPr lang="ru-RU" dirty="0" smtClean="0"/>
              <a:t>, при </a:t>
            </a:r>
            <a:r>
              <a:rPr lang="ru-RU" dirty="0" err="1" smtClean="0"/>
              <a:t>виробництві</a:t>
            </a:r>
            <a:r>
              <a:rPr lang="ru-RU" dirty="0" smtClean="0"/>
              <a:t> коксу і </a:t>
            </a:r>
            <a:r>
              <a:rPr lang="ru-RU" dirty="0" err="1" smtClean="0"/>
              <a:t>напівкоксу</a:t>
            </a:r>
            <a:r>
              <a:rPr lang="ru-RU" dirty="0" smtClean="0"/>
              <a:t> з </a:t>
            </a:r>
            <a:r>
              <a:rPr lang="ru-RU" dirty="0" err="1" smtClean="0"/>
              <a:t>отриманням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(</a:t>
            </a:r>
            <a:r>
              <a:rPr lang="ru-RU" dirty="0" err="1" smtClean="0"/>
              <a:t>нафталін</a:t>
            </a:r>
            <a:r>
              <a:rPr lang="ru-RU" dirty="0" smtClean="0"/>
              <a:t>, </a:t>
            </a:r>
            <a:r>
              <a:rPr lang="ru-RU" dirty="0" err="1" smtClean="0"/>
              <a:t>феноли</a:t>
            </a:r>
            <a:r>
              <a:rPr lang="ru-RU" dirty="0" smtClean="0"/>
              <a:t>, </a:t>
            </a:r>
            <a:r>
              <a:rPr lang="ru-RU" dirty="0" err="1" smtClean="0"/>
              <a:t>тощо</a:t>
            </a:r>
            <a:r>
              <a:rPr lang="ru-RU" dirty="0" smtClean="0"/>
              <a:t>),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одержують</a:t>
            </a:r>
            <a:r>
              <a:rPr lang="ru-RU" dirty="0" smtClean="0"/>
              <a:t> </a:t>
            </a:r>
            <a:r>
              <a:rPr lang="ru-RU" dirty="0" err="1" smtClean="0"/>
              <a:t>добрива</a:t>
            </a:r>
            <a:r>
              <a:rPr lang="ru-RU" dirty="0" smtClean="0"/>
              <a:t>, </a:t>
            </a:r>
            <a:r>
              <a:rPr lang="ru-RU" dirty="0" err="1" smtClean="0"/>
              <a:t>пластмаси</a:t>
            </a:r>
            <a:r>
              <a:rPr lang="ru-RU" dirty="0" smtClean="0"/>
              <a:t>, </a:t>
            </a:r>
            <a:r>
              <a:rPr lang="ru-RU" dirty="0" err="1" smtClean="0"/>
              <a:t>синтетичні</a:t>
            </a:r>
            <a:r>
              <a:rPr lang="ru-RU" dirty="0" smtClean="0"/>
              <a:t> волокна, лаки, </a:t>
            </a:r>
            <a:r>
              <a:rPr lang="ru-RU" dirty="0" err="1" smtClean="0"/>
              <a:t>фарби</a:t>
            </a:r>
            <a:r>
              <a:rPr lang="ru-RU" dirty="0" smtClean="0"/>
              <a:t> і </a:t>
            </a:r>
            <a:r>
              <a:rPr lang="ru-RU" dirty="0" err="1" smtClean="0"/>
              <a:t>т.і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найперспективніших</a:t>
            </a:r>
            <a:r>
              <a:rPr lang="ru-RU" dirty="0" smtClean="0"/>
              <a:t> </a:t>
            </a:r>
            <a:r>
              <a:rPr lang="ru-RU" dirty="0" err="1" smtClean="0"/>
              <a:t>напрямів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кам'яного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— </a:t>
            </a:r>
            <a:r>
              <a:rPr lang="ru-RU" dirty="0" err="1" smtClean="0"/>
              <a:t>скраплення</a:t>
            </a:r>
            <a:r>
              <a:rPr lang="ru-RU" dirty="0" smtClean="0"/>
              <a:t> (</a:t>
            </a:r>
            <a:r>
              <a:rPr lang="ru-RU" dirty="0" err="1" smtClean="0"/>
              <a:t>зрідження</a:t>
            </a:r>
            <a:r>
              <a:rPr lang="ru-RU" dirty="0" smtClean="0"/>
              <a:t>) — </a:t>
            </a:r>
            <a:r>
              <a:rPr lang="ru-RU" dirty="0" err="1" smtClean="0"/>
              <a:t>гідрогенізація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отриманням</a:t>
            </a:r>
            <a:r>
              <a:rPr lang="ru-RU" dirty="0" smtClean="0"/>
              <a:t> </a:t>
            </a:r>
            <a:r>
              <a:rPr lang="ru-RU" dirty="0" err="1" smtClean="0"/>
              <a:t>рідкого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переробці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кам'яного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вугілля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отримують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також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>
              <a:buFont typeface="Arial" pitchFamily="34" charset="0"/>
              <a:buChar char="•"/>
            </a:pPr>
            <a:r>
              <a:rPr lang="ru-RU" dirty="0" err="1" smtClean="0"/>
              <a:t>активне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штучний</a:t>
            </a:r>
            <a:r>
              <a:rPr lang="ru-RU" dirty="0" smtClean="0"/>
              <a:t> </a:t>
            </a:r>
            <a:r>
              <a:rPr lang="ru-RU" dirty="0" err="1" smtClean="0"/>
              <a:t>графіт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т. д.;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в </a:t>
            </a:r>
            <a:r>
              <a:rPr lang="ru-RU" dirty="0" err="1" smtClean="0"/>
              <a:t>промислових</a:t>
            </a:r>
            <a:r>
              <a:rPr lang="ru-RU" dirty="0" smtClean="0"/>
              <a:t> масштабах </a:t>
            </a:r>
            <a:r>
              <a:rPr lang="ru-RU" dirty="0" err="1" smtClean="0"/>
              <a:t>вилучається</a:t>
            </a:r>
            <a:r>
              <a:rPr lang="ru-RU" dirty="0" smtClean="0"/>
              <a:t> </a:t>
            </a:r>
            <a:r>
              <a:rPr lang="ru-RU" dirty="0" err="1" smtClean="0"/>
              <a:t>ванадій</a:t>
            </a:r>
            <a:r>
              <a:rPr lang="ru-RU" dirty="0" smtClean="0"/>
              <a:t>, </a:t>
            </a:r>
            <a:r>
              <a:rPr lang="ru-RU" dirty="0" err="1" smtClean="0"/>
              <a:t>ґерманій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сірка</a:t>
            </a:r>
            <a:r>
              <a:rPr lang="ru-RU" dirty="0" smtClean="0"/>
              <a:t>;</a:t>
            </a:r>
          </a:p>
          <a:p>
            <a:pPr lvl="1">
              <a:buFont typeface="Arial" pitchFamily="34" charset="0"/>
              <a:buChar char="•"/>
            </a:pPr>
            <a:r>
              <a:rPr lang="ru-RU" dirty="0" err="1" smtClean="0"/>
              <a:t>розроблені</a:t>
            </a:r>
            <a:r>
              <a:rPr lang="ru-RU" dirty="0" smtClean="0"/>
              <a:t> </a:t>
            </a:r>
            <a:r>
              <a:rPr lang="ru-RU" dirty="0" err="1" smtClean="0"/>
              <a:t>методи</a:t>
            </a:r>
            <a:r>
              <a:rPr lang="ru-RU" dirty="0" smtClean="0"/>
              <a:t>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молібдену</a:t>
            </a:r>
            <a:r>
              <a:rPr lang="ru-RU" dirty="0" smtClean="0"/>
              <a:t>, цинку, </a:t>
            </a:r>
            <a:r>
              <a:rPr lang="ru-RU" dirty="0" err="1" smtClean="0"/>
              <a:t>свинцю</a:t>
            </a:r>
            <a:r>
              <a:rPr lang="ru-RU" dirty="0" smtClean="0"/>
              <a:t>.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142976" y="3929066"/>
          <a:ext cx="7715304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Безимени-1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Блок-схема: процесс 5"/>
          <p:cNvSpPr/>
          <p:nvPr/>
        </p:nvSpPr>
        <p:spPr>
          <a:xfrm>
            <a:off x="214282" y="1142984"/>
            <a:ext cx="7715304" cy="1071570"/>
          </a:xfrm>
          <a:prstGeom prst="flowChartProcess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Утворення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Поклади </a:t>
            </a:r>
            <a:r>
              <a:rPr lang="uk-UA" dirty="0" err="1" smtClean="0"/>
              <a:t>кам</a:t>
            </a:r>
            <a:r>
              <a:rPr lang="pl-PL" dirty="0" smtClean="0"/>
              <a:t>’</a:t>
            </a:r>
            <a:r>
              <a:rPr lang="uk-UA" dirty="0" err="1" smtClean="0"/>
              <a:t>яного</a:t>
            </a:r>
            <a:r>
              <a:rPr lang="uk-UA" dirty="0" smtClean="0"/>
              <a:t> вугілля утворилися з відмерлих мільйони років тому решток рослин. Без доступу повітря в умовах підвищеної температури і тиску відбулося перетворення: </a:t>
            </a:r>
            <a:endParaRPr lang="ru-RU" dirty="0"/>
          </a:p>
        </p:txBody>
      </p:sp>
      <p:graphicFrame>
        <p:nvGraphicFramePr>
          <p:cNvPr id="8" name="Схема 7"/>
          <p:cNvGraphicFramePr/>
          <p:nvPr/>
        </p:nvGraphicFramePr>
        <p:xfrm>
          <a:off x="214282" y="2285992"/>
          <a:ext cx="8643998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158348">
            <a:off x="1087527" y="4222392"/>
            <a:ext cx="1326696" cy="14501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161540_610635_1332784061.jpe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00430" y="4357694"/>
            <a:ext cx="1928826" cy="12023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Рисунок 10" descr="f-sngl-fll-def-4e4c2251bc4ecc1245924224137397078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21062013">
            <a:off x="7208864" y="4400709"/>
            <a:ext cx="1543681" cy="956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5" grpId="0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Безимени-1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Блок-схема: процесс 12"/>
          <p:cNvSpPr/>
          <p:nvPr/>
        </p:nvSpPr>
        <p:spPr>
          <a:xfrm>
            <a:off x="571472" y="1285860"/>
            <a:ext cx="8215370" cy="1571636"/>
          </a:xfrm>
          <a:prstGeom prst="flowChartProcess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Добування </a:t>
            </a:r>
            <a:r>
              <a:rPr lang="uk-UA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кам</a:t>
            </a:r>
            <a:r>
              <a:rPr lang="pl-P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яного вугілля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857232"/>
            <a:ext cx="628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Відкритий видобуток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28596" y="1000108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71472" y="1357298"/>
            <a:ext cx="8215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видобутку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глибини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залягання</a:t>
            </a:r>
            <a:r>
              <a:rPr lang="ru-RU" dirty="0" smtClean="0"/>
              <a:t>. </a:t>
            </a:r>
            <a:r>
              <a:rPr lang="ru-RU" dirty="0" err="1" smtClean="0"/>
              <a:t>Розробка</a:t>
            </a:r>
            <a:r>
              <a:rPr lang="ru-RU" dirty="0" smtClean="0"/>
              <a:t> </a:t>
            </a:r>
            <a:r>
              <a:rPr lang="ru-RU" dirty="0" err="1" smtClean="0"/>
              <a:t>ведеться</a:t>
            </a:r>
            <a:r>
              <a:rPr lang="ru-RU" dirty="0" smtClean="0"/>
              <a:t> </a:t>
            </a:r>
            <a:r>
              <a:rPr lang="ru-RU" dirty="0" err="1" smtClean="0"/>
              <a:t>відкритим</a:t>
            </a:r>
            <a:r>
              <a:rPr lang="ru-RU" dirty="0" smtClean="0"/>
              <a:t> способом,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глибина</a:t>
            </a:r>
            <a:r>
              <a:rPr lang="ru-RU" dirty="0" smtClean="0"/>
              <a:t> </a:t>
            </a:r>
            <a:r>
              <a:rPr lang="ru-RU" dirty="0" err="1" smtClean="0"/>
              <a:t>залягання</a:t>
            </a:r>
            <a:r>
              <a:rPr lang="ru-RU" dirty="0" smtClean="0"/>
              <a:t> </a:t>
            </a:r>
            <a:r>
              <a:rPr lang="ru-RU" dirty="0" err="1" smtClean="0"/>
              <a:t>вугільного</a:t>
            </a:r>
            <a:r>
              <a:rPr lang="ru-RU" dirty="0" smtClean="0"/>
              <a:t> пласта не </a:t>
            </a:r>
            <a:r>
              <a:rPr lang="ru-RU" dirty="0" err="1" smtClean="0"/>
              <a:t>перевищує</a:t>
            </a:r>
            <a:r>
              <a:rPr lang="ru-RU" dirty="0" smtClean="0"/>
              <a:t> 100 </a:t>
            </a:r>
            <a:r>
              <a:rPr lang="ru-RU" dirty="0" err="1" smtClean="0"/>
              <a:t>метрів</a:t>
            </a:r>
            <a:r>
              <a:rPr lang="ru-RU" dirty="0" smtClean="0"/>
              <a:t>. Не </a:t>
            </a:r>
            <a:r>
              <a:rPr lang="ru-RU" dirty="0" err="1" smtClean="0"/>
              <a:t>рідкісні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випадки</a:t>
            </a:r>
            <a:r>
              <a:rPr lang="ru-RU" dirty="0" smtClean="0"/>
              <a:t>, коли при все </a:t>
            </a:r>
            <a:r>
              <a:rPr lang="ru-RU" dirty="0" err="1" smtClean="0"/>
              <a:t>більшому</a:t>
            </a:r>
            <a:r>
              <a:rPr lang="ru-RU" dirty="0" smtClean="0"/>
              <a:t> </a:t>
            </a:r>
            <a:r>
              <a:rPr lang="ru-RU" dirty="0" err="1" smtClean="0"/>
              <a:t>поглибленні</a:t>
            </a:r>
            <a:r>
              <a:rPr lang="ru-RU" dirty="0" smtClean="0"/>
              <a:t> </a:t>
            </a:r>
            <a:r>
              <a:rPr lang="ru-RU" dirty="0" err="1" smtClean="0"/>
              <a:t>вугільного</a:t>
            </a:r>
            <a:r>
              <a:rPr lang="ru-RU" dirty="0" smtClean="0"/>
              <a:t> </a:t>
            </a:r>
            <a:r>
              <a:rPr lang="ru-RU" dirty="0" err="1" smtClean="0"/>
              <a:t>кар'єру</a:t>
            </a:r>
            <a:r>
              <a:rPr lang="ru-RU" dirty="0" smtClean="0"/>
              <a:t>,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вигідно</a:t>
            </a:r>
            <a:r>
              <a:rPr lang="ru-RU" dirty="0" smtClean="0"/>
              <a:t> вести </a:t>
            </a:r>
            <a:r>
              <a:rPr lang="ru-RU" dirty="0" err="1" smtClean="0"/>
              <a:t>розробку</a:t>
            </a:r>
            <a:r>
              <a:rPr lang="ru-RU" dirty="0" smtClean="0"/>
              <a:t> </a:t>
            </a:r>
            <a:r>
              <a:rPr lang="ru-RU" dirty="0" err="1" smtClean="0"/>
              <a:t>вугільного</a:t>
            </a:r>
            <a:r>
              <a:rPr lang="ru-RU" dirty="0" smtClean="0"/>
              <a:t> </a:t>
            </a:r>
            <a:r>
              <a:rPr lang="ru-RU" dirty="0" err="1" smtClean="0"/>
              <a:t>родовища</a:t>
            </a:r>
            <a:r>
              <a:rPr lang="ru-RU" dirty="0" smtClean="0"/>
              <a:t> </a:t>
            </a:r>
            <a:r>
              <a:rPr lang="ru-RU" dirty="0" err="1" smtClean="0"/>
              <a:t>підземним</a:t>
            </a:r>
            <a:r>
              <a:rPr lang="ru-RU" dirty="0" smtClean="0"/>
              <a:t> способом.</a:t>
            </a:r>
          </a:p>
          <a:p>
            <a:endParaRPr lang="ru-RU" dirty="0"/>
          </a:p>
        </p:txBody>
      </p:sp>
      <p:pic>
        <p:nvPicPr>
          <p:cNvPr id="9" name="Рисунок 8" descr="Strip_coal_min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36877">
            <a:off x="701005" y="3232178"/>
            <a:ext cx="3810000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277365917_3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0052">
            <a:off x="4429124" y="2857496"/>
            <a:ext cx="3968733" cy="21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RovenykyAntratsy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248" y="4857760"/>
            <a:ext cx="2505371" cy="176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Безимени-1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Блок-схема: процесс 17"/>
          <p:cNvSpPr/>
          <p:nvPr/>
        </p:nvSpPr>
        <p:spPr>
          <a:xfrm>
            <a:off x="357158" y="857232"/>
            <a:ext cx="7500990" cy="357190"/>
          </a:xfrm>
          <a:prstGeom prst="flowChartProcess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285720" y="4429132"/>
            <a:ext cx="8143932" cy="1500198"/>
          </a:xfrm>
          <a:prstGeom prst="flowChartProcess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7224" y="42860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Підземний видобуток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14348" y="57148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596" y="857232"/>
            <a:ext cx="8358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 err="1" smtClean="0"/>
              <a:t>добування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великих </a:t>
            </a:r>
            <a:r>
              <a:rPr lang="ru-RU" dirty="0" err="1" smtClean="0"/>
              <a:t>глибин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шахти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 descr="800px-Cole_mine_schemati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285860"/>
            <a:ext cx="3739967" cy="2258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57224" y="4000504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Супутні копалини</a:t>
            </a:r>
            <a:endParaRPr lang="ru-RU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14348" y="4143380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85720" y="4429132"/>
            <a:ext cx="8286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вугленосних</a:t>
            </a:r>
            <a:r>
              <a:rPr lang="ru-RU" dirty="0" smtClean="0"/>
              <a:t> </a:t>
            </a:r>
            <a:r>
              <a:rPr lang="ru-RU" dirty="0" err="1" smtClean="0"/>
              <a:t>відкладеннях</a:t>
            </a:r>
            <a:r>
              <a:rPr lang="ru-RU" dirty="0" smtClean="0"/>
              <a:t>,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вугіллям</a:t>
            </a:r>
            <a:r>
              <a:rPr lang="ru-RU" dirty="0" smtClean="0"/>
              <a:t>, </a:t>
            </a:r>
            <a:r>
              <a:rPr lang="ru-RU" dirty="0" err="1" smtClean="0"/>
              <a:t>містяться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георесурсів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споживчу</a:t>
            </a:r>
            <a:r>
              <a:rPr lang="ru-RU" dirty="0" smtClean="0"/>
              <a:t> </a:t>
            </a:r>
            <a:r>
              <a:rPr lang="ru-RU" dirty="0" err="1" smtClean="0"/>
              <a:t>значущість</a:t>
            </a:r>
            <a:r>
              <a:rPr lang="ru-RU" dirty="0" smtClean="0"/>
              <a:t>. До них </a:t>
            </a:r>
            <a:r>
              <a:rPr lang="ru-RU" dirty="0" err="1" smtClean="0"/>
              <a:t>відносяться</a:t>
            </a:r>
            <a:r>
              <a:rPr lang="ru-RU" dirty="0" smtClean="0"/>
              <a:t> породи як </a:t>
            </a:r>
            <a:r>
              <a:rPr lang="ru-RU" dirty="0" err="1" smtClean="0"/>
              <a:t>сировина</a:t>
            </a:r>
            <a:r>
              <a:rPr lang="ru-RU" dirty="0" smtClean="0"/>
              <a:t> для </a:t>
            </a:r>
            <a:r>
              <a:rPr lang="ru-RU" dirty="0" err="1" smtClean="0"/>
              <a:t>будіндустрії</a:t>
            </a:r>
            <a:r>
              <a:rPr lang="ru-RU" dirty="0" smtClean="0"/>
              <a:t>, </a:t>
            </a:r>
            <a:r>
              <a:rPr lang="ru-RU" dirty="0" err="1" smtClean="0"/>
              <a:t>підземні</a:t>
            </a:r>
            <a:r>
              <a:rPr lang="ru-RU" dirty="0" smtClean="0"/>
              <a:t> води, метан </a:t>
            </a:r>
            <a:r>
              <a:rPr lang="ru-RU" dirty="0" err="1" smtClean="0"/>
              <a:t>вугільних</a:t>
            </a:r>
            <a:r>
              <a:rPr lang="ru-RU" dirty="0" smtClean="0"/>
              <a:t> </a:t>
            </a:r>
            <a:r>
              <a:rPr lang="ru-RU" dirty="0" err="1" smtClean="0"/>
              <a:t>пластів</a:t>
            </a:r>
            <a:r>
              <a:rPr lang="ru-RU" dirty="0" smtClean="0"/>
              <a:t>, </a:t>
            </a:r>
            <a:r>
              <a:rPr lang="ru-RU" dirty="0" err="1" smtClean="0"/>
              <a:t>рідкісні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розсіяні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дорогоцінні</a:t>
            </a:r>
            <a:r>
              <a:rPr lang="ru-RU" dirty="0" smtClean="0"/>
              <a:t> метали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. </a:t>
            </a:r>
            <a:r>
              <a:rPr lang="ru-RU" dirty="0" err="1" smtClean="0"/>
              <a:t>Наприклад</a:t>
            </a:r>
            <a:r>
              <a:rPr lang="ru-RU" dirty="0" smtClean="0"/>
              <a:t>, </a:t>
            </a:r>
            <a:r>
              <a:rPr lang="ru-RU" dirty="0" err="1" smtClean="0"/>
              <a:t>деяке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</a:t>
            </a:r>
            <a:r>
              <a:rPr lang="ru-RU" dirty="0" err="1" smtClean="0"/>
              <a:t>збагачене</a:t>
            </a:r>
            <a:r>
              <a:rPr lang="ru-RU" dirty="0" smtClean="0"/>
              <a:t> </a:t>
            </a:r>
            <a:r>
              <a:rPr lang="ru-RU" dirty="0" err="1" smtClean="0"/>
              <a:t>германієм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3" name="Рисунок 12" descr="coal-min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1857364"/>
            <a:ext cx="3519490" cy="2384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230202_481806_13328425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69627">
            <a:off x="3801745" y="1658614"/>
            <a:ext cx="19050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7" grpId="0"/>
      <p:bldP spid="10" grpId="0"/>
      <p:bldP spid="11" grpId="0" animBg="1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Безимени-1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t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714620"/>
            <a:ext cx="6174991" cy="4143380"/>
          </a:xfrm>
          <a:prstGeom prst="rect">
            <a:avLst/>
          </a:prstGeom>
        </p:spPr>
      </p:pic>
      <p:sp>
        <p:nvSpPr>
          <p:cNvPr id="5" name="Блок-схема: процесс 4"/>
          <p:cNvSpPr/>
          <p:nvPr/>
        </p:nvSpPr>
        <p:spPr>
          <a:xfrm>
            <a:off x="214282" y="1285860"/>
            <a:ext cx="8501122" cy="1428760"/>
          </a:xfrm>
          <a:prstGeom prst="flowChartProcess">
            <a:avLst/>
          </a:prstGeom>
          <a:solidFill>
            <a:schemeClr val="accent1">
              <a:lumMod val="20000"/>
              <a:lumOff val="80000"/>
              <a:alpha val="66000"/>
            </a:schemeClr>
          </a:solidFill>
          <a:ln w="3175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44" y="1285860"/>
            <a:ext cx="8715436" cy="1500198"/>
          </a:xfrm>
        </p:spPr>
        <p:txBody>
          <a:bodyPr>
            <a:normAutofit/>
          </a:bodyPr>
          <a:lstStyle/>
          <a:p>
            <a:r>
              <a:rPr lang="uk-UA" sz="1800" dirty="0" smtClean="0"/>
              <a:t>В Україні найбільші запаси </a:t>
            </a:r>
            <a:r>
              <a:rPr lang="uk-UA" sz="1800" dirty="0" err="1" smtClean="0"/>
              <a:t>кам</a:t>
            </a:r>
            <a:r>
              <a:rPr lang="pl-PL" sz="1800" dirty="0" smtClean="0"/>
              <a:t>’</a:t>
            </a:r>
            <a:r>
              <a:rPr lang="uk-UA" sz="1800" dirty="0" err="1" smtClean="0"/>
              <a:t>яного</a:t>
            </a:r>
            <a:r>
              <a:rPr lang="uk-UA" sz="1800" dirty="0" smtClean="0"/>
              <a:t> вугілля розвідані в Донецькому та Львівському </a:t>
            </a:r>
            <a:r>
              <a:rPr lang="uk-UA" sz="1800" dirty="0" err="1" smtClean="0"/>
              <a:t>кам</a:t>
            </a:r>
            <a:r>
              <a:rPr lang="pl-PL" sz="1800" dirty="0" smtClean="0"/>
              <a:t>’</a:t>
            </a:r>
            <a:r>
              <a:rPr lang="uk-UA" sz="1800" dirty="0" err="1" smtClean="0"/>
              <a:t>яновугільних</a:t>
            </a:r>
            <a:r>
              <a:rPr lang="uk-UA" sz="1800" dirty="0" smtClean="0"/>
              <a:t> басейнах. Поклади вугілля в одних місцях виходять на поверхню, в інших – залягають на глибині до 2500 метрів і більше, мають товщину від кількох сантиметрів до декількох десятків сотень метрів.</a:t>
            </a:r>
            <a:endParaRPr lang="ru-RU" sz="1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115409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Запаси </a:t>
            </a:r>
            <a:r>
              <a:rPr lang="uk-UA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кам</a:t>
            </a:r>
            <a:r>
              <a:rPr lang="pl-P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яного</a:t>
            </a:r>
            <a:r>
              <a:rPr lang="uk-UA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вугілля в Україні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42844" y="4857760"/>
          <a:ext cx="3857652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214282" y="4214818"/>
            <a:ext cx="1285884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857224" y="3571876"/>
            <a:ext cx="1143008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Схема 12"/>
          <p:cNvGraphicFramePr/>
          <p:nvPr/>
        </p:nvGraphicFramePr>
        <p:xfrm>
          <a:off x="5453058" y="2786058"/>
          <a:ext cx="3548098" cy="85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 rot="5400000">
            <a:off x="7466033" y="4321975"/>
            <a:ext cx="1356528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6429388" y="5000636"/>
            <a:ext cx="1714512" cy="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build="p"/>
      <p:bldGraphic spid="8" grpId="0">
        <p:bldAsOne/>
      </p:bldGraphic>
      <p:bldGraphic spid="13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6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000000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1014</TotalTime>
  <Words>932</Words>
  <Application>Microsoft Office PowerPoint</Application>
  <PresentationFormat>Экран (4:3)</PresentationFormat>
  <Paragraphs>77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“Кам’яне вугілля”</vt:lpstr>
      <vt:lpstr>Основні відомості</vt:lpstr>
      <vt:lpstr>Відомості з історії</vt:lpstr>
      <vt:lpstr>Характеристика</vt:lpstr>
      <vt:lpstr>Використання кам’яного вугілля</vt:lpstr>
      <vt:lpstr>Утворення</vt:lpstr>
      <vt:lpstr>Добування кам’яного вугілля</vt:lpstr>
      <vt:lpstr>Презентация PowerPoint</vt:lpstr>
      <vt:lpstr>Запаси кам’яного вугілля в Україні</vt:lpstr>
      <vt:lpstr>Презентация PowerPoint</vt:lpstr>
      <vt:lpstr>Процес переробки кам’яного вугілля</vt:lpstr>
      <vt:lpstr>Презентация PowerPoint</vt:lpstr>
      <vt:lpstr>Презентация PowerPoint</vt:lpstr>
      <vt:lpstr>Продукти переробки кам’яного вугілля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“Кам’яне вугілля”</dc:title>
  <dc:creator>Пользователь</dc:creator>
  <cp:lastModifiedBy>Максим</cp:lastModifiedBy>
  <cp:revision>109</cp:revision>
  <dcterms:created xsi:type="dcterms:W3CDTF">2012-11-24T13:17:45Z</dcterms:created>
  <dcterms:modified xsi:type="dcterms:W3CDTF">2014-06-02T13:36:55Z</dcterms:modified>
</cp:coreProperties>
</file>