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notesMasterIdLst>
    <p:notesMasterId r:id="rId41"/>
  </p:notesMasterIdLst>
  <p:sldIdLst>
    <p:sldId id="256" r:id="rId10"/>
    <p:sldId id="263" r:id="rId11"/>
    <p:sldId id="262" r:id="rId12"/>
    <p:sldId id="267" r:id="rId13"/>
    <p:sldId id="269" r:id="rId14"/>
    <p:sldId id="270" r:id="rId15"/>
    <p:sldId id="274" r:id="rId16"/>
    <p:sldId id="275" r:id="rId17"/>
    <p:sldId id="268" r:id="rId18"/>
    <p:sldId id="261" r:id="rId19"/>
    <p:sldId id="265" r:id="rId20"/>
    <p:sldId id="266" r:id="rId21"/>
    <p:sldId id="271" r:id="rId22"/>
    <p:sldId id="272" r:id="rId23"/>
    <p:sldId id="257" r:id="rId24"/>
    <p:sldId id="258" r:id="rId25"/>
    <p:sldId id="273" r:id="rId26"/>
    <p:sldId id="278" r:id="rId27"/>
    <p:sldId id="279" r:id="rId28"/>
    <p:sldId id="259" r:id="rId29"/>
    <p:sldId id="280" r:id="rId30"/>
    <p:sldId id="281" r:id="rId31"/>
    <p:sldId id="282" r:id="rId32"/>
    <p:sldId id="283" r:id="rId33"/>
    <p:sldId id="284" r:id="rId34"/>
    <p:sldId id="276" r:id="rId35"/>
    <p:sldId id="289" r:id="rId36"/>
    <p:sldId id="290" r:id="rId37"/>
    <p:sldId id="286" r:id="rId38"/>
    <p:sldId id="287" r:id="rId39"/>
    <p:sldId id="288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72DE8-6239-40C5-8F41-89B39D99B72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79DF4-73D0-4C3E-AEF5-BFF1AB49A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79DF4-73D0-4C3E-AEF5-BFF1AB49A40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776F0-91B4-41AD-BB21-E9D61EA85A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1E14F-8E98-4921-A467-D9E9FEBFEE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1145A-D96D-4FE6-B6B8-BCACB8347F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69B0E-1BDB-4455-BF4A-2D16E8C1B5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2B4E7-62DC-44DF-A373-2CFB0AE573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A7860-2B11-4D16-A39D-50BF2F63A7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20A26-5A78-4E7E-AED3-14ACBDB2CC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2882F-1B88-444A-8025-5D8EF9B3B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94E6C-BEA2-4AD6-ABFB-CCC83E6EAD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715EF-CD37-4572-AC09-BD31D0350F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47AD8-745C-4484-B926-38008E706C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F7856-A553-4536-9A2F-72F7F3928A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74ABB-67C3-44E6-A83B-72DB4C3700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B8B9E-2B97-4C2B-BECC-DED89636A5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D490C-06B5-44C0-851D-89C6CC2B6B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B831A-376D-4F3B-99C0-2223793E5A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F7B71-1DB7-456E-A60B-768113593F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96D38-F081-421A-A0C1-71F41616C8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F77D8-455B-415A-BA3A-89EB476CE0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2F0CA-9B1A-48E4-A60D-3F6AC1CA77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63141-60AA-43F7-9549-90973E60EE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F06B6-5639-4801-9A4B-FB0A9C32E7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44E45-1AE9-47E6-A325-8BE8C03444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FF6D5-8640-4546-9209-DE02CBCB0C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52CD5-2FE9-402A-9C91-D5EB77E3B6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628E7-7809-4961-A574-BAA0EBDDA6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48CC7-345F-406C-9714-CE6CC71056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7C7B4-BC1D-482B-88CA-FBED35E402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E7E6E-21A9-4842-BF6A-070BBF0C37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F2F35-DF1B-4997-83A0-4A6B3C1E1A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FE310-D3E0-419A-B840-C7CE72E69D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701D6-2E9C-4EC8-8055-FE86AE6ABB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808E7-4F49-4DEE-BD98-771AD960FD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B853B-C97B-4570-84CE-F258062586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1E1A-680A-4BE0-A6C3-74514C3F85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13AF9-9F21-496F-8477-662542769E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DE4B6-EB54-4275-8DE7-FD8A3E8D63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03B5-B1B4-41E0-8F0E-B4532411E4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3B9C2-5405-4F91-8170-585390A423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5A11F-C453-4E84-9F7E-D53C987920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A619F-DED0-483D-948D-40E41ADD28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297BD-5483-46F7-8C3C-9DD5730375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A749D-8A13-4CC7-B35A-BA62D6653A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F8CC0-5607-4437-8D42-FDFDB82B4C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854B-827B-414F-A2A8-CEBBFB8F6C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A209A-353C-423B-B6BF-C6D59F825C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F8F1F-BBE7-4894-9D8B-A2E71048D5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7A8AE-5A6A-4464-AB81-939B8EDB7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9DAA5-2696-4526-9E6C-610B3236FB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D0BFF-BA8B-44E1-8CA6-0159144922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4139C-7C76-4837-9FEA-7369B449AD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F04EE-1C14-4593-9053-8A90A67549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66561-67B3-44B2-9A8A-6FCF99EBF9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FE1E6-AE0A-4AD9-A2DD-96B34AF982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4781B-D063-4F27-861A-8295C50C92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58DCA-EE11-4FE2-88C4-B58A14AF09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B173A-5F0E-4917-8331-0047BABB93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87735-DFCB-4696-B6AE-74340FA25C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25EB7-EF2D-4C6C-ADD9-D15906FBF3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32267-3E1F-4300-8A32-1C54EEB0A8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78061-E7F4-46DC-87D9-7CDFC3B9CE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88296-5F63-4F9E-8FAD-F494A15CCB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C8B45-F694-4E65-A0F9-C03889291A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C58E2-0CF7-42D1-9A3B-4C16E46F23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57C16-72A5-46B2-ADC6-FA1CE6EC4E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197B8-E5CF-4914-A913-00CDAD77A0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A2FEB-5B26-4954-A8FE-50CF197D91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3D4CB-1E0C-42EE-B5E6-7ED292C291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4DB7C-8A1F-4110-A557-5F4906673D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8073A-1423-4062-BBAB-0DFA517F6F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FACBE-FFAC-4BDD-9C15-90242E720F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F7C74-B546-4DC3-B783-916FC507B5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48181-BACE-4113-911C-C09F8D6714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17515-9AC4-412F-8289-20CBDC95F3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43A34-8018-47F1-BAE7-49E666366B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7A039-EA90-4E29-83D4-3045D21652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235E1-AED4-4885-AE57-C2B0B95E7B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AB5AE-F7C3-4E4D-B991-838FBC9F0D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73831-DADC-4AAE-BD30-23481FE806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F1AF1-772A-4FB5-B238-BD141CB85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6CFFB-FAFC-4742-B7FB-6A8AB34C61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0D2CF-11E5-4617-8B56-FF890A9B89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8DF41-1896-445A-AAD0-739DA22BE7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09DA4-B39A-484D-B41E-879A3E3459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80433-EEEF-4364-B7E3-3D913E8A02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6D30B-7B28-4C46-B671-898B868C9D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BCA40-DC1C-4F55-818F-559AB2CBB9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64E12-FE9D-4241-B45E-561CA66E30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75E5D-6A3C-42BF-9EA0-FEE752EE8A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A5B4B-4877-466B-9FBD-C31BE8C150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362AA-A26E-4D40-9CA4-FB5DDEE6C4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0E549-87A8-4DE4-8370-F4FBDC41A1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00C6F-D363-4A69-B057-9E5AE9F4C0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65C3E-C9C4-460E-B51A-3472AAC8EE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849CD-D9B1-45E6-907C-87A965153E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6C731-05CC-4B3E-97D0-9F4ACD0BE7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46E96-79EC-4584-89F5-5E183D3226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A95A5-B24D-4B0E-AD9C-CF7E22D8F3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CD3B0-1CC3-499B-9F34-388CE84173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67699E-7C1D-47AB-82A1-843B5DBD6C0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3C7E91-0E04-4EF3-B55D-726579F34A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AA1AEE-D508-4E9E-96AB-D8C34A3E09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9DEDED-EB6E-453E-9699-DEB661B0D77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61090D-D501-4D1B-8CF4-5271A0169A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31DB9F-2CEB-41A6-A570-3144909601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F6C544-AEB0-4105-A516-1C0ABC0AAB8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14E144-DB6F-4087-BBB0-AFFB244815D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FE936B-8775-476E-ABCC-E1A9546F34F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gif"/><Relationship Id="rId2" Type="http://schemas.openxmlformats.org/officeDocument/2006/relationships/image" Target="../media/image9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/>
          <a:lstStyle/>
          <a:p>
            <a:r>
              <a:rPr lang="uk-UA" b="1" dirty="0" smtClean="0"/>
              <a:t>ЛАТИНСЬКА АМЕРИКА</a:t>
            </a:r>
            <a:endParaRPr lang="ru-RU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5786" y="2214554"/>
            <a:ext cx="7715304" cy="1752600"/>
          </a:xfrm>
        </p:spPr>
        <p:txBody>
          <a:bodyPr/>
          <a:lstStyle/>
          <a:p>
            <a:r>
              <a:rPr lang="uk-UA" dirty="0" smtClean="0"/>
              <a:t>РІЗНОМАНІТНІСТЬ КРАЇН </a:t>
            </a:r>
          </a:p>
          <a:p>
            <a:r>
              <a:rPr lang="uk-UA" dirty="0" smtClean="0"/>
              <a:t>ЗА ЕКОНОМІЧНИМ РОЗВИТКОМ</a:t>
            </a:r>
            <a:endParaRPr lang="ru-RU" dirty="0"/>
          </a:p>
        </p:txBody>
      </p:sp>
      <p:pic>
        <p:nvPicPr>
          <p:cNvPr id="2056" name="Picture 8" descr="File:Latin America (orthographic projection)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429000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/>
          <a:lstStyle/>
          <a:p>
            <a:r>
              <a:rPr lang="uk-UA" b="1" dirty="0" smtClean="0"/>
              <a:t>Природні ресурси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429684" cy="4525963"/>
          </a:xfrm>
        </p:spPr>
        <p:txBody>
          <a:bodyPr/>
          <a:lstStyle/>
          <a:p>
            <a:r>
              <a:rPr lang="ru-RU" sz="2400" dirty="0" smtClean="0"/>
              <a:t>У </a:t>
            </a:r>
            <a:r>
              <a:rPr lang="ru-RU" sz="2400" dirty="0" err="1" smtClean="0"/>
              <a:t>зарубіжному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світі</a:t>
            </a:r>
            <a:r>
              <a:rPr lang="ru-RU" sz="2400" dirty="0" smtClean="0"/>
              <a:t> </a:t>
            </a:r>
            <a:r>
              <a:rPr lang="ru-RU" sz="2400" dirty="0" err="1" smtClean="0"/>
              <a:t>Латинська</a:t>
            </a:r>
            <a:r>
              <a:rPr lang="ru-RU" sz="2400" dirty="0" smtClean="0"/>
              <a:t> Америка </a:t>
            </a:r>
            <a:r>
              <a:rPr lang="ru-RU" sz="2400" dirty="0" err="1" smtClean="0"/>
              <a:t>виділяється</a:t>
            </a:r>
            <a:r>
              <a:rPr lang="ru-RU" sz="2400" dirty="0" smtClean="0"/>
              <a:t> по запасах </a:t>
            </a:r>
            <a:r>
              <a:rPr lang="ru-RU" sz="2400" dirty="0" err="1" smtClean="0"/>
              <a:t>ніобію</a:t>
            </a:r>
            <a:r>
              <a:rPr lang="ru-RU" sz="2400" dirty="0" smtClean="0"/>
              <a:t>, </a:t>
            </a:r>
            <a:r>
              <a:rPr lang="ru-RU" sz="2400" dirty="0" err="1" smtClean="0"/>
              <a:t>літію</a:t>
            </a:r>
            <a:r>
              <a:rPr lang="ru-RU" sz="2400" dirty="0" smtClean="0"/>
              <a:t>, </a:t>
            </a:r>
            <a:r>
              <a:rPr lang="ru-RU" sz="2400" dirty="0" err="1" smtClean="0"/>
              <a:t>берилію</a:t>
            </a:r>
            <a:r>
              <a:rPr lang="ru-RU" sz="2400" dirty="0" smtClean="0"/>
              <a:t>, </a:t>
            </a:r>
            <a:r>
              <a:rPr lang="ru-RU" sz="2400" dirty="0" err="1" smtClean="0"/>
              <a:t>молібдену</a:t>
            </a:r>
            <a:r>
              <a:rPr lang="ru-RU" sz="2400" dirty="0" smtClean="0"/>
              <a:t>, </a:t>
            </a:r>
            <a:r>
              <a:rPr lang="ru-RU" sz="2400" dirty="0" err="1" smtClean="0"/>
              <a:t>сірки</a:t>
            </a:r>
            <a:r>
              <a:rPr lang="ru-RU" sz="2400" dirty="0" smtClean="0"/>
              <a:t>, </a:t>
            </a:r>
            <a:r>
              <a:rPr lang="ru-RU" sz="2400" dirty="0" err="1" smtClean="0"/>
              <a:t>мідних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залізних</a:t>
            </a:r>
            <a:r>
              <a:rPr lang="ru-RU" sz="2400" dirty="0" smtClean="0"/>
              <a:t> руд, </a:t>
            </a:r>
            <a:r>
              <a:rPr lang="ru-RU" sz="2400" dirty="0" err="1" smtClean="0"/>
              <a:t>бокситів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нафти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123906" name="Picture 2" descr="http://www.freetorg.com.ua/_data/lead/1730/885875i.jpg"/>
          <p:cNvPicPr>
            <a:picLocks noChangeAspect="1" noChangeArrowheads="1"/>
          </p:cNvPicPr>
          <p:nvPr/>
        </p:nvPicPr>
        <p:blipFill>
          <a:blip r:embed="rId2" cstate="print"/>
          <a:srcRect l="9213" t="9449" r="12047" b="13228"/>
          <a:stretch>
            <a:fillRect/>
          </a:stretch>
        </p:blipFill>
        <p:spPr bwMode="auto">
          <a:xfrm>
            <a:off x="214282" y="2357430"/>
            <a:ext cx="2133945" cy="1571636"/>
          </a:xfrm>
          <a:prstGeom prst="rect">
            <a:avLst/>
          </a:prstGeom>
          <a:noFill/>
        </p:spPr>
      </p:pic>
      <p:pic>
        <p:nvPicPr>
          <p:cNvPr id="123908" name="Picture 4" descr="http://www.periodictable.ru/003Li/slides/Li1.jpg"/>
          <p:cNvPicPr>
            <a:picLocks noChangeAspect="1" noChangeArrowheads="1"/>
          </p:cNvPicPr>
          <p:nvPr/>
        </p:nvPicPr>
        <p:blipFill>
          <a:blip r:embed="rId3" cstate="print"/>
          <a:srcRect l="18685" t="17532" r="27682" b="23068"/>
          <a:stretch>
            <a:fillRect/>
          </a:stretch>
        </p:blipFill>
        <p:spPr bwMode="auto">
          <a:xfrm>
            <a:off x="2571736" y="2357430"/>
            <a:ext cx="1915655" cy="1591957"/>
          </a:xfrm>
          <a:prstGeom prst="rect">
            <a:avLst/>
          </a:prstGeom>
          <a:noFill/>
        </p:spPr>
      </p:pic>
      <p:pic>
        <p:nvPicPr>
          <p:cNvPr id="123910" name="Picture 6" descr="http://mbipc.com/content/images/60546676.png"/>
          <p:cNvPicPr>
            <a:picLocks noChangeAspect="1" noChangeArrowheads="1"/>
          </p:cNvPicPr>
          <p:nvPr/>
        </p:nvPicPr>
        <p:blipFill>
          <a:blip r:embed="rId4" cstate="print"/>
          <a:srcRect l="13542" t="13146" r="11080" b="11503"/>
          <a:stretch>
            <a:fillRect/>
          </a:stretch>
        </p:blipFill>
        <p:spPr bwMode="auto">
          <a:xfrm>
            <a:off x="4643438" y="2357430"/>
            <a:ext cx="2098518" cy="1571636"/>
          </a:xfrm>
          <a:prstGeom prst="rect">
            <a:avLst/>
          </a:prstGeom>
          <a:noFill/>
        </p:spPr>
      </p:pic>
      <p:pic>
        <p:nvPicPr>
          <p:cNvPr id="123912" name="Picture 8" descr="http://img.board.com.ua/a/1043915707/wm/5-indij-molibden-selen-vismut-niobij-kobalt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2357430"/>
            <a:ext cx="1993973" cy="1571604"/>
          </a:xfrm>
          <a:prstGeom prst="rect">
            <a:avLst/>
          </a:prstGeom>
          <a:noFill/>
        </p:spPr>
      </p:pic>
      <p:pic>
        <p:nvPicPr>
          <p:cNvPr id="123914" name="Picture 10" descr="http://periodicnetwork2011.pbworks.com/f/sulfur-miner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5" y="4071943"/>
            <a:ext cx="1942880" cy="1357321"/>
          </a:xfrm>
          <a:prstGeom prst="rect">
            <a:avLst/>
          </a:prstGeom>
          <a:noFill/>
        </p:spPr>
      </p:pic>
      <p:pic>
        <p:nvPicPr>
          <p:cNvPr id="123916" name="Picture 12" descr="http://school.xvatit.com/images/e/ec/Midna_rud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7" y="4071942"/>
            <a:ext cx="1916896" cy="1428760"/>
          </a:xfrm>
          <a:prstGeom prst="rect">
            <a:avLst/>
          </a:prstGeom>
          <a:noFill/>
        </p:spPr>
      </p:pic>
      <p:pic>
        <p:nvPicPr>
          <p:cNvPr id="123918" name="Picture 14" descr="http://brazilbrand.com/images/iron_ore_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4071942"/>
            <a:ext cx="2000264" cy="1428760"/>
          </a:xfrm>
          <a:prstGeom prst="rect">
            <a:avLst/>
          </a:prstGeom>
          <a:noFill/>
        </p:spPr>
      </p:pic>
      <p:pic>
        <p:nvPicPr>
          <p:cNvPr id="123920" name="Picture 16" descr="http://upload.wikimedia.org/wikipedia/commons/thumb/0/04/BauxiteUSGOV.jpg/250px-BauxiteUSGOV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3929067"/>
            <a:ext cx="2214578" cy="1665364"/>
          </a:xfrm>
          <a:prstGeom prst="rect">
            <a:avLst/>
          </a:prstGeom>
          <a:noFill/>
        </p:spPr>
      </p:pic>
      <p:pic>
        <p:nvPicPr>
          <p:cNvPr id="123922" name="Picture 18" descr="http://investblog.net.ua/wp-content/uploads/2012/06/nafta_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28860" y="5572140"/>
            <a:ext cx="3286148" cy="128586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525963"/>
          </a:xfrm>
        </p:spPr>
        <p:txBody>
          <a:bodyPr/>
          <a:lstStyle/>
          <a:p>
            <a:r>
              <a:rPr lang="ru-RU" sz="2400" dirty="0" err="1" smtClean="0"/>
              <a:t>Найбільші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родовища</a:t>
            </a:r>
            <a:r>
              <a:rPr lang="ru-RU" sz="2400" dirty="0" smtClean="0"/>
              <a:t> </a:t>
            </a:r>
            <a:r>
              <a:rPr lang="ru-RU" sz="2400" dirty="0" err="1" smtClean="0"/>
              <a:t>залізняку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знаходяться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Бразилії</a:t>
            </a:r>
            <a:r>
              <a:rPr lang="ru-RU" sz="2400" dirty="0" smtClean="0"/>
              <a:t>, </a:t>
            </a:r>
            <a:r>
              <a:rPr lang="ru-RU" sz="2400" dirty="0" err="1" smtClean="0"/>
              <a:t>Венесуелі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Болівії</a:t>
            </a:r>
            <a:r>
              <a:rPr lang="ru-RU" sz="2400" dirty="0" smtClean="0"/>
              <a:t>. </a:t>
            </a:r>
          </a:p>
          <a:p>
            <a:r>
              <a:rPr lang="ru-RU" sz="2400" dirty="0" err="1" smtClean="0"/>
              <a:t>Марганцевими</a:t>
            </a:r>
            <a:r>
              <a:rPr lang="ru-RU" sz="2400" dirty="0" smtClean="0"/>
              <a:t> рудами </a:t>
            </a:r>
            <a:r>
              <a:rPr lang="ru-RU" sz="2400" dirty="0" err="1" smtClean="0"/>
              <a:t>багаті</a:t>
            </a:r>
            <a:r>
              <a:rPr lang="ru-RU" sz="2400" dirty="0" smtClean="0"/>
              <a:t> </a:t>
            </a:r>
            <a:r>
              <a:rPr lang="ru-RU" sz="2400" dirty="0" err="1" smtClean="0"/>
              <a:t>Бразилія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Венесуела</a:t>
            </a:r>
            <a:r>
              <a:rPr lang="ru-RU" sz="2400" dirty="0" smtClean="0"/>
              <a:t>. </a:t>
            </a:r>
          </a:p>
          <a:p>
            <a:r>
              <a:rPr lang="ru-RU" sz="2400" dirty="0" err="1" smtClean="0"/>
              <a:t>Найбільша</a:t>
            </a:r>
            <a:r>
              <a:rPr lang="ru-RU" sz="2400" dirty="0" smtClean="0"/>
              <a:t> </a:t>
            </a:r>
            <a:r>
              <a:rPr lang="ru-RU" sz="2400" dirty="0" err="1" smtClean="0"/>
              <a:t>бокситоносна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провінція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простягається</a:t>
            </a:r>
            <a:r>
              <a:rPr lang="ru-RU" sz="2400" dirty="0" smtClean="0"/>
              <a:t> по </a:t>
            </a:r>
            <a:r>
              <a:rPr lang="ru-RU" sz="2400" dirty="0" err="1" smtClean="0"/>
              <a:t>території</a:t>
            </a:r>
            <a:r>
              <a:rPr lang="ru-RU" sz="2400" dirty="0" smtClean="0"/>
              <a:t> </a:t>
            </a:r>
            <a:r>
              <a:rPr lang="ru-RU" sz="2400" dirty="0" err="1" smtClean="0"/>
              <a:t>Венесуели</a:t>
            </a:r>
            <a:r>
              <a:rPr lang="ru-RU" sz="2400" dirty="0" smtClean="0"/>
              <a:t>, </a:t>
            </a:r>
            <a:r>
              <a:rPr lang="ru-RU" sz="2400" dirty="0" err="1" smtClean="0"/>
              <a:t>Гайани</a:t>
            </a:r>
            <a:r>
              <a:rPr lang="ru-RU" sz="2400" dirty="0" smtClean="0"/>
              <a:t>, </a:t>
            </a:r>
            <a:r>
              <a:rPr lang="ru-RU" sz="2400" dirty="0" err="1" smtClean="0"/>
              <a:t>Сурінама</a:t>
            </a:r>
            <a:r>
              <a:rPr lang="ru-RU" sz="2400" dirty="0" smtClean="0"/>
              <a:t>, </a:t>
            </a:r>
            <a:r>
              <a:rPr lang="ru-RU" sz="2400" dirty="0" err="1" smtClean="0"/>
              <a:t>Гвіани</a:t>
            </a:r>
            <a:r>
              <a:rPr lang="ru-RU" sz="2400" dirty="0" smtClean="0"/>
              <a:t>, </a:t>
            </a:r>
            <a:r>
              <a:rPr lang="ru-RU" sz="2400" dirty="0" err="1" smtClean="0"/>
              <a:t>Бразилії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pic>
        <p:nvPicPr>
          <p:cNvPr id="126978" name="Picture 2" descr="http://www.x-mineral.ru/images/zheleznaya-ruda.jpg"/>
          <p:cNvPicPr>
            <a:picLocks noChangeAspect="1" noChangeArrowheads="1"/>
          </p:cNvPicPr>
          <p:nvPr/>
        </p:nvPicPr>
        <p:blipFill>
          <a:blip r:embed="rId2" cstate="print"/>
          <a:srcRect l="15118"/>
          <a:stretch>
            <a:fillRect/>
          </a:stretch>
        </p:blipFill>
        <p:spPr bwMode="auto">
          <a:xfrm>
            <a:off x="214282" y="3214686"/>
            <a:ext cx="2813592" cy="2214578"/>
          </a:xfrm>
          <a:prstGeom prst="rect">
            <a:avLst/>
          </a:prstGeom>
          <a:noFill/>
        </p:spPr>
      </p:pic>
      <p:pic>
        <p:nvPicPr>
          <p:cNvPr id="126980" name="Picture 4" descr="http://image.zn.ua/media/images/original/Jul2012/44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214686"/>
            <a:ext cx="3214710" cy="2238362"/>
          </a:xfrm>
          <a:prstGeom prst="rect">
            <a:avLst/>
          </a:prstGeom>
          <a:noFill/>
        </p:spPr>
      </p:pic>
      <p:pic>
        <p:nvPicPr>
          <p:cNvPr id="126982" name="Picture 6" descr="http://cdn.lenta.ru/images/0000/0091/000000913164/detail_13585209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214687"/>
            <a:ext cx="2666995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/>
          <a:lstStyle/>
          <a:p>
            <a:r>
              <a:rPr lang="ru-RU" sz="2000" dirty="0" err="1" smtClean="0"/>
              <a:t>Латинська</a:t>
            </a:r>
            <a:r>
              <a:rPr lang="ru-RU" sz="2000" dirty="0" smtClean="0"/>
              <a:t> Америка </a:t>
            </a:r>
            <a:r>
              <a:rPr lang="ru-RU" sz="2000" dirty="0" err="1" smtClean="0"/>
              <a:t>володіє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родовищами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міді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олова. </a:t>
            </a:r>
          </a:p>
          <a:p>
            <a:r>
              <a:rPr lang="ru-RU" sz="2000" dirty="0" err="1" smtClean="0"/>
              <a:t>Мідний</a:t>
            </a:r>
            <a:r>
              <a:rPr lang="ru-RU" sz="2000" dirty="0" smtClean="0"/>
              <a:t> пояс </a:t>
            </a:r>
            <a:r>
              <a:rPr lang="ru-RU" sz="2000" dirty="0" err="1" smtClean="0"/>
              <a:t>простягається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суцільною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смугою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Колумбії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південних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районів</a:t>
            </a:r>
            <a:r>
              <a:rPr lang="ru-RU" sz="2000" dirty="0" smtClean="0"/>
              <a:t> </a:t>
            </a:r>
            <a:r>
              <a:rPr lang="ru-RU" sz="2000" dirty="0" err="1" smtClean="0"/>
              <a:t>Чилі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У межах Анд </a:t>
            </a:r>
            <a:r>
              <a:rPr lang="ru-RU" sz="2000" dirty="0" err="1" smtClean="0"/>
              <a:t>мідні</a:t>
            </a:r>
            <a:r>
              <a:rPr lang="ru-RU" sz="2000" dirty="0" smtClean="0"/>
              <a:t> запаси </a:t>
            </a:r>
            <a:r>
              <a:rPr lang="ru-RU" sz="2000" dirty="0" err="1" smtClean="0"/>
              <a:t>знаходяться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Колумбії</a:t>
            </a:r>
            <a:r>
              <a:rPr lang="ru-RU" sz="2000" dirty="0" smtClean="0"/>
              <a:t>, </a:t>
            </a:r>
            <a:r>
              <a:rPr lang="ru-RU" sz="2000" dirty="0" err="1" smtClean="0"/>
              <a:t>Еквадорі</a:t>
            </a:r>
            <a:r>
              <a:rPr lang="ru-RU" sz="2000" dirty="0" smtClean="0"/>
              <a:t>, Перу, </a:t>
            </a:r>
            <a:r>
              <a:rPr lang="ru-RU" sz="2000" dirty="0" err="1" smtClean="0"/>
              <a:t>Чилі</a:t>
            </a:r>
            <a:r>
              <a:rPr lang="ru-RU" sz="2000" dirty="0" smtClean="0"/>
              <a:t>, </a:t>
            </a:r>
            <a:r>
              <a:rPr lang="ru-RU" sz="2000" dirty="0" err="1" smtClean="0"/>
              <a:t>причому</a:t>
            </a:r>
            <a:r>
              <a:rPr lang="ru-RU" sz="2000" dirty="0" smtClean="0"/>
              <a:t> 2/3 </a:t>
            </a:r>
            <a:r>
              <a:rPr lang="ru-RU" sz="2000" dirty="0" err="1" smtClean="0"/>
              <a:t>всіх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запасів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припадає</a:t>
            </a:r>
            <a:r>
              <a:rPr lang="ru-RU" sz="2000" dirty="0" smtClean="0"/>
              <a:t> на долю </a:t>
            </a:r>
            <a:r>
              <a:rPr lang="ru-RU" sz="2000" dirty="0" err="1" smtClean="0"/>
              <a:t>Чилі</a:t>
            </a:r>
            <a:r>
              <a:rPr lang="ru-RU" sz="2000" dirty="0" smtClean="0"/>
              <a:t>. </a:t>
            </a:r>
          </a:p>
          <a:p>
            <a:r>
              <a:rPr lang="ru-RU" sz="2000" dirty="0" err="1" smtClean="0"/>
              <a:t>Мідні</a:t>
            </a:r>
            <a:r>
              <a:rPr lang="ru-RU" sz="2000" dirty="0" smtClean="0"/>
              <a:t> </a:t>
            </a:r>
            <a:r>
              <a:rPr lang="ru-RU" sz="2000" dirty="0" err="1" smtClean="0"/>
              <a:t>руди</a:t>
            </a:r>
            <a:r>
              <a:rPr lang="ru-RU" sz="2000" dirty="0" smtClean="0"/>
              <a:t> </a:t>
            </a:r>
            <a:r>
              <a:rPr lang="ru-RU" sz="2000" dirty="0" err="1" smtClean="0"/>
              <a:t>звичайно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комплексні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містять</a:t>
            </a:r>
            <a:r>
              <a:rPr lang="ru-RU" sz="2000" dirty="0" smtClean="0"/>
              <a:t> </a:t>
            </a:r>
            <a:r>
              <a:rPr lang="ru-RU" sz="2000" dirty="0" err="1" smtClean="0"/>
              <a:t>молібден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По запасах олова особливо </a:t>
            </a:r>
            <a:r>
              <a:rPr lang="ru-RU" sz="2000" dirty="0" err="1" smtClean="0"/>
              <a:t>виділяється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Болівія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25954" name="Picture 2" descr="File:Andes Chile Argent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7752" y="2928934"/>
            <a:ext cx="4744960" cy="3214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14744" y="6143644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Анди</a:t>
            </a:r>
            <a:endParaRPr lang="ru-RU" sz="32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ru-RU" sz="2000" dirty="0" err="1" smtClean="0"/>
              <a:t>Андський</a:t>
            </a:r>
            <a:r>
              <a:rPr lang="ru-RU" sz="2000" dirty="0" smtClean="0"/>
              <a:t> пояс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багатий</a:t>
            </a:r>
            <a:r>
              <a:rPr lang="ru-RU" sz="2000" dirty="0" smtClean="0"/>
              <a:t> </a:t>
            </a:r>
            <a:r>
              <a:rPr lang="ru-RU" sz="2000" dirty="0" err="1" smtClean="0"/>
              <a:t>деякими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нерудними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корисними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копалинами</a:t>
            </a:r>
            <a:r>
              <a:rPr lang="ru-RU" sz="2000" dirty="0" smtClean="0"/>
              <a:t> — 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, </a:t>
            </a:r>
            <a:r>
              <a:rPr lang="ru-RU" sz="2000" dirty="0" err="1" smtClean="0"/>
              <a:t>селітрою</a:t>
            </a:r>
            <a:r>
              <a:rPr lang="ru-RU" sz="2000" dirty="0" smtClean="0"/>
              <a:t>, </a:t>
            </a:r>
            <a:r>
              <a:rPr lang="ru-RU" sz="2000" dirty="0" err="1" smtClean="0"/>
              <a:t>коштовними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каменями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1/2 </a:t>
            </a:r>
            <a:r>
              <a:rPr lang="ru-RU" sz="2000" dirty="0" err="1" smtClean="0"/>
              <a:t>запасів</a:t>
            </a:r>
            <a:r>
              <a:rPr lang="ru-RU" sz="2000" dirty="0" smtClean="0"/>
              <a:t> </a:t>
            </a:r>
            <a:r>
              <a:rPr lang="ru-RU" sz="2000" dirty="0" err="1" smtClean="0"/>
              <a:t>нафти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припадає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Венесуелу</a:t>
            </a:r>
            <a:r>
              <a:rPr lang="ru-RU" sz="2000" dirty="0" smtClean="0"/>
              <a:t>. У </a:t>
            </a:r>
            <a:r>
              <a:rPr lang="ru-RU" sz="2000" dirty="0" err="1" smtClean="0"/>
              <a:t>Колумбії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розташований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найбільший</a:t>
            </a:r>
            <a:r>
              <a:rPr lang="ru-RU" sz="2000" dirty="0" smtClean="0"/>
              <a:t> </a:t>
            </a:r>
            <a:r>
              <a:rPr lang="ru-RU" sz="2000" dirty="0" err="1" smtClean="0"/>
              <a:t>у</a:t>
            </a:r>
            <a:r>
              <a:rPr lang="ru-RU" sz="2000" dirty="0" smtClean="0"/>
              <a:t> </a:t>
            </a:r>
            <a:r>
              <a:rPr lang="ru-RU" sz="2000" dirty="0" err="1" smtClean="0"/>
              <a:t>всьому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регіоні</a:t>
            </a:r>
            <a:r>
              <a:rPr lang="ru-RU" sz="2000" dirty="0" smtClean="0"/>
              <a:t> </a:t>
            </a:r>
            <a:r>
              <a:rPr lang="ru-RU" sz="2000" dirty="0" err="1" smtClean="0"/>
              <a:t>басейн</a:t>
            </a:r>
            <a:r>
              <a:rPr lang="ru-RU" sz="2000" dirty="0" smtClean="0"/>
              <a:t> </a:t>
            </a:r>
            <a:r>
              <a:rPr lang="ru-RU" sz="2000" dirty="0" err="1" smtClean="0"/>
              <a:t>кам'яного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вугілля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З </a:t>
            </a:r>
            <a:r>
              <a:rPr lang="ru-RU" sz="2000" dirty="0" err="1" smtClean="0"/>
              <a:t>окремих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</a:t>
            </a:r>
            <a:r>
              <a:rPr lang="ru-RU" sz="2000" dirty="0" smtClean="0"/>
              <a:t> </a:t>
            </a:r>
            <a:r>
              <a:rPr lang="ru-RU" sz="2000" dirty="0" err="1" smtClean="0"/>
              <a:t>Латинської</a:t>
            </a:r>
            <a:r>
              <a:rPr lang="ru-RU" sz="2000" dirty="0" smtClean="0"/>
              <a:t> Америки перше </a:t>
            </a:r>
            <a:r>
              <a:rPr lang="ru-RU" sz="2000" dirty="0" err="1" smtClean="0"/>
              <a:t>місце</a:t>
            </a:r>
            <a:r>
              <a:rPr lang="ru-RU" sz="2000" dirty="0" smtClean="0"/>
              <a:t> по </a:t>
            </a:r>
            <a:r>
              <a:rPr lang="ru-RU" sz="2000" dirty="0" err="1" smtClean="0"/>
              <a:t>багатству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різноманітності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корисних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копалин</a:t>
            </a:r>
            <a:r>
              <a:rPr lang="ru-RU" sz="2000" dirty="0" smtClean="0"/>
              <a:t> </a:t>
            </a:r>
            <a:r>
              <a:rPr lang="ru-RU" sz="2000" dirty="0" err="1" smtClean="0"/>
              <a:t>належить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Бразилії</a:t>
            </a:r>
            <a:r>
              <a:rPr lang="ru-RU" sz="2000" dirty="0" smtClean="0"/>
              <a:t>, </a:t>
            </a:r>
            <a:r>
              <a:rPr lang="ru-RU" sz="2000" dirty="0" err="1" smtClean="0"/>
              <a:t>потім</a:t>
            </a:r>
            <a:r>
              <a:rPr lang="ru-RU" sz="2000" dirty="0" smtClean="0"/>
              <a:t> </a:t>
            </a:r>
            <a:r>
              <a:rPr lang="ru-RU" sz="2000" dirty="0" err="1" smtClean="0"/>
              <a:t>йдуть</a:t>
            </a:r>
            <a:r>
              <a:rPr lang="ru-RU" sz="2000" dirty="0" smtClean="0"/>
              <a:t> Мексика, </a:t>
            </a:r>
            <a:r>
              <a:rPr lang="ru-RU" sz="2000" dirty="0" err="1" smtClean="0"/>
              <a:t>Чилі</a:t>
            </a:r>
            <a:r>
              <a:rPr lang="ru-RU" sz="2000" dirty="0" smtClean="0"/>
              <a:t>, Перу, </a:t>
            </a:r>
            <a:r>
              <a:rPr lang="ru-RU" sz="2000" dirty="0" err="1" smtClean="0"/>
              <a:t>Колумбія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</p:txBody>
      </p:sp>
      <p:pic>
        <p:nvPicPr>
          <p:cNvPr id="133122" name="Picture 2" descr="http://ua.all.biz/img/ua/catalog/1017245.jpeg"/>
          <p:cNvPicPr>
            <a:picLocks noChangeAspect="1" noChangeArrowheads="1"/>
          </p:cNvPicPr>
          <p:nvPr/>
        </p:nvPicPr>
        <p:blipFill>
          <a:blip r:embed="rId2" cstate="print"/>
          <a:srcRect l="7349" t="5249" b="4199"/>
          <a:stretch>
            <a:fillRect/>
          </a:stretch>
        </p:blipFill>
        <p:spPr bwMode="auto">
          <a:xfrm>
            <a:off x="285720" y="3643314"/>
            <a:ext cx="2088449" cy="2041161"/>
          </a:xfrm>
          <a:prstGeom prst="rect">
            <a:avLst/>
          </a:prstGeom>
          <a:noFill/>
        </p:spPr>
      </p:pic>
      <p:pic>
        <p:nvPicPr>
          <p:cNvPr id="133124" name="Picture 4" descr="http://almaz.lg.ua/files/almaz.lg.ua/i/200904281522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357562"/>
            <a:ext cx="3714776" cy="2544980"/>
          </a:xfrm>
          <a:prstGeom prst="rect">
            <a:avLst/>
          </a:prstGeom>
          <a:noFill/>
        </p:spPr>
      </p:pic>
      <p:pic>
        <p:nvPicPr>
          <p:cNvPr id="133126" name="Picture 6" descr="http://vkurse.ua/i/2009-12/gazifikaciya-burogo-uglya.jpg"/>
          <p:cNvPicPr>
            <a:picLocks noChangeAspect="1" noChangeArrowheads="1"/>
          </p:cNvPicPr>
          <p:nvPr/>
        </p:nvPicPr>
        <p:blipFill>
          <a:blip r:embed="rId4" cstate="print"/>
          <a:srcRect l="13228" r="5669"/>
          <a:stretch>
            <a:fillRect/>
          </a:stretch>
        </p:blipFill>
        <p:spPr bwMode="auto">
          <a:xfrm>
            <a:off x="6429388" y="3571876"/>
            <a:ext cx="2595694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2857519"/>
          </a:xfrm>
        </p:spPr>
        <p:txBody>
          <a:bodyPr/>
          <a:lstStyle/>
          <a:p>
            <a:r>
              <a:rPr lang="ru-RU" sz="2400" dirty="0" err="1" smtClean="0"/>
              <a:t>Регіон</a:t>
            </a:r>
            <a:r>
              <a:rPr lang="ru-RU" sz="2400" dirty="0" smtClean="0"/>
              <a:t> </a:t>
            </a:r>
            <a:r>
              <a:rPr lang="ru-RU" sz="2400" dirty="0" err="1" smtClean="0"/>
              <a:t>Центральної</a:t>
            </a:r>
            <a:r>
              <a:rPr lang="ru-RU" sz="2400" dirty="0" smtClean="0"/>
              <a:t> Америки </a:t>
            </a:r>
            <a:r>
              <a:rPr lang="ru-RU" sz="2400" dirty="0" err="1" smtClean="0"/>
              <a:t>відомий</a:t>
            </a:r>
            <a:r>
              <a:rPr lang="ru-RU" sz="2400" dirty="0" smtClean="0"/>
              <a:t> запасами </a:t>
            </a:r>
            <a:r>
              <a:rPr lang="ru-RU" sz="2400" dirty="0" err="1" smtClean="0"/>
              <a:t>бокситів</a:t>
            </a:r>
            <a:r>
              <a:rPr lang="ru-RU" sz="2400" dirty="0" smtClean="0"/>
              <a:t> (Ямайка, </a:t>
            </a:r>
            <a:r>
              <a:rPr lang="ru-RU" sz="2400" dirty="0" err="1" smtClean="0"/>
              <a:t>Домініканська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Республіка</a:t>
            </a:r>
            <a:r>
              <a:rPr lang="ru-RU" sz="2400" dirty="0" smtClean="0"/>
              <a:t>), </a:t>
            </a:r>
            <a:r>
              <a:rPr lang="ru-RU" sz="2400" dirty="0" err="1" smtClean="0"/>
              <a:t>нікелю</a:t>
            </a:r>
            <a:r>
              <a:rPr lang="ru-RU" sz="2400" dirty="0" smtClean="0"/>
              <a:t> (Куба), </a:t>
            </a:r>
            <a:r>
              <a:rPr lang="ru-RU" sz="2400" dirty="0" err="1" smtClean="0"/>
              <a:t>залізних</a:t>
            </a:r>
            <a:r>
              <a:rPr lang="ru-RU" sz="2400" dirty="0" smtClean="0"/>
              <a:t>, </a:t>
            </a:r>
            <a:r>
              <a:rPr lang="ru-RU" sz="2400" dirty="0" err="1" smtClean="0"/>
              <a:t>поліметалічних</a:t>
            </a:r>
            <a:r>
              <a:rPr lang="ru-RU" sz="2400" dirty="0" smtClean="0"/>
              <a:t>, </a:t>
            </a:r>
            <a:r>
              <a:rPr lang="ru-RU" sz="2400" dirty="0" err="1" smtClean="0"/>
              <a:t>мідних</a:t>
            </a:r>
            <a:r>
              <a:rPr lang="ru-RU" sz="2400" dirty="0" smtClean="0"/>
              <a:t> руд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сірки</a:t>
            </a:r>
            <a:r>
              <a:rPr lang="ru-RU" sz="2400" dirty="0" smtClean="0"/>
              <a:t> (Мексика), великими </a:t>
            </a:r>
            <a:r>
              <a:rPr lang="ru-RU" sz="2400" dirty="0" err="1" smtClean="0"/>
              <a:t>родовищами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нафти</a:t>
            </a:r>
            <a:r>
              <a:rPr lang="ru-RU" sz="2400" dirty="0" smtClean="0"/>
              <a:t> </a:t>
            </a:r>
            <a:r>
              <a:rPr lang="ru-RU" sz="2400" dirty="0" err="1" smtClean="0"/>
              <a:t>вздовж</a:t>
            </a:r>
            <a:r>
              <a:rPr lang="ru-RU" sz="2400" dirty="0" smtClean="0"/>
              <a:t> </a:t>
            </a:r>
            <a:r>
              <a:rPr lang="ru-RU" sz="2400" dirty="0" err="1" smtClean="0"/>
              <a:t>Мексиканського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узбережжя</a:t>
            </a:r>
            <a:r>
              <a:rPr lang="ru-RU" sz="2400" dirty="0" smtClean="0"/>
              <a:t>. </a:t>
            </a:r>
          </a:p>
          <a:p>
            <a:endParaRPr lang="ru-RU" dirty="0"/>
          </a:p>
        </p:txBody>
      </p:sp>
      <p:pic>
        <p:nvPicPr>
          <p:cNvPr id="132098" name="Picture 2" descr="http://dic.academic.ru/pictures/enc_geolog/783.jpg"/>
          <p:cNvPicPr>
            <a:picLocks noChangeAspect="1" noChangeArrowheads="1"/>
          </p:cNvPicPr>
          <p:nvPr/>
        </p:nvPicPr>
        <p:blipFill>
          <a:blip r:embed="rId2" cstate="print"/>
          <a:srcRect b="3634"/>
          <a:stretch>
            <a:fillRect/>
          </a:stretch>
        </p:blipFill>
        <p:spPr bwMode="auto">
          <a:xfrm>
            <a:off x="357158" y="1928802"/>
            <a:ext cx="3769728" cy="2409463"/>
          </a:xfrm>
          <a:prstGeom prst="rect">
            <a:avLst/>
          </a:prstGeom>
          <a:noFill/>
        </p:spPr>
      </p:pic>
      <p:pic>
        <p:nvPicPr>
          <p:cNvPr id="132100" name="Picture 4" descr="http://st.coinshome.net/coin-image-1_%D0%9F%D0%B5%D1%81%D0%BE-%D0%9D%D0%B8%D0%BA%D0%B5%D0%BB%D1%8C-%D0%9A%D1%83%D0%B1%D0%B0-600-300-gzDBwcI0AxEAAAEojSV7Ls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928802"/>
            <a:ext cx="4000528" cy="20002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2066" y="4000504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Кубинські нікелеві монети</a:t>
            </a:r>
            <a:endParaRPr lang="ru-RU" b="1" dirty="0"/>
          </a:p>
        </p:txBody>
      </p:sp>
      <p:pic>
        <p:nvPicPr>
          <p:cNvPr id="132102" name="Picture 6" descr="http://www.dailynews.kz/wp-content/uploads/2012/03/%D0%B4%D0%BE%D0%B1%D1%8B%D1%87%D0%B0-%D0%BD%D0%B5%D1%84%D1%82%D0%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429132"/>
            <a:ext cx="3500462" cy="225029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72560" cy="1143000"/>
          </a:xfrm>
        </p:spPr>
        <p:txBody>
          <a:bodyPr/>
          <a:lstStyle/>
          <a:p>
            <a:r>
              <a:rPr lang="uk-UA" b="1" dirty="0" smtClean="0"/>
              <a:t>Райони видобування корисних копалин</a:t>
            </a:r>
            <a:endParaRPr lang="ru-RU" b="1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500034" y="1643050"/>
            <a:ext cx="7929618" cy="5132387"/>
            <a:chOff x="500034" y="1428736"/>
            <a:chExt cx="8205788" cy="5275263"/>
          </a:xfrm>
        </p:grpSpPr>
        <p:pic>
          <p:nvPicPr>
            <p:cNvPr id="8" name="Picture 17" descr="Минер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428736"/>
              <a:ext cx="8205788" cy="5275263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</p:spPr>
        </p:pic>
        <p:pic>
          <p:nvPicPr>
            <p:cNvPr id="7" name="Picture 19" descr="Добыча нефти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472" y="2928934"/>
              <a:ext cx="3098798" cy="2324099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</p:spPr>
        </p:pic>
        <p:pic>
          <p:nvPicPr>
            <p:cNvPr id="19458" name="Picture 2" descr="http://russian.eurasianet.org/sites/russian.eurasianet.org/files/imagecache/gallery/Turkmenistan_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86446" y="1500174"/>
              <a:ext cx="2857520" cy="192880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Лесные ресурсы Латинской Амер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5949972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uk-UA" b="1" dirty="0" smtClean="0"/>
              <a:t>Господарство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4500594" cy="5197493"/>
          </a:xfrm>
        </p:spPr>
        <p:txBody>
          <a:bodyPr/>
          <a:lstStyle/>
          <a:p>
            <a:r>
              <a:rPr lang="ru-RU" sz="2100" dirty="0" err="1" smtClean="0"/>
              <a:t>Незважаючи</a:t>
            </a:r>
            <a:r>
              <a:rPr lang="ru-RU" sz="2100" dirty="0" smtClean="0"/>
              <a:t> на те, </a:t>
            </a:r>
            <a:r>
              <a:rPr lang="ru-RU" sz="2100" dirty="0" err="1" smtClean="0"/>
              <a:t>що</a:t>
            </a:r>
            <a:r>
              <a:rPr lang="ru-RU" sz="2100" dirty="0" smtClean="0"/>
              <a:t> </a:t>
            </a:r>
            <a:r>
              <a:rPr lang="ru-RU" sz="2100" dirty="0" err="1" smtClean="0"/>
              <a:t>Латинська</a:t>
            </a:r>
            <a:r>
              <a:rPr lang="ru-RU" sz="2100" dirty="0" smtClean="0"/>
              <a:t> Америка </a:t>
            </a:r>
            <a:r>
              <a:rPr lang="ru-RU" sz="2100" dirty="0" err="1" smtClean="0"/>
              <a:t>поступається</a:t>
            </a:r>
            <a:r>
              <a:rPr lang="ru-RU" sz="2100" dirty="0" smtClean="0"/>
              <a:t> </a:t>
            </a:r>
            <a:r>
              <a:rPr lang="ru-RU" sz="2100" dirty="0" err="1" smtClean="0"/>
              <a:t>Азії</a:t>
            </a:r>
            <a:r>
              <a:rPr lang="ru-RU" sz="2100" dirty="0" smtClean="0"/>
              <a:t> </a:t>
            </a:r>
            <a:r>
              <a:rPr lang="ru-RU" sz="2100" dirty="0" err="1" smtClean="0"/>
              <a:t>і</a:t>
            </a:r>
            <a:r>
              <a:rPr lang="ru-RU" sz="2100" dirty="0" smtClean="0"/>
              <a:t> </a:t>
            </a:r>
            <a:r>
              <a:rPr lang="ru-RU" sz="2100" dirty="0" err="1" smtClean="0"/>
              <a:t>Африці</a:t>
            </a:r>
            <a:r>
              <a:rPr lang="ru-RU" sz="2100" dirty="0" smtClean="0"/>
              <a:t> за </a:t>
            </a:r>
            <a:r>
              <a:rPr lang="ru-RU" sz="2100" dirty="0" err="1" smtClean="0"/>
              <a:t>розмірами</a:t>
            </a:r>
            <a:r>
              <a:rPr lang="ru-RU" sz="2100" dirty="0" smtClean="0"/>
              <a:t> </a:t>
            </a:r>
            <a:r>
              <a:rPr lang="ru-RU" sz="2100" dirty="0" err="1" smtClean="0"/>
              <a:t>території</a:t>
            </a:r>
            <a:r>
              <a:rPr lang="ru-RU" sz="2100" dirty="0" smtClean="0"/>
              <a:t> </a:t>
            </a:r>
            <a:r>
              <a:rPr lang="ru-RU" sz="2100" dirty="0" err="1" smtClean="0"/>
              <a:t>і</a:t>
            </a:r>
            <a:r>
              <a:rPr lang="ru-RU" sz="2100" dirty="0" smtClean="0"/>
              <a:t> </a:t>
            </a:r>
            <a:r>
              <a:rPr lang="ru-RU" sz="2100" dirty="0" err="1" smtClean="0"/>
              <a:t>населення</a:t>
            </a:r>
            <a:r>
              <a:rPr lang="ru-RU" sz="2100" dirty="0" smtClean="0"/>
              <a:t>, вона </a:t>
            </a:r>
            <a:r>
              <a:rPr lang="ru-RU" sz="2100" dirty="0" err="1" smtClean="0"/>
              <a:t>стоїть</a:t>
            </a:r>
            <a:r>
              <a:rPr lang="ru-RU" sz="2100" dirty="0" smtClean="0"/>
              <a:t> </a:t>
            </a:r>
            <a:r>
              <a:rPr lang="ru-RU" sz="2100" dirty="0" err="1" smtClean="0"/>
              <a:t>попереду</a:t>
            </a:r>
            <a:r>
              <a:rPr lang="ru-RU" sz="2100" dirty="0" smtClean="0"/>
              <a:t> за </a:t>
            </a:r>
            <a:r>
              <a:rPr lang="ru-RU" sz="2100" dirty="0" err="1" smtClean="0"/>
              <a:t>рівнем</a:t>
            </a:r>
            <a:r>
              <a:rPr lang="ru-RU" sz="2100" dirty="0" smtClean="0"/>
              <a:t> </a:t>
            </a:r>
            <a:r>
              <a:rPr lang="ru-RU" sz="2100" dirty="0" err="1" smtClean="0"/>
              <a:t>індустріалізації</a:t>
            </a:r>
            <a:r>
              <a:rPr lang="ru-RU" sz="2100" dirty="0" smtClean="0"/>
              <a:t>, на </a:t>
            </a:r>
            <a:r>
              <a:rPr lang="ru-RU" sz="2100" dirty="0" err="1" smtClean="0"/>
              <a:t>неї</a:t>
            </a:r>
            <a:r>
              <a:rPr lang="ru-RU" sz="2100" dirty="0" smtClean="0"/>
              <a:t> </a:t>
            </a:r>
            <a:r>
              <a:rPr lang="ru-RU" sz="2100" dirty="0" err="1" smtClean="0"/>
              <a:t>припадає</a:t>
            </a:r>
            <a:r>
              <a:rPr lang="ru-RU" sz="2100" dirty="0" smtClean="0"/>
              <a:t> 1/2 </a:t>
            </a:r>
            <a:r>
              <a:rPr lang="ru-RU" sz="2100" dirty="0" err="1" smtClean="0"/>
              <a:t>продукції</a:t>
            </a:r>
            <a:r>
              <a:rPr lang="ru-RU" sz="2100" dirty="0" smtClean="0"/>
              <a:t> </a:t>
            </a:r>
            <a:r>
              <a:rPr lang="ru-RU" sz="2100" dirty="0" err="1" smtClean="0"/>
              <a:t>промислового</a:t>
            </a:r>
            <a:r>
              <a:rPr lang="ru-RU" sz="2100" dirty="0" smtClean="0"/>
              <a:t> </a:t>
            </a:r>
            <a:r>
              <a:rPr lang="ru-RU" sz="2100" dirty="0" err="1" smtClean="0"/>
              <a:t>виробництва</a:t>
            </a:r>
            <a:r>
              <a:rPr lang="ru-RU" sz="2100" dirty="0" smtClean="0"/>
              <a:t>. </a:t>
            </a:r>
          </a:p>
          <a:p>
            <a:r>
              <a:rPr lang="ru-RU" sz="2100" dirty="0" err="1" smtClean="0"/>
              <a:t>Латинська</a:t>
            </a:r>
            <a:r>
              <a:rPr lang="ru-RU" sz="2100" dirty="0" smtClean="0"/>
              <a:t> Америка як </a:t>
            </a:r>
            <a:r>
              <a:rPr lang="ru-RU" sz="2100" dirty="0" err="1" smtClean="0"/>
              <a:t>і</a:t>
            </a:r>
            <a:r>
              <a:rPr lang="ru-RU" sz="2100" dirty="0" smtClean="0"/>
              <a:t> </a:t>
            </a:r>
            <a:r>
              <a:rPr lang="ru-RU" sz="2100" dirty="0" err="1" smtClean="0"/>
              <a:t>раніше</a:t>
            </a:r>
            <a:r>
              <a:rPr lang="ru-RU" sz="2100" dirty="0" smtClean="0"/>
              <a:t> </a:t>
            </a:r>
            <a:r>
              <a:rPr lang="ru-RU" sz="2100" dirty="0" err="1" smtClean="0"/>
              <a:t>відіграє</a:t>
            </a:r>
            <a:r>
              <a:rPr lang="ru-RU" sz="2100" dirty="0" smtClean="0"/>
              <a:t> </a:t>
            </a:r>
            <a:r>
              <a:rPr lang="ru-RU" sz="2100" dirty="0" err="1" smtClean="0"/>
              <a:t>значну</a:t>
            </a:r>
            <a:r>
              <a:rPr lang="ru-RU" sz="2100" dirty="0" smtClean="0"/>
              <a:t> роль у </a:t>
            </a:r>
            <a:r>
              <a:rPr lang="ru-RU" sz="2100" dirty="0" err="1" smtClean="0"/>
              <a:t>світовій</a:t>
            </a:r>
            <a:r>
              <a:rPr lang="ru-RU" sz="2100" dirty="0" smtClean="0"/>
              <a:t> </a:t>
            </a:r>
            <a:r>
              <a:rPr lang="ru-RU" sz="2100" dirty="0" err="1" smtClean="0"/>
              <a:t>гірничій</a:t>
            </a:r>
            <a:r>
              <a:rPr lang="ru-RU" sz="2100" dirty="0" smtClean="0"/>
              <a:t> </a:t>
            </a:r>
            <a:r>
              <a:rPr lang="ru-RU" sz="2100" dirty="0" err="1" smtClean="0"/>
              <a:t>промисловості</a:t>
            </a:r>
            <a:r>
              <a:rPr lang="ru-RU" sz="2100" dirty="0" smtClean="0"/>
              <a:t>, </a:t>
            </a:r>
            <a:r>
              <a:rPr lang="ru-RU" sz="2100" dirty="0" err="1" smtClean="0"/>
              <a:t>але</a:t>
            </a:r>
            <a:r>
              <a:rPr lang="ru-RU" sz="2100" dirty="0" smtClean="0"/>
              <a:t> </a:t>
            </a:r>
            <a:r>
              <a:rPr lang="ru-RU" sz="2100" dirty="0" err="1" smtClean="0"/>
              <a:t>останнім</a:t>
            </a:r>
            <a:r>
              <a:rPr lang="ru-RU" sz="2100" dirty="0" smtClean="0"/>
              <a:t> часом </a:t>
            </a:r>
            <a:r>
              <a:rPr lang="ru-RU" sz="2100" dirty="0" err="1" smtClean="0"/>
              <a:t>помітне</a:t>
            </a:r>
            <a:r>
              <a:rPr lang="ru-RU" sz="2100" dirty="0" smtClean="0"/>
              <a:t> </a:t>
            </a:r>
            <a:r>
              <a:rPr lang="ru-RU" sz="2100" dirty="0" err="1" smtClean="0"/>
              <a:t>зрушення</a:t>
            </a:r>
            <a:r>
              <a:rPr lang="ru-RU" sz="2100" dirty="0" smtClean="0"/>
              <a:t> в </a:t>
            </a:r>
            <a:r>
              <a:rPr lang="ru-RU" sz="2100" dirty="0" err="1" smtClean="0"/>
              <a:t>структурі</a:t>
            </a:r>
            <a:r>
              <a:rPr lang="ru-RU" sz="2100" dirty="0" smtClean="0"/>
              <a:t> </a:t>
            </a:r>
            <a:r>
              <a:rPr lang="ru-RU" sz="2100" dirty="0" err="1" smtClean="0"/>
              <a:t>господарства</a:t>
            </a:r>
            <a:r>
              <a:rPr lang="ru-RU" sz="2100" dirty="0" smtClean="0"/>
              <a:t> </a:t>
            </a:r>
            <a:r>
              <a:rPr lang="ru-RU" sz="2100" dirty="0" err="1" smtClean="0"/>
              <a:t>від</a:t>
            </a:r>
            <a:r>
              <a:rPr lang="ru-RU" sz="2100" dirty="0" smtClean="0"/>
              <a:t> </a:t>
            </a:r>
            <a:r>
              <a:rPr lang="ru-RU" sz="2100" dirty="0" err="1" smtClean="0"/>
              <a:t>гірничих</a:t>
            </a:r>
            <a:r>
              <a:rPr lang="ru-RU" sz="2100" dirty="0" smtClean="0"/>
              <a:t> </a:t>
            </a:r>
            <a:r>
              <a:rPr lang="ru-RU" sz="2100" dirty="0" err="1" smtClean="0"/>
              <a:t>галузей</a:t>
            </a:r>
            <a:r>
              <a:rPr lang="ru-RU" sz="2100" dirty="0" smtClean="0"/>
              <a:t> до </a:t>
            </a:r>
            <a:r>
              <a:rPr lang="ru-RU" sz="2100" dirty="0" err="1" smtClean="0"/>
              <a:t>обробної</a:t>
            </a:r>
            <a:r>
              <a:rPr lang="ru-RU" sz="2100" dirty="0" smtClean="0"/>
              <a:t> </a:t>
            </a:r>
            <a:r>
              <a:rPr lang="ru-RU" sz="2100" dirty="0" err="1" smtClean="0"/>
              <a:t>промисловості</a:t>
            </a:r>
            <a:r>
              <a:rPr lang="ru-RU" sz="2100" dirty="0" smtClean="0"/>
              <a:t>.</a:t>
            </a:r>
            <a:r>
              <a:rPr lang="ru-RU" sz="2000" dirty="0" smtClean="0"/>
              <a:t> </a:t>
            </a:r>
          </a:p>
        </p:txBody>
      </p:sp>
      <p:pic>
        <p:nvPicPr>
          <p:cNvPr id="9218" name="Picture 2" descr="http://shkola.ua/web/uploads/book/41/images/y427Svw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857232"/>
            <a:ext cx="4448175" cy="58007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1"/>
            <a:ext cx="8858312" cy="342902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У </a:t>
            </a:r>
            <a:r>
              <a:rPr lang="ru-RU" sz="1800" dirty="0" err="1" smtClean="0"/>
              <a:t>спадщину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колоніальних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часів</a:t>
            </a:r>
            <a:r>
              <a:rPr lang="ru-RU" sz="1800" dirty="0" smtClean="0"/>
              <a:t> </a:t>
            </a:r>
            <a:r>
              <a:rPr lang="ru-RU" sz="1800" dirty="0" err="1" smtClean="0"/>
              <a:t>Латинська</a:t>
            </a:r>
            <a:r>
              <a:rPr lang="ru-RU" sz="1800" dirty="0" smtClean="0"/>
              <a:t> Америка </a:t>
            </a:r>
            <a:r>
              <a:rPr lang="ru-RU" sz="1800" dirty="0" err="1" smtClean="0"/>
              <a:t>дістала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розвинуті</a:t>
            </a:r>
            <a:r>
              <a:rPr lang="ru-RU" sz="1800" dirty="0" smtClean="0"/>
              <a:t> </a:t>
            </a:r>
            <a:r>
              <a:rPr lang="ru-RU" sz="1800" dirty="0" err="1" smtClean="0"/>
              <a:t>дві</a:t>
            </a:r>
            <a:r>
              <a:rPr lang="ru-RU" sz="1800" dirty="0" smtClean="0"/>
              <a:t> </a:t>
            </a:r>
            <a:r>
              <a:rPr lang="ru-RU" sz="1800" dirty="0" err="1" smtClean="0"/>
              <a:t>галузі</a:t>
            </a:r>
            <a:r>
              <a:rPr lang="ru-RU" sz="1800" dirty="0" smtClean="0"/>
              <a:t> - </a:t>
            </a:r>
            <a:r>
              <a:rPr lang="ru-RU" sz="1800" dirty="0" err="1" smtClean="0"/>
              <a:t>плантаційне</a:t>
            </a:r>
            <a:r>
              <a:rPr lang="ru-RU" sz="1800" dirty="0" smtClean="0"/>
              <a:t> </a:t>
            </a:r>
            <a:r>
              <a:rPr lang="ru-RU" sz="1800" dirty="0" err="1" smtClean="0"/>
              <a:t>сільське</a:t>
            </a:r>
            <a:r>
              <a:rPr lang="ru-RU" sz="1800" dirty="0" smtClean="0"/>
              <a:t> </a:t>
            </a:r>
            <a:r>
              <a:rPr lang="ru-RU" sz="1800" dirty="0" err="1" smtClean="0"/>
              <a:t>господарство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гірничодобувну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промисловість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нині</a:t>
            </a:r>
            <a:r>
              <a:rPr lang="ru-RU" sz="1800" dirty="0" smtClean="0"/>
              <a:t> </a:t>
            </a:r>
            <a:r>
              <a:rPr lang="ru-RU" sz="1800" dirty="0" err="1" smtClean="0"/>
              <a:t>орієнтовані</a:t>
            </a:r>
            <a:r>
              <a:rPr lang="ru-RU" sz="1800" dirty="0" smtClean="0"/>
              <a:t> на </a:t>
            </a:r>
            <a:r>
              <a:rPr lang="ru-RU" sz="1800" dirty="0" err="1" smtClean="0"/>
              <a:t>експорт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залишаються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провідними</a:t>
            </a:r>
            <a:r>
              <a:rPr lang="ru-RU" sz="1800" dirty="0" smtClean="0"/>
              <a:t> в </a:t>
            </a:r>
            <a:r>
              <a:rPr lang="ru-RU" sz="1800" dirty="0" err="1" smtClean="0"/>
              <a:t>господарстві</a:t>
            </a:r>
            <a:r>
              <a:rPr lang="ru-RU" sz="1800" dirty="0" smtClean="0"/>
              <a:t>. </a:t>
            </a:r>
          </a:p>
          <a:p>
            <a:r>
              <a:rPr lang="ru-RU" sz="1800" dirty="0" smtClean="0"/>
              <a:t>Але структура </a:t>
            </a:r>
            <a:r>
              <a:rPr lang="ru-RU" sz="1800" dirty="0" err="1" smtClean="0"/>
              <a:t>господарства</a:t>
            </a:r>
            <a:r>
              <a:rPr lang="ru-RU" sz="1800" dirty="0" smtClean="0"/>
              <a:t> </a:t>
            </a:r>
            <a:r>
              <a:rPr lang="ru-RU" sz="1800" dirty="0" err="1" smtClean="0"/>
              <a:t>поступово</a:t>
            </a:r>
            <a:r>
              <a:rPr lang="ru-RU" sz="1800" dirty="0" smtClean="0"/>
              <a:t> </a:t>
            </a:r>
            <a:r>
              <a:rPr lang="ru-RU" sz="1800" dirty="0" err="1" smtClean="0"/>
              <a:t>стає</a:t>
            </a:r>
            <a:r>
              <a:rPr lang="ru-RU" sz="1800" dirty="0" smtClean="0"/>
              <a:t> </a:t>
            </a:r>
            <a:r>
              <a:rPr lang="ru-RU" sz="1800" dirty="0" err="1" smtClean="0"/>
              <a:t>всебічно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розвинутою</a:t>
            </a:r>
            <a:r>
              <a:rPr lang="ru-RU" sz="1800" dirty="0" smtClean="0"/>
              <a:t>: в </a:t>
            </a:r>
            <a:r>
              <a:rPr lang="ru-RU" sz="1800" dirty="0" err="1" smtClean="0"/>
              <a:t>гірничодобувній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промисловості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виділяються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експортні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комплекси</a:t>
            </a:r>
            <a:r>
              <a:rPr lang="ru-RU" sz="1800" dirty="0" smtClean="0"/>
              <a:t> (</a:t>
            </a:r>
            <a:r>
              <a:rPr lang="ru-RU" sz="1800" dirty="0" err="1" smtClean="0"/>
              <a:t>нафтодобувний</a:t>
            </a:r>
            <a:r>
              <a:rPr lang="ru-RU" sz="1800" dirty="0" smtClean="0"/>
              <a:t>, </a:t>
            </a:r>
            <a:r>
              <a:rPr lang="ru-RU" sz="1800" dirty="0" err="1" smtClean="0"/>
              <a:t>чорної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металургії</a:t>
            </a:r>
            <a:r>
              <a:rPr lang="ru-RU" sz="1800" dirty="0" smtClean="0"/>
              <a:t>, </a:t>
            </a:r>
            <a:r>
              <a:rPr lang="ru-RU" sz="1800" dirty="0" err="1" smtClean="0"/>
              <a:t>кольорової</a:t>
            </a:r>
            <a:r>
              <a:rPr lang="ru-RU" sz="1800" dirty="0" smtClean="0"/>
              <a:t> </a:t>
            </a:r>
            <a:r>
              <a:rPr lang="ru-RU" sz="1800" dirty="0" err="1" smtClean="0"/>
              <a:t>металургії</a:t>
            </a:r>
            <a:r>
              <a:rPr lang="ru-RU" sz="1800" dirty="0" smtClean="0"/>
              <a:t>), </a:t>
            </a:r>
            <a:r>
              <a:rPr lang="ru-RU" sz="1800" dirty="0" err="1" smtClean="0"/>
              <a:t>кілька</a:t>
            </a:r>
            <a:r>
              <a:rPr lang="ru-RU" sz="1800" dirty="0" smtClean="0"/>
              <a:t> </a:t>
            </a:r>
            <a:r>
              <a:rPr lang="ru-RU" sz="1800" dirty="0" err="1" smtClean="0"/>
              <a:t>напрямів</a:t>
            </a:r>
            <a:r>
              <a:rPr lang="ru-RU" sz="1800" dirty="0" smtClean="0"/>
              <a:t> </a:t>
            </a:r>
            <a:r>
              <a:rPr lang="ru-RU" sz="1800" dirty="0" err="1" smtClean="0"/>
              <a:t>спеціалізації</a:t>
            </a:r>
            <a:r>
              <a:rPr lang="ru-RU" sz="1800" dirty="0" smtClean="0"/>
              <a:t> </a:t>
            </a:r>
            <a:r>
              <a:rPr lang="ru-RU" sz="1800" dirty="0" err="1" smtClean="0"/>
              <a:t>має</a:t>
            </a:r>
            <a:r>
              <a:rPr lang="ru-RU" sz="1800" dirty="0" smtClean="0"/>
              <a:t> </a:t>
            </a:r>
            <a:r>
              <a:rPr lang="ru-RU" sz="1800" dirty="0" err="1" smtClean="0"/>
              <a:t>агровиробнича</a:t>
            </a:r>
            <a:r>
              <a:rPr lang="ru-RU" sz="1800" dirty="0" smtClean="0"/>
              <a:t> сфера, </a:t>
            </a:r>
            <a:r>
              <a:rPr lang="ru-RU" sz="1800" dirty="0" err="1" smtClean="0"/>
              <a:t>розвивається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лісова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рибна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промисловість</a:t>
            </a:r>
            <a:r>
              <a:rPr lang="ru-RU" sz="1800" dirty="0" smtClean="0"/>
              <a:t>. </a:t>
            </a:r>
          </a:p>
          <a:p>
            <a:r>
              <a:rPr lang="ru-RU" sz="1800" dirty="0" smtClean="0"/>
              <a:t>Все </a:t>
            </a:r>
            <a:r>
              <a:rPr lang="ru-RU" sz="1800" dirty="0" err="1" smtClean="0"/>
              <a:t>більш</a:t>
            </a:r>
            <a:r>
              <a:rPr lang="ru-RU" sz="1800" dirty="0" smtClean="0"/>
              <a:t> </a:t>
            </a:r>
            <a:r>
              <a:rPr lang="ru-RU" sz="1800" dirty="0" err="1" smtClean="0"/>
              <a:t>міцні</a:t>
            </a:r>
            <a:r>
              <a:rPr lang="ru-RU" sz="1800" dirty="0" smtClean="0"/>
              <a:t> </a:t>
            </a:r>
            <a:r>
              <a:rPr lang="ru-RU" sz="1800" dirty="0" err="1" smtClean="0"/>
              <a:t>позиції</a:t>
            </a:r>
            <a:r>
              <a:rPr lang="ru-RU" sz="1800" dirty="0" smtClean="0"/>
              <a:t> на ринках </a:t>
            </a:r>
            <a:r>
              <a:rPr lang="ru-RU" sz="1800" dirty="0" err="1" smtClean="0"/>
              <a:t>регіону</a:t>
            </a:r>
            <a:r>
              <a:rPr lang="ru-RU" sz="1800" dirty="0" smtClean="0"/>
              <a:t> </a:t>
            </a:r>
            <a:r>
              <a:rPr lang="ru-RU" sz="1800" dirty="0" err="1" smtClean="0"/>
              <a:t>посідають</a:t>
            </a:r>
            <a:r>
              <a:rPr lang="ru-RU" sz="1800" dirty="0" smtClean="0"/>
              <a:t> так </a:t>
            </a:r>
            <a:r>
              <a:rPr lang="ru-RU" sz="1800" dirty="0" err="1" smtClean="0"/>
              <a:t>галузі</a:t>
            </a:r>
            <a:r>
              <a:rPr lang="ru-RU" sz="1800" dirty="0" smtClean="0"/>
              <a:t> </a:t>
            </a:r>
            <a:r>
              <a:rPr lang="ru-RU" sz="1800" dirty="0" err="1" smtClean="0"/>
              <a:t>обробної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промисловості</a:t>
            </a:r>
            <a:r>
              <a:rPr lang="ru-RU" sz="1800" dirty="0" smtClean="0"/>
              <a:t>, як </a:t>
            </a:r>
            <a:r>
              <a:rPr lang="ru-RU" sz="1800" dirty="0" err="1" smtClean="0"/>
              <a:t>машинобудування</a:t>
            </a:r>
            <a:r>
              <a:rPr lang="ru-RU" sz="1800" dirty="0" smtClean="0"/>
              <a:t> та легка </a:t>
            </a:r>
            <a:r>
              <a:rPr lang="ru-RU" sz="1800" dirty="0" err="1" smtClean="0"/>
              <a:t>промисловість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131074" name="Picture 2" descr="http://geography.su/books/item/f00/s00/z0000027/pic/000164.jpg"/>
          <p:cNvPicPr>
            <a:picLocks noChangeAspect="1" noChangeArrowheads="1"/>
          </p:cNvPicPr>
          <p:nvPr/>
        </p:nvPicPr>
        <p:blipFill>
          <a:blip r:embed="rId2" cstate="print"/>
          <a:srcRect r="2029"/>
          <a:stretch>
            <a:fillRect/>
          </a:stretch>
        </p:blipFill>
        <p:spPr bwMode="auto">
          <a:xfrm>
            <a:off x="0" y="3214687"/>
            <a:ext cx="2622861" cy="1882584"/>
          </a:xfrm>
          <a:prstGeom prst="rect">
            <a:avLst/>
          </a:prstGeom>
          <a:noFill/>
        </p:spPr>
      </p:pic>
      <p:pic>
        <p:nvPicPr>
          <p:cNvPr id="131076" name="Picture 4" descr="http://upload.wikimedia.org/wikipedia/commons/thumb/8/8d/Kalgoorlie_The_Big_Pit_DSC04498.JPG/350px-Kalgoorlie_The_Big_Pit_DSC044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214686"/>
            <a:ext cx="3422504" cy="2571768"/>
          </a:xfrm>
          <a:prstGeom prst="rect">
            <a:avLst/>
          </a:prstGeom>
          <a:noFill/>
        </p:spPr>
      </p:pic>
      <p:pic>
        <p:nvPicPr>
          <p:cNvPr id="131078" name="Picture 6" descr="http://2.bp.blogspot.com/_CzpaHwdj30Y/TQDrykbSubI/AAAAAAAAAAo/xtvqK_Wej4U/s1600/%25D1%2583%25D0%25B2%25D0%25B0%25D0%25BF%25D1%258B%25D0%25B2%25D0%25BF.jpg"/>
          <p:cNvPicPr>
            <a:picLocks noChangeAspect="1" noChangeArrowheads="1"/>
          </p:cNvPicPr>
          <p:nvPr/>
        </p:nvPicPr>
        <p:blipFill>
          <a:blip r:embed="rId4" cstate="print"/>
          <a:srcRect l="8620"/>
          <a:stretch>
            <a:fillRect/>
          </a:stretch>
        </p:blipFill>
        <p:spPr bwMode="auto">
          <a:xfrm>
            <a:off x="6229462" y="3214686"/>
            <a:ext cx="2774595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uk-UA" b="1" dirty="0" smtClean="0"/>
              <a:t>Сільське господарство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858312" cy="2828932"/>
          </a:xfrm>
        </p:spPr>
        <p:txBody>
          <a:bodyPr>
            <a:noAutofit/>
          </a:bodyPr>
          <a:lstStyle/>
          <a:p>
            <a:r>
              <a:rPr lang="ru-RU" sz="2000" dirty="0" smtClean="0"/>
              <a:t>У </a:t>
            </a:r>
            <a:r>
              <a:rPr lang="ru-RU" sz="2000" dirty="0" err="1" smtClean="0"/>
              <a:t>сільському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господарстві</a:t>
            </a:r>
            <a:r>
              <a:rPr lang="ru-RU" sz="2000" dirty="0" smtClean="0"/>
              <a:t> </a:t>
            </a:r>
            <a:r>
              <a:rPr lang="ru-RU" sz="2000" dirty="0" err="1" smtClean="0"/>
              <a:t>регіону</a:t>
            </a:r>
            <a:r>
              <a:rPr lang="ru-RU" sz="2000" dirty="0" smtClean="0"/>
              <a:t> </a:t>
            </a:r>
            <a:r>
              <a:rPr lang="ru-RU" sz="2000" dirty="0" err="1" smtClean="0"/>
              <a:t>поєднуються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дрібновласницьке</a:t>
            </a:r>
            <a:r>
              <a:rPr lang="ru-RU" sz="2000" dirty="0" smtClean="0"/>
              <a:t> </a:t>
            </a:r>
            <a:r>
              <a:rPr lang="ru-RU" sz="2000" dirty="0" err="1" smtClean="0"/>
              <a:t>землекористування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господарство</a:t>
            </a:r>
            <a:r>
              <a:rPr lang="ru-RU" sz="2000" dirty="0" smtClean="0"/>
              <a:t> великих </a:t>
            </a:r>
            <a:r>
              <a:rPr lang="ru-RU" sz="2000" dirty="0" err="1" smtClean="0"/>
              <a:t>латифундій</a:t>
            </a:r>
            <a:r>
              <a:rPr lang="ru-RU" sz="2000" dirty="0" smtClean="0"/>
              <a:t>. </a:t>
            </a:r>
          </a:p>
          <a:p>
            <a:r>
              <a:rPr lang="ru-RU" sz="2000" dirty="0" err="1" smtClean="0"/>
              <a:t>Латифундисти</a:t>
            </a:r>
            <a:r>
              <a:rPr lang="ru-RU" sz="2000" dirty="0" smtClean="0"/>
              <a:t> часто </a:t>
            </a:r>
            <a:r>
              <a:rPr lang="ru-RU" sz="2000" dirty="0" err="1" smtClean="0"/>
              <a:t>віддають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землі</a:t>
            </a:r>
            <a:r>
              <a:rPr lang="ru-RU" sz="2000" dirty="0" smtClean="0"/>
              <a:t> в </a:t>
            </a:r>
            <a:r>
              <a:rPr lang="ru-RU" sz="2000" dirty="0" err="1" smtClean="0"/>
              <a:t>оренду</a:t>
            </a:r>
            <a:r>
              <a:rPr lang="ru-RU" sz="2000" dirty="0" smtClean="0"/>
              <a:t>. </a:t>
            </a:r>
          </a:p>
          <a:p>
            <a:r>
              <a:rPr lang="ru-RU" sz="2000" dirty="0" err="1" smtClean="0"/>
              <a:t>Сільськогосподарське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регіону</a:t>
            </a:r>
            <a:r>
              <a:rPr lang="ru-RU" sz="2000" dirty="0" smtClean="0"/>
              <a:t> становить 132 </a:t>
            </a:r>
            <a:r>
              <a:rPr lang="ru-RU" sz="2000" dirty="0" err="1" smtClean="0"/>
              <a:t>млн</a:t>
            </a:r>
            <a:r>
              <a:rPr lang="ru-RU" sz="2000" dirty="0" smtClean="0"/>
              <a:t> </a:t>
            </a:r>
            <a:r>
              <a:rPr lang="ru-RU" sz="2000" dirty="0" err="1" smtClean="0"/>
              <a:t>чоловік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Характерною </a:t>
            </a:r>
            <a:r>
              <a:rPr lang="ru-RU" sz="2000" dirty="0" err="1" smtClean="0"/>
              <a:t>рисою</a:t>
            </a:r>
            <a:r>
              <a:rPr lang="ru-RU" sz="2000" dirty="0" smtClean="0"/>
              <a:t> </a:t>
            </a:r>
            <a:r>
              <a:rPr lang="ru-RU" sz="2000" dirty="0" err="1" smtClean="0"/>
              <a:t>зайнятості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плантаціях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133122" name="Picture 2" descr="http://900igr.net/datai/geografija/Karta-Ameriki/0015-032-Selskoe-khozjajst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714619"/>
            <a:ext cx="6286544" cy="404134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uk-UA" b="1" dirty="0" smtClean="0"/>
              <a:t>ЕГП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1900237"/>
          </a:xfrm>
        </p:spPr>
        <p:txBody>
          <a:bodyPr/>
          <a:lstStyle/>
          <a:p>
            <a:r>
              <a:rPr lang="ru-RU" sz="2000" dirty="0" err="1" smtClean="0"/>
              <a:t>Латинською</a:t>
            </a:r>
            <a:r>
              <a:rPr lang="ru-RU" sz="2000" dirty="0" smtClean="0"/>
              <a:t> Америкою </a:t>
            </a:r>
            <a:r>
              <a:rPr lang="ru-RU" sz="2000" dirty="0" err="1" smtClean="0"/>
              <a:t>називають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регіон</a:t>
            </a:r>
            <a:r>
              <a:rPr lang="ru-RU" sz="2000" dirty="0" smtClean="0"/>
              <a:t> </a:t>
            </a:r>
            <a:r>
              <a:rPr lang="ru-RU" sz="2000" dirty="0" err="1" smtClean="0"/>
              <a:t>Західної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півкулі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розташований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США </a:t>
            </a:r>
            <a:r>
              <a:rPr lang="ru-RU" sz="2000" dirty="0" err="1" smtClean="0"/>
              <a:t>і</a:t>
            </a:r>
            <a:r>
              <a:rPr lang="ru-RU" sz="2000" dirty="0" smtClean="0"/>
              <a:t> Антарктидою.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Геополітично</a:t>
            </a:r>
            <a:r>
              <a:rPr lang="ru-RU" sz="2000" dirty="0" smtClean="0"/>
              <a:t>, </a:t>
            </a:r>
            <a:r>
              <a:rPr lang="ru-RU" sz="2000" dirty="0" err="1" smtClean="0"/>
              <a:t>Латинська</a:t>
            </a:r>
            <a:r>
              <a:rPr lang="ru-RU" sz="2000" dirty="0" smtClean="0"/>
              <a:t> Америка </a:t>
            </a:r>
            <a:r>
              <a:rPr lang="ru-RU" sz="2000" dirty="0" err="1" smtClean="0"/>
              <a:t>поділяється</a:t>
            </a:r>
            <a:r>
              <a:rPr lang="ru-RU" sz="2000" dirty="0" smtClean="0"/>
              <a:t> на 20 </a:t>
            </a:r>
            <a:r>
              <a:rPr lang="ru-RU" sz="2000" dirty="0" err="1" smtClean="0"/>
              <a:t>незалежних</a:t>
            </a:r>
            <a:r>
              <a:rPr lang="ru-RU" sz="2000" dirty="0" smtClean="0"/>
              <a:t> держав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декілька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залежних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територій</a:t>
            </a:r>
            <a:r>
              <a:rPr lang="ru-RU" sz="2000" dirty="0" smtClean="0"/>
              <a:t>.</a:t>
            </a:r>
          </a:p>
          <a:p>
            <a:endParaRPr lang="ru-RU" sz="2400" dirty="0" smtClean="0"/>
          </a:p>
          <a:p>
            <a:pPr>
              <a:buNone/>
            </a:pPr>
            <a:endParaRPr lang="ru-RU" sz="1400" dirty="0" smtClean="0"/>
          </a:p>
        </p:txBody>
      </p:sp>
      <p:pic>
        <p:nvPicPr>
          <p:cNvPr id="4" name="Picture 11" descr="КАРТА ЛАТИНСКОЙ АМЕР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285992"/>
            <a:ext cx="5907339" cy="443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2285992"/>
            <a:ext cx="285752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З 33 держав </a:t>
            </a:r>
            <a:r>
              <a:rPr lang="ru-RU" sz="2000" dirty="0" err="1" smtClean="0"/>
              <a:t>регіону</a:t>
            </a:r>
            <a:r>
              <a:rPr lang="ru-RU" sz="2000" dirty="0" smtClean="0"/>
              <a:t>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Парагвай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Болівія</a:t>
            </a:r>
            <a:r>
              <a:rPr lang="ru-RU" sz="2000" dirty="0" smtClean="0"/>
              <a:t> не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безпосереднього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виходу</a:t>
            </a:r>
            <a:r>
              <a:rPr lang="ru-RU" sz="2000" dirty="0" smtClean="0"/>
              <a:t> до моря.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ЕГП </a:t>
            </a:r>
            <a:r>
              <a:rPr lang="ru-RU" sz="2000" dirty="0" err="1" smtClean="0"/>
              <a:t>Латинської</a:t>
            </a:r>
            <a:r>
              <a:rPr lang="ru-RU" sz="2000" dirty="0" smtClean="0"/>
              <a:t> Америки </a:t>
            </a:r>
            <a:r>
              <a:rPr lang="ru-RU" sz="2000" dirty="0" err="1" smtClean="0"/>
              <a:t>визначається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тим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вона </a:t>
            </a:r>
            <a:r>
              <a:rPr lang="ru-RU" sz="2000" dirty="0" err="1" smtClean="0"/>
              <a:t>знаходиться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порівняно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США,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на </a:t>
            </a:r>
            <a:r>
              <a:rPr lang="ru-RU" sz="2000" dirty="0" err="1" smtClean="0"/>
              <a:t>значній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відстані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великих </a:t>
            </a:r>
            <a:r>
              <a:rPr lang="ru-RU" sz="2000" dirty="0" err="1" smtClean="0"/>
              <a:t>регіонів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400" dirty="0" smtClean="0"/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001156" cy="2857520"/>
          </a:xfrm>
        </p:spPr>
        <p:txBody>
          <a:bodyPr/>
          <a:lstStyle/>
          <a:p>
            <a:r>
              <a:rPr lang="uk-UA" sz="1800" dirty="0" smtClean="0"/>
              <a:t>Для сільського господарства характерне велике безробіття.</a:t>
            </a:r>
            <a:endParaRPr lang="ru-RU" sz="1800" dirty="0" smtClean="0"/>
          </a:p>
          <a:p>
            <a:r>
              <a:rPr lang="uk-UA" sz="1800" dirty="0" smtClean="0"/>
              <a:t>На країни Латинської Америки припадає 15 % виробництва м'яса, 18 % - кукурудзи, 19 </a:t>
            </a:r>
            <a:r>
              <a:rPr lang="uk-UA" sz="1800" i="1" dirty="0" smtClean="0"/>
              <a:t>% - </a:t>
            </a:r>
            <a:r>
              <a:rPr lang="uk-UA" sz="1800" dirty="0" smtClean="0"/>
              <a:t>бавовни, 21 % - фруктів.</a:t>
            </a:r>
            <a:endParaRPr lang="ru-RU" sz="1800" dirty="0" smtClean="0"/>
          </a:p>
          <a:p>
            <a:r>
              <a:rPr lang="uk-UA" sz="1800" dirty="0" smtClean="0"/>
              <a:t>Головні сільськогосподарські райони розташовані вздовж узбережжя океанів, а також навколо великих агломерацій</a:t>
            </a:r>
            <a:r>
              <a:rPr lang="uk-UA" sz="1800" i="1" dirty="0" smtClean="0"/>
              <a:t>. </a:t>
            </a:r>
            <a:r>
              <a:rPr lang="uk-UA" sz="1800" dirty="0" smtClean="0"/>
              <a:t>Найбільш важливими сільськогосподарськими районами є Мексиканське нагір'я, аргентинська пампа та східне узбережжя Бразилії</a:t>
            </a:r>
            <a:r>
              <a:rPr lang="uk-UA" sz="1800" i="1" dirty="0" smtClean="0"/>
              <a:t>. </a:t>
            </a:r>
            <a:r>
              <a:rPr lang="uk-UA" sz="1800" dirty="0" smtClean="0"/>
              <a:t>Ланцюжок ареалів </a:t>
            </a:r>
            <a:r>
              <a:rPr lang="uk-UA" sz="1800" dirty="0" err="1" smtClean="0"/>
              <a:t>високоінтенсивного</a:t>
            </a:r>
            <a:r>
              <a:rPr lang="uk-UA" sz="1800" dirty="0" smtClean="0"/>
              <a:t> землеробства тягнеться вздовж усього Тихоокеанського узбережжя материків.</a:t>
            </a:r>
            <a:endParaRPr lang="ru-RU" sz="1800" dirty="0" smtClean="0"/>
          </a:p>
        </p:txBody>
      </p:sp>
      <p:grpSp>
        <p:nvGrpSpPr>
          <p:cNvPr id="10" name="Группа 9"/>
          <p:cNvGrpSpPr/>
          <p:nvPr/>
        </p:nvGrpSpPr>
        <p:grpSpPr>
          <a:xfrm>
            <a:off x="1571604" y="2643182"/>
            <a:ext cx="5985206" cy="4071966"/>
            <a:chOff x="944248" y="2643182"/>
            <a:chExt cx="5985206" cy="4071966"/>
          </a:xfrm>
        </p:grpSpPr>
        <p:pic>
          <p:nvPicPr>
            <p:cNvPr id="7171" name="Picture 3" descr="http://agrobk.ru/wp-content/uploads/volokonovskiy_rayon_oboshel_Evropu_po_urovny_proizvodstva1.jpg"/>
            <p:cNvPicPr>
              <a:picLocks noChangeAspect="1" noChangeArrowheads="1"/>
            </p:cNvPicPr>
            <p:nvPr/>
          </p:nvPicPr>
          <p:blipFill>
            <a:blip r:embed="rId2" cstate="print"/>
            <a:srcRect l="4849" r="4849"/>
            <a:stretch>
              <a:fillRect/>
            </a:stretch>
          </p:blipFill>
          <p:spPr bwMode="auto">
            <a:xfrm>
              <a:off x="944928" y="2643182"/>
              <a:ext cx="2962855" cy="1981179"/>
            </a:xfrm>
            <a:prstGeom prst="rect">
              <a:avLst/>
            </a:prstGeom>
            <a:noFill/>
          </p:spPr>
        </p:pic>
        <p:pic>
          <p:nvPicPr>
            <p:cNvPr id="7173" name="Picture 5" descr="http://www.agrotimes.net/uploads/posts/novosti_pole-zerno-xranenie/1352274091_kukuruza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9058" y="2643182"/>
              <a:ext cx="3000396" cy="2000264"/>
            </a:xfrm>
            <a:prstGeom prst="rect">
              <a:avLst/>
            </a:prstGeom>
            <a:noFill/>
          </p:spPr>
        </p:pic>
        <p:pic>
          <p:nvPicPr>
            <p:cNvPr id="7175" name="Picture 7" descr="http://vkurse.ua/i/2009-09/transgennyy-khlopok.jpg"/>
            <p:cNvPicPr>
              <a:picLocks noChangeAspect="1" noChangeArrowheads="1"/>
            </p:cNvPicPr>
            <p:nvPr/>
          </p:nvPicPr>
          <p:blipFill>
            <a:blip r:embed="rId4" cstate="print"/>
            <a:srcRect l="2835" r="945"/>
            <a:stretch>
              <a:fillRect/>
            </a:stretch>
          </p:blipFill>
          <p:spPr bwMode="auto">
            <a:xfrm>
              <a:off x="944248" y="4643446"/>
              <a:ext cx="2955785" cy="2071702"/>
            </a:xfrm>
            <a:prstGeom prst="rect">
              <a:avLst/>
            </a:prstGeom>
            <a:noFill/>
          </p:spPr>
        </p:pic>
        <p:pic>
          <p:nvPicPr>
            <p:cNvPr id="7177" name="Picture 9" descr="http://fruitinfo.ru/data/news/3/291183/27807_417,306.jpg"/>
            <p:cNvPicPr>
              <a:picLocks noChangeAspect="1" noChangeArrowheads="1"/>
            </p:cNvPicPr>
            <p:nvPr/>
          </p:nvPicPr>
          <p:blipFill>
            <a:blip r:embed="rId5" cstate="print"/>
            <a:srcRect t="6176" b="-1235"/>
            <a:stretch>
              <a:fillRect/>
            </a:stretch>
          </p:blipFill>
          <p:spPr bwMode="auto">
            <a:xfrm>
              <a:off x="3929058" y="4643446"/>
              <a:ext cx="3000396" cy="206778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5911873"/>
          </a:xfrm>
        </p:spPr>
        <p:txBody>
          <a:bodyPr/>
          <a:lstStyle/>
          <a:p>
            <a:r>
              <a:rPr lang="uk-UA" sz="2000" dirty="0" smtClean="0"/>
              <a:t>Близько 4/5 всієї продукції сільського господарства виробляється в 5 країнах - Бразилії, Мексиці, Аргентині, Венесуелі та Колумбії. </a:t>
            </a:r>
          </a:p>
          <a:p>
            <a:r>
              <a:rPr lang="uk-UA" sz="2000" dirty="0" smtClean="0"/>
              <a:t>При цьому Бразилія, у якій проживає 30 % населення регіону, виробляє 30 % продукції сільського господарства. </a:t>
            </a:r>
          </a:p>
          <a:p>
            <a:r>
              <a:rPr lang="uk-UA" sz="2000" dirty="0" smtClean="0"/>
              <a:t>Майже 50 % сільськогосподарської продукції йде на експорт. Це насамперед кава, цукор, бавовна, банани та цитруси.</a:t>
            </a:r>
            <a:endParaRPr lang="ru-RU" sz="2000" dirty="0"/>
          </a:p>
        </p:txBody>
      </p:sp>
      <p:pic>
        <p:nvPicPr>
          <p:cNvPr id="136194" name="Picture 2" descr="http://freelibs.com/sites/default/files/field/image/07_coffee_be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14554"/>
            <a:ext cx="3000396" cy="2071702"/>
          </a:xfrm>
          <a:prstGeom prst="rect">
            <a:avLst/>
          </a:prstGeom>
          <a:noFill/>
        </p:spPr>
      </p:pic>
      <p:pic>
        <p:nvPicPr>
          <p:cNvPr id="136196" name="Picture 4" descr="http://cookingbox.ru/wp-content/uploads/2010/10/DSC_0886.jpg"/>
          <p:cNvPicPr>
            <a:picLocks noChangeAspect="1" noChangeArrowheads="1"/>
          </p:cNvPicPr>
          <p:nvPr/>
        </p:nvPicPr>
        <p:blipFill>
          <a:blip r:embed="rId3" cstate="print"/>
          <a:srcRect b="6082"/>
          <a:stretch>
            <a:fillRect/>
          </a:stretch>
        </p:blipFill>
        <p:spPr bwMode="auto">
          <a:xfrm>
            <a:off x="5500694" y="2214554"/>
            <a:ext cx="3335046" cy="2081159"/>
          </a:xfrm>
          <a:prstGeom prst="rect">
            <a:avLst/>
          </a:prstGeom>
          <a:noFill/>
        </p:spPr>
      </p:pic>
      <p:pic>
        <p:nvPicPr>
          <p:cNvPr id="136200" name="Picture 8" descr="http://centerhope.info/wp-content/uploads/2011/09/banan.jpg"/>
          <p:cNvPicPr>
            <a:picLocks noChangeAspect="1" noChangeArrowheads="1"/>
          </p:cNvPicPr>
          <p:nvPr/>
        </p:nvPicPr>
        <p:blipFill>
          <a:blip r:embed="rId4" cstate="print"/>
          <a:srcRect t="2180" r="1772" b="9812"/>
          <a:stretch>
            <a:fillRect/>
          </a:stretch>
        </p:blipFill>
        <p:spPr bwMode="auto">
          <a:xfrm>
            <a:off x="357158" y="4500570"/>
            <a:ext cx="2994006" cy="2179418"/>
          </a:xfrm>
          <a:prstGeom prst="rect">
            <a:avLst/>
          </a:prstGeom>
          <a:noFill/>
        </p:spPr>
      </p:pic>
      <p:pic>
        <p:nvPicPr>
          <p:cNvPr id="136202" name="Picture 10" descr="http://www.gdefon.ru/wallpapers/461133_frukty_eda_citrusy_3508x2480_%28www.GdeFon.ru%29.jpg"/>
          <p:cNvPicPr>
            <a:picLocks noChangeAspect="1" noChangeArrowheads="1"/>
          </p:cNvPicPr>
          <p:nvPr/>
        </p:nvPicPr>
        <p:blipFill>
          <a:blip r:embed="rId5" cstate="print"/>
          <a:srcRect r="673"/>
          <a:stretch>
            <a:fillRect/>
          </a:stretch>
        </p:blipFill>
        <p:spPr bwMode="auto">
          <a:xfrm>
            <a:off x="5500694" y="4500570"/>
            <a:ext cx="3334988" cy="2174594"/>
          </a:xfrm>
          <a:prstGeom prst="rect">
            <a:avLst/>
          </a:prstGeom>
          <a:noFill/>
        </p:spPr>
      </p:pic>
      <p:pic>
        <p:nvPicPr>
          <p:cNvPr id="136198" name="Picture 6" descr="http://www.ljplus.ru/img4/p/a/paraparasenok/orgbavov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3500438"/>
            <a:ext cx="3443068" cy="149754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/>
          <a:lstStyle/>
          <a:p>
            <a:r>
              <a:rPr lang="uk-UA" b="1" dirty="0" smtClean="0"/>
              <a:t>Промисловість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001156" cy="3286147"/>
          </a:xfrm>
        </p:spPr>
        <p:txBody>
          <a:bodyPr/>
          <a:lstStyle/>
          <a:p>
            <a:r>
              <a:rPr lang="uk-UA" sz="1400" dirty="0" smtClean="0"/>
              <a:t>У країнах Латинської Америки, які мають сировинну базу, сформувалося кілька орієнтованих на експорт секторів виробництва. </a:t>
            </a:r>
          </a:p>
          <a:p>
            <a:r>
              <a:rPr lang="uk-UA" sz="1400" dirty="0" smtClean="0"/>
              <a:t>В гірничодобувній промисловості - це гірничо-металургійна та нафтова, в агропромисловому комплексі - виробництво цукру, кави, консервів, соків, алкогольних напоїв тощо. </a:t>
            </a:r>
          </a:p>
          <a:p>
            <a:r>
              <a:rPr lang="uk-UA" sz="1400" dirty="0" smtClean="0"/>
              <a:t>Розвиваються машинобудування, хімія, енергетика, чорна металургія, галузі легкої промисловості. Нині обсяги виробництва продукції важкої та легкої промисловості майже однакові. </a:t>
            </a:r>
          </a:p>
          <a:p>
            <a:r>
              <a:rPr lang="uk-UA" sz="1400" dirty="0" smtClean="0"/>
              <a:t>75 % промислової продукції припадає на п'ять найрозвинутіших країн - Мексику, Бразилію, Аргентину, Венесуелу та Колумбію. Ці країни наздоганяє Чилі, яка за темпами розвитку економіки випереджає багато інших країн. </a:t>
            </a:r>
          </a:p>
          <a:p>
            <a:r>
              <a:rPr lang="uk-UA" sz="1400" dirty="0" smtClean="0"/>
              <a:t>Частка їх у регіональному виробництві автомобілів становить 99 %, текстильних виробів - 91 %, нафти - 86 %, мінеральних добрив - 85 %, енергоносіїв - 76 % будматеріалів - 75 %, цукру - 60 </a:t>
            </a:r>
            <a:r>
              <a:rPr lang="uk-UA" sz="1400" i="1" dirty="0" smtClean="0"/>
              <a:t>%. </a:t>
            </a:r>
          </a:p>
          <a:p>
            <a:r>
              <a:rPr lang="uk-UA" sz="1400" dirty="0" smtClean="0"/>
              <a:t>Промисловість концентрується у найбільших містах та міських агломераціях, переважно столичних. </a:t>
            </a:r>
            <a:endParaRPr lang="ru-RU" sz="1400" dirty="0" smtClean="0"/>
          </a:p>
        </p:txBody>
      </p:sp>
      <p:pic>
        <p:nvPicPr>
          <p:cNvPr id="137218" name="Picture 2" descr="http://www.bwf-envirotec.ru/dms/bwf-group/Common/envirotec/img/english_web_pages/applications/header_chemicals_pharmaceutical_indust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829054"/>
            <a:ext cx="7715298" cy="302894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r>
              <a:rPr lang="uk-UA" b="1" dirty="0" smtClean="0"/>
              <a:t>Гірничодобувна промисловість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4071966" cy="5286412"/>
          </a:xfrm>
        </p:spPr>
        <p:txBody>
          <a:bodyPr/>
          <a:lstStyle/>
          <a:p>
            <a:r>
              <a:rPr lang="uk-UA" sz="2200" dirty="0" smtClean="0"/>
              <a:t>Розміщення підприємств гірничодобувної промисловості відповідає районам видобування корисних копалин, для яких характерне зональне розміщення («олов'яний пояс», «мідний пояс» тощо). Переробні підприємства не завжди зна­ходяться в районі видобутку копалин, частіше поблизу портів, оскільки орієнтовані на експорт</a:t>
            </a:r>
            <a:r>
              <a:rPr lang="uk-UA" sz="2200" i="1" dirty="0" smtClean="0"/>
              <a:t>.</a:t>
            </a:r>
            <a:endParaRPr lang="ru-RU" sz="2200" dirty="0" smtClean="0"/>
          </a:p>
          <a:p>
            <a:endParaRPr lang="ru-RU" dirty="0"/>
          </a:p>
        </p:txBody>
      </p:sp>
      <p:pic>
        <p:nvPicPr>
          <p:cNvPr id="138242" name="Picture 2" descr="http://dic.academic.ru/pictures/enc_geolog/8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928670"/>
            <a:ext cx="4600575" cy="5810251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uk-UA" b="1" dirty="0" smtClean="0"/>
              <a:t>Транспорт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8786874" cy="5197493"/>
          </a:xfrm>
        </p:spPr>
        <p:txBody>
          <a:bodyPr/>
          <a:lstStyle/>
          <a:p>
            <a:r>
              <a:rPr lang="uk-UA" sz="2000" dirty="0" smtClean="0"/>
              <a:t>Порівняно з іншими регіонами країн, що розвиваються, розвиток транспортної системи в країнах Латинської Америки недостатній. </a:t>
            </a:r>
          </a:p>
          <a:p>
            <a:r>
              <a:rPr lang="uk-UA" sz="2000" dirty="0" smtClean="0"/>
              <a:t>Магістралі сполучають переважно райони видобутку сировини з морським узбережжям. Міждержавних і, тим більше, трансконтинентальних ліній практично немає.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139266" name="Picture 2" descr="http://latindex.ru/upload/iblock/0a3/ambah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714620"/>
            <a:ext cx="2857500" cy="1714500"/>
          </a:xfrm>
          <a:prstGeom prst="rect">
            <a:avLst/>
          </a:prstGeom>
          <a:noFill/>
        </p:spPr>
      </p:pic>
      <p:pic>
        <p:nvPicPr>
          <p:cNvPr id="139268" name="Picture 4" descr="http://www.geo-asset.com/SHAPKA/pan_amerika_kosta-rik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643182"/>
            <a:ext cx="2990828" cy="2001626"/>
          </a:xfrm>
          <a:prstGeom prst="rect">
            <a:avLst/>
          </a:prstGeom>
          <a:noFill/>
        </p:spPr>
      </p:pic>
      <p:pic>
        <p:nvPicPr>
          <p:cNvPr id="139270" name="Picture 6" descr="http://f2.foto.rambler.ru/preview/r/668x447/4b597fa7-ea26-ad35-a79d-46ce4db48aa5/%D0%9F%D0%B0%D0%BD%D0%B0%D0%BC%D0%B5%D1%80%D0%B8%D0%BA%D0%B0%D0%BD%D1%81%D0%BA%D0%BE%D0%B5_%D1%88%D0%BE%D1%81%D1%81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714620"/>
            <a:ext cx="2714644" cy="1816536"/>
          </a:xfrm>
          <a:prstGeom prst="rect">
            <a:avLst/>
          </a:prstGeom>
          <a:noFill/>
        </p:spPr>
      </p:pic>
      <p:pic>
        <p:nvPicPr>
          <p:cNvPr id="139272" name="Picture 8" descr="http://ru.fishki.net/picsw/042013/15/auto/bus/auto-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714884"/>
            <a:ext cx="2947974" cy="1963397"/>
          </a:xfrm>
          <a:prstGeom prst="rect">
            <a:avLst/>
          </a:prstGeom>
          <a:noFill/>
        </p:spPr>
      </p:pic>
      <p:pic>
        <p:nvPicPr>
          <p:cNvPr id="139274" name="Picture 10" descr="http://900igr.net/datai/geografija/Naselenie-Ameriki/0015-033-KHozjajstvo-Latinskoj-Ameri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572008"/>
            <a:ext cx="2857488" cy="2143116"/>
          </a:xfrm>
          <a:prstGeom prst="rect">
            <a:avLst/>
          </a:prstGeom>
          <a:noFill/>
        </p:spPr>
      </p:pic>
      <p:pic>
        <p:nvPicPr>
          <p:cNvPr id="139276" name="Picture 12" descr="http://900igr.net/datai/geografija/Naselenie-Ameriki/0015-030-KHozjajstvo-Latinskoj-Amerik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4643445"/>
            <a:ext cx="2714644" cy="203598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4525963"/>
          </a:xfrm>
        </p:spPr>
        <p:txBody>
          <a:bodyPr/>
          <a:lstStyle/>
          <a:p>
            <a:r>
              <a:rPr lang="uk-UA" sz="2000" dirty="0" smtClean="0"/>
              <a:t>За обсягами вантажоперевезень на морський транспорт припадає 76 %, автомобільний - 10 %, залізничний — 6 %, трубопровідний - 6 %, річковий - 1 %, повітряний - 1 %.</a:t>
            </a:r>
          </a:p>
          <a:p>
            <a:r>
              <a:rPr lang="uk-UA" sz="2000" dirty="0" smtClean="0"/>
              <a:t> Оскільки морський транспорт обслуговує переважно зовнішньо торговельні операції, то очевидним є переважання перевезень за межі регіоні. Внутрішні та міжрегіональні транспортні перевезення незначні.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140290" name="Picture 2" descr="http://900igr.net/datai/geografija/Naselenie-Ameriki/0015-032-KHozjajstvo-Latinskoj-Amer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214554"/>
            <a:ext cx="2714644" cy="1982405"/>
          </a:xfrm>
          <a:prstGeom prst="rect">
            <a:avLst/>
          </a:prstGeom>
          <a:noFill/>
        </p:spPr>
      </p:pic>
      <p:pic>
        <p:nvPicPr>
          <p:cNvPr id="140292" name="Picture 4" descr="http://ru.fishki.net/picsw/042013/15/auto/bus/auto-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214554"/>
            <a:ext cx="3003329" cy="2000265"/>
          </a:xfrm>
          <a:prstGeom prst="rect">
            <a:avLst/>
          </a:prstGeom>
          <a:noFill/>
        </p:spPr>
      </p:pic>
      <p:pic>
        <p:nvPicPr>
          <p:cNvPr id="140294" name="Picture 6" descr="http://img3.arrivo.ru/cfcd/09/433/2/thailand-speedboa-and-ferry-to-Koh_Samet%28wikimedia.org-Bj%C3%B8rn_Erik_Pedersen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86256"/>
            <a:ext cx="3637941" cy="2428892"/>
          </a:xfrm>
          <a:prstGeom prst="rect">
            <a:avLst/>
          </a:prstGeom>
          <a:noFill/>
        </p:spPr>
      </p:pic>
      <p:pic>
        <p:nvPicPr>
          <p:cNvPr id="140296" name="Picture 8" descr="https://encrypted-tbn1.gstatic.com/images?q=tbn:ANd9GcQlp7fwgLIAZmBKS5XKjf-HoiUlRQeEwAKhaW9L4aFYfQuwzJTT8w"/>
          <p:cNvPicPr>
            <a:picLocks noChangeAspect="1" noChangeArrowheads="1"/>
          </p:cNvPicPr>
          <p:nvPr/>
        </p:nvPicPr>
        <p:blipFill>
          <a:blip r:embed="rId5" cstate="print"/>
          <a:srcRect b="6442"/>
          <a:stretch>
            <a:fillRect/>
          </a:stretch>
        </p:blipFill>
        <p:spPr bwMode="auto">
          <a:xfrm>
            <a:off x="6000760" y="2214554"/>
            <a:ext cx="2915480" cy="2000264"/>
          </a:xfrm>
          <a:prstGeom prst="rect">
            <a:avLst/>
          </a:prstGeom>
          <a:noFill/>
        </p:spPr>
      </p:pic>
      <p:pic>
        <p:nvPicPr>
          <p:cNvPr id="140298" name="Picture 10" descr="http://img.alibaba.com/photo/635912871/air_transportation_service_to_USA_Europe_Australia_Midd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286256"/>
            <a:ext cx="3714776" cy="246549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08"/>
          </a:xfrm>
        </p:spPr>
        <p:txBody>
          <a:bodyPr/>
          <a:lstStyle/>
          <a:p>
            <a:r>
              <a:rPr lang="uk-UA" b="1" dirty="0" smtClean="0"/>
              <a:t>Зовнішні економічні зв'язки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9001156" cy="4525963"/>
          </a:xfrm>
        </p:spPr>
        <p:txBody>
          <a:bodyPr/>
          <a:lstStyle/>
          <a:p>
            <a:r>
              <a:rPr lang="uk-UA" sz="1800" dirty="0" smtClean="0"/>
              <a:t>Зовнішньоторговельні операції орієнтовані на ринки США, Західної Європи та Східної Азії. </a:t>
            </a:r>
          </a:p>
          <a:p>
            <a:r>
              <a:rPr lang="uk-UA" sz="1800" dirty="0" smtClean="0"/>
              <a:t>У структурі експортно-імпортних операцій переважає вивіз сировини та напівфабрикатів, завозять у регіон переважно готові товари. </a:t>
            </a:r>
          </a:p>
          <a:p>
            <a:r>
              <a:rPr lang="uk-UA" sz="1800" dirty="0" smtClean="0"/>
              <a:t>Товарний експорт - головна стаття валютних надходжень майже всіх країн континенту, за винятком Мексики, де переважають валютні надходження від туризму. </a:t>
            </a:r>
          </a:p>
          <a:p>
            <a:r>
              <a:rPr lang="uk-UA" sz="1800" dirty="0" smtClean="0"/>
              <a:t>У шести найрозвинутіших країнах Латинської Америки намітилась тенденція до поступового переходу на експорт готових товарів і послуг.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130054" name="Picture 6" descr="http://school.xvatit.com/images/d/db/06.01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857628"/>
            <a:ext cx="7020626" cy="213360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5911873"/>
          </a:xfrm>
        </p:spPr>
        <p:txBody>
          <a:bodyPr/>
          <a:lstStyle/>
          <a:p>
            <a:r>
              <a:rPr lang="uk-UA" sz="1800" dirty="0" smtClean="0"/>
              <a:t>Потреби в імпорті переважають можливості експорту, тому структур зовнішньої торгівлі незбалансована. </a:t>
            </a:r>
          </a:p>
          <a:p>
            <a:r>
              <a:rPr lang="uk-UA" sz="1800" dirty="0" smtClean="0"/>
              <a:t>Всі країни Латинської Америки залежать від зовнішніх позик та інвестицій. </a:t>
            </a:r>
          </a:p>
          <a:p>
            <a:r>
              <a:rPr lang="uk-UA" sz="1800" dirty="0" smtClean="0"/>
              <a:t>Всі країни регіону вивозять продовольство – каву, какао, цитрусові, банани, цукор, зернові, м'ясо. </a:t>
            </a:r>
          </a:p>
          <a:p>
            <a:r>
              <a:rPr lang="uk-UA" sz="1800" dirty="0" smtClean="0"/>
              <a:t>Окремі мають вузьку спеціалізацію. Наприклад, світовим експортером кави є Бразилія, Колумбія, зернових - Аргентина, бананів - Еквадор. Аргентина та Уругвай - визнані світові лідери в експорті шкіри та м'яса.</a:t>
            </a:r>
            <a:endParaRPr lang="ru-RU" sz="1800" dirty="0"/>
          </a:p>
        </p:txBody>
      </p:sp>
      <p:pic>
        <p:nvPicPr>
          <p:cNvPr id="145410" name="Picture 2" descr="http://s4.goodfon.ru/image/62106-5000x2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643182"/>
            <a:ext cx="3190252" cy="2000264"/>
          </a:xfrm>
          <a:prstGeom prst="rect">
            <a:avLst/>
          </a:prstGeom>
          <a:noFill/>
        </p:spPr>
      </p:pic>
      <p:pic>
        <p:nvPicPr>
          <p:cNvPr id="145412" name="Picture 4" descr="http://agrobirzha.info/system/files/image/Kupit%20kaka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643182"/>
            <a:ext cx="2571768" cy="2000264"/>
          </a:xfrm>
          <a:prstGeom prst="rect">
            <a:avLst/>
          </a:prstGeom>
          <a:noFill/>
        </p:spPr>
      </p:pic>
      <p:pic>
        <p:nvPicPr>
          <p:cNvPr id="145416" name="Picture 8" descr="http://www.agroacadem.ru/wp-content/uploads/2012/07/skladskie-svidetelstva-na-zerno-pomogut-agrariyam-v-poluchenii-kredit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643182"/>
            <a:ext cx="3000396" cy="2000264"/>
          </a:xfrm>
          <a:prstGeom prst="rect">
            <a:avLst/>
          </a:prstGeom>
          <a:noFill/>
        </p:spPr>
      </p:pic>
      <p:pic>
        <p:nvPicPr>
          <p:cNvPr id="145418" name="Picture 10" descr="http://s1.goodfon.ru/image/411711-2560x17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4714884"/>
            <a:ext cx="2928958" cy="1979026"/>
          </a:xfrm>
          <a:prstGeom prst="rect">
            <a:avLst/>
          </a:prstGeom>
          <a:noFill/>
        </p:spPr>
      </p:pic>
      <p:pic>
        <p:nvPicPr>
          <p:cNvPr id="145420" name="Picture 12" descr="http://img12.nnm.ru/a/8/a/b/a/8c54cb7349a273f9cef0efdeb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714884"/>
            <a:ext cx="3143272" cy="1952599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9"/>
            <a:ext cx="8715436" cy="2143140"/>
          </a:xfrm>
        </p:spPr>
        <p:txBody>
          <a:bodyPr/>
          <a:lstStyle/>
          <a:p>
            <a:r>
              <a:rPr lang="uk-UA" sz="1600" dirty="0" smtClean="0"/>
              <a:t>Близько 1/4 товарного сировинного експорту припадає на нафту та нафтопродукти. </a:t>
            </a:r>
          </a:p>
          <a:p>
            <a:r>
              <a:rPr lang="uk-UA" sz="1600" dirty="0" smtClean="0"/>
              <a:t>Крім того, з країн Латинської Америки вивозять чорні та кольорові метали. </a:t>
            </a:r>
          </a:p>
          <a:p>
            <a:r>
              <a:rPr lang="uk-UA" sz="1600" dirty="0" smtClean="0"/>
              <a:t>Так, Чилі вивозить мідь, Перу - свинець та мідь, Болівія - олово, Ямайка - боксити. </a:t>
            </a:r>
          </a:p>
          <a:p>
            <a:r>
              <a:rPr lang="uk-UA" sz="1600" dirty="0" smtClean="0"/>
              <a:t>З готових товарів країни Латинської Америки експортують напої і тютюн (близько 10% експорту), хімічні товари - 10 %, транспортні засоби і обладнання - 33-35 %. </a:t>
            </a:r>
          </a:p>
          <a:p>
            <a:r>
              <a:rPr lang="uk-UA" sz="1600" dirty="0" smtClean="0"/>
              <a:t>Нині значну частку експортних товарів становлять готові вироби але з них 1/3 - це напівфабрикати (тютюн і деякі хімічні товари).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146434" name="Picture 2" descr="http://www.webpark.ru/uploads54/110927/Oil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357430"/>
            <a:ext cx="2804108" cy="2000264"/>
          </a:xfrm>
          <a:prstGeom prst="rect">
            <a:avLst/>
          </a:prstGeom>
          <a:noFill/>
        </p:spPr>
      </p:pic>
      <p:pic>
        <p:nvPicPr>
          <p:cNvPr id="146436" name="Picture 4" descr="http://usiter.com/uploads/20120606/neft+93622585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357430"/>
            <a:ext cx="3071834" cy="2054808"/>
          </a:xfrm>
          <a:prstGeom prst="rect">
            <a:avLst/>
          </a:prstGeom>
          <a:noFill/>
        </p:spPr>
      </p:pic>
      <p:pic>
        <p:nvPicPr>
          <p:cNvPr id="146438" name="Picture 6" descr="http://www.promobud.ua/userfiles/image/meta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357430"/>
            <a:ext cx="2857520" cy="2000264"/>
          </a:xfrm>
          <a:prstGeom prst="rect">
            <a:avLst/>
          </a:prstGeom>
          <a:noFill/>
        </p:spPr>
      </p:pic>
      <p:pic>
        <p:nvPicPr>
          <p:cNvPr id="146440" name="Picture 8" descr="http://image.tsn.ua/media/images2/original/Jan2009/5d4717fb8a_106054.jpg"/>
          <p:cNvPicPr>
            <a:picLocks noChangeAspect="1" noChangeArrowheads="1"/>
          </p:cNvPicPr>
          <p:nvPr/>
        </p:nvPicPr>
        <p:blipFill>
          <a:blip r:embed="rId5" cstate="print"/>
          <a:srcRect r="3423"/>
          <a:stretch>
            <a:fillRect/>
          </a:stretch>
        </p:blipFill>
        <p:spPr bwMode="auto">
          <a:xfrm>
            <a:off x="142845" y="4572008"/>
            <a:ext cx="2786082" cy="1881404"/>
          </a:xfrm>
          <a:prstGeom prst="rect">
            <a:avLst/>
          </a:prstGeom>
          <a:noFill/>
        </p:spPr>
      </p:pic>
      <p:pic>
        <p:nvPicPr>
          <p:cNvPr id="146442" name="Picture 10" descr="http://geo.web.ru/druza/m-Pb_2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500570"/>
            <a:ext cx="3062436" cy="2000240"/>
          </a:xfrm>
          <a:prstGeom prst="rect">
            <a:avLst/>
          </a:prstGeom>
          <a:noFill/>
        </p:spPr>
      </p:pic>
      <p:pic>
        <p:nvPicPr>
          <p:cNvPr id="146444" name="Picture 12" descr="http://www.periodictable.ru/029Cu/slides/Cu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4500571"/>
            <a:ext cx="2786082" cy="200026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tkb-bnpparibasip.ru/i/msg_i/2319/flip_parvest-latin-america_january_2012_rus-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44853"/>
            <a:ext cx="7572428" cy="632527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/>
          <a:lstStyle/>
          <a:p>
            <a:r>
              <a:rPr lang="uk-UA" b="1" dirty="0" smtClean="0"/>
              <a:t>Склад і </a:t>
            </a:r>
            <a:r>
              <a:rPr lang="uk-UA" b="1" dirty="0" smtClean="0"/>
              <a:t>назва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4500594" cy="4643470"/>
          </a:xfrm>
        </p:spPr>
        <p:txBody>
          <a:bodyPr/>
          <a:lstStyle/>
          <a:p>
            <a:r>
              <a:rPr lang="ru-RU" sz="2200" dirty="0" smtClean="0"/>
              <a:t>У </a:t>
            </a:r>
            <a:r>
              <a:rPr lang="ru-RU" sz="2200" dirty="0" err="1" smtClean="0"/>
              <a:t>складі</a:t>
            </a:r>
            <a:r>
              <a:rPr lang="ru-RU" sz="2200" dirty="0" smtClean="0"/>
              <a:t> </a:t>
            </a:r>
            <a:r>
              <a:rPr lang="ru-RU" sz="2200" dirty="0" err="1" smtClean="0"/>
              <a:t>Латинської</a:t>
            </a:r>
            <a:r>
              <a:rPr lang="ru-RU" sz="2200" dirty="0" smtClean="0"/>
              <a:t> Америки </a:t>
            </a:r>
            <a:r>
              <a:rPr lang="ru-RU" sz="2200" dirty="0" err="1" smtClean="0"/>
              <a:t>виділяють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кілька</a:t>
            </a:r>
            <a:r>
              <a:rPr lang="ru-RU" sz="2200" dirty="0" smtClean="0"/>
              <a:t> </a:t>
            </a:r>
            <a:r>
              <a:rPr lang="ru-RU" sz="2200" dirty="0" err="1" smtClean="0"/>
              <a:t>субрегіонів</a:t>
            </a:r>
            <a:r>
              <a:rPr lang="ru-RU" sz="2200" dirty="0" smtClean="0"/>
              <a:t>. </a:t>
            </a:r>
            <a:r>
              <a:rPr lang="ru-RU" sz="2200" dirty="0" err="1" smtClean="0"/>
              <a:t>Це</a:t>
            </a:r>
            <a:r>
              <a:rPr lang="ru-RU" sz="2200" dirty="0" smtClean="0"/>
              <a:t> </a:t>
            </a:r>
            <a:r>
              <a:rPr lang="ru-RU" sz="2200" dirty="0" err="1" smtClean="0"/>
              <a:t>Середня</a:t>
            </a:r>
            <a:r>
              <a:rPr lang="ru-RU" sz="2200" dirty="0" smtClean="0"/>
              <a:t> Америка (Мексика, </a:t>
            </a:r>
            <a:r>
              <a:rPr lang="ru-RU" sz="2200" dirty="0" err="1" smtClean="0"/>
              <a:t>країни</a:t>
            </a:r>
            <a:r>
              <a:rPr lang="ru-RU" sz="2200" dirty="0" smtClean="0"/>
              <a:t> </a:t>
            </a:r>
            <a:r>
              <a:rPr lang="ru-RU" sz="2200" dirty="0" err="1" smtClean="0"/>
              <a:t>Центральної</a:t>
            </a:r>
            <a:r>
              <a:rPr lang="ru-RU" sz="2200" dirty="0" smtClean="0"/>
              <a:t> Америки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Вест-Індії</a:t>
            </a:r>
            <a:r>
              <a:rPr lang="ru-RU" sz="2200" dirty="0" smtClean="0"/>
              <a:t>), </a:t>
            </a:r>
            <a:r>
              <a:rPr lang="ru-RU" sz="2200" dirty="0" err="1" smtClean="0"/>
              <a:t>Андські</a:t>
            </a:r>
            <a:r>
              <a:rPr lang="ru-RU" sz="2200" dirty="0" smtClean="0"/>
              <a:t> </a:t>
            </a:r>
            <a:r>
              <a:rPr lang="ru-RU" sz="2200" dirty="0" err="1" smtClean="0"/>
              <a:t>країни</a:t>
            </a:r>
            <a:r>
              <a:rPr lang="ru-RU" sz="2200" dirty="0" smtClean="0"/>
              <a:t> (</a:t>
            </a:r>
            <a:r>
              <a:rPr lang="ru-RU" sz="2200" dirty="0" err="1" smtClean="0"/>
              <a:t>Венесуела</a:t>
            </a:r>
            <a:r>
              <a:rPr lang="ru-RU" sz="2200" dirty="0" smtClean="0"/>
              <a:t>, </a:t>
            </a:r>
            <a:r>
              <a:rPr lang="ru-RU" sz="2200" dirty="0" err="1" smtClean="0"/>
              <a:t>Колумбія</a:t>
            </a:r>
            <a:r>
              <a:rPr lang="ru-RU" sz="2200" dirty="0" smtClean="0"/>
              <a:t>, </a:t>
            </a:r>
            <a:r>
              <a:rPr lang="ru-RU" sz="2200" dirty="0" err="1" smtClean="0"/>
              <a:t>Еквадор</a:t>
            </a:r>
            <a:r>
              <a:rPr lang="ru-RU" sz="2200" dirty="0" smtClean="0"/>
              <a:t>, Перу, </a:t>
            </a:r>
            <a:r>
              <a:rPr lang="ru-RU" sz="2200" dirty="0" err="1" smtClean="0"/>
              <a:t>Болівія</a:t>
            </a:r>
            <a:r>
              <a:rPr lang="ru-RU" sz="2200" dirty="0" smtClean="0"/>
              <a:t>, </a:t>
            </a:r>
            <a:r>
              <a:rPr lang="ru-RU" sz="2200" dirty="0" err="1" smtClean="0"/>
              <a:t>Чилі</a:t>
            </a:r>
            <a:r>
              <a:rPr lang="ru-RU" sz="2200" dirty="0" smtClean="0"/>
              <a:t>), </a:t>
            </a:r>
            <a:r>
              <a:rPr lang="ru-RU" sz="2200" dirty="0" err="1" smtClean="0"/>
              <a:t>країни</a:t>
            </a:r>
            <a:r>
              <a:rPr lang="ru-RU" sz="2200" dirty="0" smtClean="0"/>
              <a:t> </a:t>
            </a:r>
            <a:r>
              <a:rPr lang="ru-RU" sz="2200" dirty="0" err="1" smtClean="0"/>
              <a:t>басейну</a:t>
            </a:r>
            <a:r>
              <a:rPr lang="ru-RU" sz="2200" dirty="0" smtClean="0"/>
              <a:t> </a:t>
            </a:r>
            <a:r>
              <a:rPr lang="ru-RU" sz="2200" dirty="0" err="1" smtClean="0"/>
              <a:t>Ла-Плати</a:t>
            </a:r>
            <a:r>
              <a:rPr lang="ru-RU" sz="2200" dirty="0" smtClean="0"/>
              <a:t> (Парагвай, Уругвай, Аргентина), </a:t>
            </a:r>
            <a:r>
              <a:rPr lang="ru-RU" sz="2200" dirty="0" err="1" smtClean="0"/>
              <a:t>Бразилія</a:t>
            </a:r>
            <a:r>
              <a:rPr lang="ru-RU" sz="2200" dirty="0" smtClean="0"/>
              <a:t>. </a:t>
            </a:r>
          </a:p>
          <a:p>
            <a:r>
              <a:rPr lang="ru-RU" sz="2200" dirty="0" err="1" smtClean="0"/>
              <a:t>Назва</a:t>
            </a:r>
            <a:r>
              <a:rPr lang="ru-RU" sz="2200" dirty="0" smtClean="0"/>
              <a:t> «</a:t>
            </a:r>
            <a:r>
              <a:rPr lang="ru-RU" sz="2200" dirty="0" err="1" smtClean="0"/>
              <a:t>Латинська</a:t>
            </a:r>
            <a:r>
              <a:rPr lang="ru-RU" sz="2200" dirty="0" smtClean="0"/>
              <a:t> Америка» </a:t>
            </a:r>
            <a:r>
              <a:rPr lang="ru-RU" sz="2200" dirty="0" err="1" smtClean="0"/>
              <a:t>поясняється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істотним</a:t>
            </a:r>
            <a:r>
              <a:rPr lang="ru-RU" sz="2200" dirty="0" smtClean="0"/>
              <a:t> </a:t>
            </a:r>
            <a:r>
              <a:rPr lang="ru-RU" sz="2200" dirty="0" err="1" smtClean="0"/>
              <a:t>впливом</a:t>
            </a:r>
            <a:r>
              <a:rPr lang="ru-RU" sz="2200" dirty="0" smtClean="0"/>
              <a:t> на </a:t>
            </a:r>
            <a:r>
              <a:rPr lang="ru-RU" sz="2200" dirty="0" err="1" smtClean="0"/>
              <a:t>цей</a:t>
            </a:r>
            <a:r>
              <a:rPr lang="ru-RU" sz="2200" dirty="0" smtClean="0"/>
              <a:t> </a:t>
            </a:r>
            <a:r>
              <a:rPr lang="ru-RU" sz="2200" dirty="0" err="1" smtClean="0"/>
              <a:t>регіон</a:t>
            </a:r>
            <a:r>
              <a:rPr lang="ru-RU" sz="2200" dirty="0" smtClean="0"/>
              <a:t> </a:t>
            </a:r>
            <a:r>
              <a:rPr lang="ru-RU" sz="2200" dirty="0" err="1" smtClean="0"/>
              <a:t>мови</a:t>
            </a:r>
            <a:r>
              <a:rPr lang="ru-RU" sz="2200" dirty="0" smtClean="0"/>
              <a:t>, </a:t>
            </a:r>
            <a:r>
              <a:rPr lang="ru-RU" sz="2200" dirty="0" err="1" smtClean="0"/>
              <a:t>культури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звичаїв</a:t>
            </a:r>
            <a:r>
              <a:rPr lang="ru-RU" sz="2200" dirty="0" smtClean="0"/>
              <a:t> </a:t>
            </a:r>
            <a:r>
              <a:rPr lang="ru-RU" sz="2200" dirty="0" err="1" smtClean="0"/>
              <a:t>романських</a:t>
            </a:r>
            <a:r>
              <a:rPr lang="ru-RU" sz="2200" dirty="0" smtClean="0"/>
              <a:t> (</a:t>
            </a:r>
            <a:r>
              <a:rPr lang="ru-RU" sz="2200" dirty="0" err="1" smtClean="0"/>
              <a:t>латинських</a:t>
            </a:r>
            <a:r>
              <a:rPr lang="ru-RU" sz="2200" dirty="0" smtClean="0"/>
              <a:t>) </a:t>
            </a:r>
            <a:r>
              <a:rPr lang="ru-RU" sz="2200" dirty="0" err="1" smtClean="0"/>
              <a:t>народів</a:t>
            </a:r>
            <a:r>
              <a:rPr lang="ru-RU" sz="2200" dirty="0" smtClean="0"/>
              <a:t> </a:t>
            </a:r>
            <a:r>
              <a:rPr lang="ru-RU" sz="2200" dirty="0" err="1" smtClean="0"/>
              <a:t>Піренейського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півострова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122882" name="Picture 2" descr="http://www.ostu.ru/personal/nikolaev/amer-s_1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000109"/>
            <a:ext cx="4286280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142338" name="Picture 2" descr="http://www.ponteiffel.ru/ref-2_1739624282-18518.coolpic"/>
          <p:cNvPicPr>
            <a:picLocks noChangeAspect="1" noChangeArrowheads="1"/>
          </p:cNvPicPr>
          <p:nvPr/>
        </p:nvPicPr>
        <p:blipFill>
          <a:blip r:embed="rId2" cstate="print"/>
          <a:srcRect l="12769" t="1264" r="1915" b="6320"/>
          <a:stretch>
            <a:fillRect/>
          </a:stretch>
        </p:blipFill>
        <p:spPr bwMode="auto">
          <a:xfrm>
            <a:off x="2143108" y="4071942"/>
            <a:ext cx="4810639" cy="263195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3108" y="142852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Основні товари експорту Бразилії</a:t>
            </a:r>
            <a:endParaRPr lang="ru-RU" b="1" dirty="0"/>
          </a:p>
        </p:txBody>
      </p:sp>
      <p:pic>
        <p:nvPicPr>
          <p:cNvPr id="142350" name="Picture 14" descr="http://www.ponteiffel.ru/ref-2_1739562121-26696.coolpic"/>
          <p:cNvPicPr>
            <a:picLocks noChangeAspect="1" noChangeArrowheads="1"/>
          </p:cNvPicPr>
          <p:nvPr/>
        </p:nvPicPr>
        <p:blipFill>
          <a:blip r:embed="rId3" cstate="print"/>
          <a:srcRect t="3634" b="7268"/>
          <a:stretch>
            <a:fillRect/>
          </a:stretch>
        </p:blipFill>
        <p:spPr bwMode="auto">
          <a:xfrm>
            <a:off x="2357422" y="571480"/>
            <a:ext cx="4429156" cy="269198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143108" y="3571876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Основні товари імпорту Бразилії</a:t>
            </a:r>
            <a:endParaRPr lang="ru-RU" b="1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ponteiffel.ru/ref-2_1739470403-42579.coolpic"/>
          <p:cNvPicPr>
            <a:picLocks noChangeAspect="1" noChangeArrowheads="1"/>
          </p:cNvPicPr>
          <p:nvPr/>
        </p:nvPicPr>
        <p:blipFill>
          <a:blip r:embed="rId2" cstate="print"/>
          <a:srcRect l="1187" t="776" r="1187" b="3880"/>
          <a:stretch>
            <a:fillRect/>
          </a:stretch>
        </p:blipFill>
        <p:spPr bwMode="auto">
          <a:xfrm>
            <a:off x="2571737" y="217837"/>
            <a:ext cx="4154958" cy="3102255"/>
          </a:xfrm>
          <a:prstGeom prst="rect">
            <a:avLst/>
          </a:prstGeom>
          <a:noFill/>
        </p:spPr>
      </p:pic>
      <p:pic>
        <p:nvPicPr>
          <p:cNvPr id="6" name="Picture 4" descr="http://www.ponteiffel.ru/ref-2_1739386888-38889.coolpic"/>
          <p:cNvPicPr>
            <a:picLocks noChangeAspect="1" noChangeArrowheads="1"/>
          </p:cNvPicPr>
          <p:nvPr/>
        </p:nvPicPr>
        <p:blipFill>
          <a:blip r:embed="rId3" cstate="print"/>
          <a:srcRect l="2719" t="1572" r="2719" b="5500"/>
          <a:stretch>
            <a:fillRect/>
          </a:stretch>
        </p:blipFill>
        <p:spPr bwMode="auto">
          <a:xfrm>
            <a:off x="0" y="3429000"/>
            <a:ext cx="4621494" cy="3143272"/>
          </a:xfrm>
          <a:prstGeom prst="rect">
            <a:avLst/>
          </a:prstGeom>
          <a:noFill/>
        </p:spPr>
      </p:pic>
      <p:pic>
        <p:nvPicPr>
          <p:cNvPr id="7" name="Picture 6" descr="http://www.ponteiffel.ru/ref-2_1739425777-44626.coolpic"/>
          <p:cNvPicPr>
            <a:picLocks noChangeAspect="1" noChangeArrowheads="1"/>
          </p:cNvPicPr>
          <p:nvPr/>
        </p:nvPicPr>
        <p:blipFill>
          <a:blip r:embed="rId4" cstate="print"/>
          <a:srcRect l="1780" t="778" r="2373" b="5444"/>
          <a:stretch>
            <a:fillRect/>
          </a:stretch>
        </p:blipFill>
        <p:spPr bwMode="auto">
          <a:xfrm>
            <a:off x="4643438" y="3429000"/>
            <a:ext cx="4500563" cy="314738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/>
          <a:lstStyle/>
          <a:p>
            <a:r>
              <a:rPr lang="uk-UA" b="1" dirty="0" smtClean="0"/>
              <a:t>Типологія країн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4525963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uk-UA" sz="1800" dirty="0"/>
              <a:t>За рівнем економічного розвитку майже всі держави Латинської Америки належать до країн, що розвиваються.</a:t>
            </a:r>
          </a:p>
          <a:p>
            <a:pPr>
              <a:lnSpc>
                <a:spcPct val="80000"/>
              </a:lnSpc>
              <a:defRPr/>
            </a:pPr>
            <a:r>
              <a:rPr lang="uk-UA" sz="1800" dirty="0"/>
              <a:t> Лише Куба є країною з плановою економікою.</a:t>
            </a:r>
          </a:p>
          <a:p>
            <a:pPr>
              <a:lnSpc>
                <a:spcPct val="80000"/>
              </a:lnSpc>
              <a:defRPr/>
            </a:pPr>
            <a:r>
              <a:rPr lang="uk-UA" sz="1800" dirty="0"/>
              <a:t>Латиноамериканські країни, що розвиваються, різні за рівнем економічного розвитку</a:t>
            </a:r>
            <a:r>
              <a:rPr lang="uk-UA" sz="1800" dirty="0" smtClean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uk-UA" sz="1800" dirty="0" smtClean="0"/>
              <a:t>До </a:t>
            </a:r>
            <a:r>
              <a:rPr lang="uk-UA" sz="1800" dirty="0"/>
              <a:t>нових індустріальних країн (</a:t>
            </a:r>
            <a:r>
              <a:rPr lang="uk-UA" sz="1800" dirty="0" err="1"/>
              <a:t>НІК</a:t>
            </a:r>
            <a:r>
              <a:rPr lang="uk-UA" sz="1800" dirty="0"/>
              <a:t>) відносять Бразилію, Мексику та Аргентину. До них наближаються Венесуела, Колумбія, Чилі. </a:t>
            </a:r>
          </a:p>
          <a:p>
            <a:pPr>
              <a:lnSpc>
                <a:spcPct val="90000"/>
              </a:lnSpc>
              <a:defRPr/>
            </a:pPr>
            <a:endParaRPr lang="ru-RU" sz="1800" dirty="0"/>
          </a:p>
        </p:txBody>
      </p:sp>
      <p:pic>
        <p:nvPicPr>
          <p:cNvPr id="129026" name="Picture 2" descr="http://golubkatour.com.ua/userfiles/images/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000372"/>
            <a:ext cx="5000660" cy="37518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6248" y="614364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Куба</a:t>
            </a:r>
            <a:endParaRPr lang="ru-RU" sz="3200" b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http://tonkosti.ru/images/5/59/%D0%A1%D0%B8%D0%BC%D0%B2%D0%BE%D0%BB_%D0%A0%D0%B8%D0%BE,_%D0%91%D1%80%D0%B0%D0%B7%D0%B8%D0%BB%D0%B8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000528" cy="2868302"/>
          </a:xfrm>
          <a:prstGeom prst="rect">
            <a:avLst/>
          </a:prstGeom>
          <a:noFill/>
        </p:spPr>
      </p:pic>
      <p:pic>
        <p:nvPicPr>
          <p:cNvPr id="130054" name="Picture 6" descr="http://prime-holiday.com/wp-content/uploads/2011/06/argentin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42853"/>
            <a:ext cx="4391089" cy="2857520"/>
          </a:xfrm>
          <a:prstGeom prst="rect">
            <a:avLst/>
          </a:prstGeom>
          <a:noFill/>
        </p:spPr>
      </p:pic>
      <p:pic>
        <p:nvPicPr>
          <p:cNvPr id="130052" name="Picture 4" descr="http://airticket-ua.com/sites/default/files/mex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429000"/>
            <a:ext cx="4357718" cy="290308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7224" y="300037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Бразилія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86446" y="300037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Мексика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43306" y="642939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Аргентина</a:t>
            </a:r>
            <a:endParaRPr lang="ru-RU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http://venetur.ru/sites/venetur.ru/files/0005cg8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54634" cy="3000372"/>
          </a:xfrm>
          <a:prstGeom prst="rect">
            <a:avLst/>
          </a:prstGeom>
          <a:noFill/>
        </p:spPr>
      </p:pic>
      <p:pic>
        <p:nvPicPr>
          <p:cNvPr id="131076" name="Picture 4" descr="http://karavantour.com/wp-content/uploads/columbia.jpg"/>
          <p:cNvPicPr>
            <a:picLocks noChangeAspect="1" noChangeArrowheads="1"/>
          </p:cNvPicPr>
          <p:nvPr/>
        </p:nvPicPr>
        <p:blipFill>
          <a:blip r:embed="rId3" cstate="print"/>
          <a:srcRect b="12930"/>
          <a:stretch>
            <a:fillRect/>
          </a:stretch>
        </p:blipFill>
        <p:spPr bwMode="auto">
          <a:xfrm>
            <a:off x="4572000" y="0"/>
            <a:ext cx="4572000" cy="3000372"/>
          </a:xfrm>
          <a:prstGeom prst="rect">
            <a:avLst/>
          </a:prstGeom>
          <a:noFill/>
        </p:spPr>
      </p:pic>
      <p:pic>
        <p:nvPicPr>
          <p:cNvPr id="131080" name="Picture 8" descr="http://kervansaraymarmaris.com/wp-content/uploads/2012/10/1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214686"/>
            <a:ext cx="4157649" cy="312311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58" y="314324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Венесуела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00430" y="635795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Чилі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15140" y="314324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 smtClean="0"/>
              <a:t>Колумбія</a:t>
            </a:r>
            <a:endParaRPr lang="ru-RU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643998" cy="5768997"/>
          </a:xfrm>
        </p:spPr>
        <p:txBody>
          <a:bodyPr/>
          <a:lstStyle/>
          <a:p>
            <a:r>
              <a:rPr lang="uk-UA" sz="2400" dirty="0" smtClean="0"/>
              <a:t>Більшість країн Карибського басейну, зокрема Багамські острови, Барбадос, належать до групи острівних країн, що мають високі прибутки і відомі курортами та банківським бізнесом.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                                              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                                                   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                                                              </a:t>
            </a:r>
            <a:r>
              <a:rPr lang="uk-UA" sz="2400" b="1" dirty="0" smtClean="0"/>
              <a:t>Барбадос</a:t>
            </a:r>
          </a:p>
          <a:p>
            <a:endParaRPr lang="uk-UA" sz="2400" b="1" dirty="0"/>
          </a:p>
          <a:p>
            <a:endParaRPr lang="uk-UA" sz="2400" b="1" dirty="0" smtClean="0"/>
          </a:p>
          <a:p>
            <a:endParaRPr lang="uk-UA" sz="2400" b="1" dirty="0"/>
          </a:p>
          <a:p>
            <a:endParaRPr lang="uk-UA" sz="2400" b="1" dirty="0" smtClean="0"/>
          </a:p>
          <a:p>
            <a:pPr>
              <a:buNone/>
            </a:pPr>
            <a:r>
              <a:rPr lang="uk-UA" sz="2400" b="1" dirty="0" smtClean="0"/>
              <a:t>    </a:t>
            </a:r>
          </a:p>
          <a:p>
            <a:pPr>
              <a:buNone/>
            </a:pPr>
            <a:r>
              <a:rPr lang="uk-UA" sz="2400" b="1" dirty="0"/>
              <a:t> </a:t>
            </a:r>
            <a:r>
              <a:rPr lang="uk-UA" sz="2400" b="1" dirty="0" smtClean="0"/>
              <a:t>    Багамські острови</a:t>
            </a:r>
            <a:endParaRPr lang="ru-RU" sz="2400" b="1" dirty="0" smtClean="0"/>
          </a:p>
          <a:p>
            <a:endParaRPr lang="ru-RU" dirty="0"/>
          </a:p>
        </p:txBody>
      </p:sp>
      <p:pic>
        <p:nvPicPr>
          <p:cNvPr id="134146" name="Picture 2" descr="http://marigras.com.ua/img/2/axb100ibk3wfv19s46h59ouzg1gd6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857364"/>
            <a:ext cx="4071966" cy="3249430"/>
          </a:xfrm>
          <a:prstGeom prst="rect">
            <a:avLst/>
          </a:prstGeom>
          <a:noFill/>
        </p:spPr>
      </p:pic>
      <p:pic>
        <p:nvPicPr>
          <p:cNvPr id="134148" name="Picture 4" descr="http://www.saga.ua/files/gallery/albums/137/6706fa90498abee0e34c93f2a124ce58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286124"/>
            <a:ext cx="4601874" cy="345282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5911873"/>
          </a:xfrm>
        </p:spPr>
        <p:txBody>
          <a:bodyPr/>
          <a:lstStyle/>
          <a:p>
            <a:r>
              <a:rPr lang="ru-RU" sz="2400" dirty="0" err="1" smtClean="0"/>
              <a:t>Країнами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середніх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можливостей</a:t>
            </a:r>
            <a:r>
              <a:rPr lang="ru-RU" sz="2400" i="1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потенціал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економічного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зростання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є</a:t>
            </a:r>
            <a:r>
              <a:rPr lang="ru-RU" sz="2400" dirty="0" smtClean="0"/>
              <a:t> Парагвай, </a:t>
            </a:r>
            <a:r>
              <a:rPr lang="ru-RU" sz="2400" dirty="0" err="1" smtClean="0"/>
              <a:t>Болівія</a:t>
            </a:r>
            <a:r>
              <a:rPr lang="ru-RU" sz="2400" dirty="0" smtClean="0"/>
              <a:t>,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Перешийку</a:t>
            </a:r>
            <a:r>
              <a:rPr lang="ru-RU" sz="2400" dirty="0" smtClean="0"/>
              <a:t>. </a:t>
            </a:r>
          </a:p>
          <a:p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0" y="1428736"/>
            <a:ext cx="9144000" cy="2583910"/>
            <a:chOff x="0" y="1714488"/>
            <a:chExt cx="9144000" cy="2583910"/>
          </a:xfrm>
        </p:grpSpPr>
        <p:pic>
          <p:nvPicPr>
            <p:cNvPr id="136194" name="Picture 2" descr="http://www.krugosvet.ru/images/1006363_PH0735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714488"/>
              <a:ext cx="3058228" cy="2071703"/>
            </a:xfrm>
            <a:prstGeom prst="rect">
              <a:avLst/>
            </a:prstGeom>
            <a:noFill/>
          </p:spPr>
        </p:pic>
        <p:pic>
          <p:nvPicPr>
            <p:cNvPr id="136196" name="Picture 4" descr="File:Potosi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1802" y="1857364"/>
              <a:ext cx="2857520" cy="1850244"/>
            </a:xfrm>
            <a:prstGeom prst="rect">
              <a:avLst/>
            </a:prstGeom>
            <a:noFill/>
          </p:spPr>
        </p:pic>
        <p:pic>
          <p:nvPicPr>
            <p:cNvPr id="136198" name="Picture 6" descr="http://www.tlc-travel.com.ua/images/Countries/Panama/panama-city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57338" y="1714488"/>
              <a:ext cx="3186662" cy="2166931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214282" y="3929066"/>
              <a:ext cx="8715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 smtClean="0"/>
                <a:t>           Парагвай                               Болівія                                     Панама</a:t>
              </a:r>
              <a:endParaRPr lang="ru-RU" b="1" dirty="0"/>
            </a:p>
          </p:txBody>
        </p:sp>
      </p:grpSp>
      <p:pic>
        <p:nvPicPr>
          <p:cNvPr id="136200" name="Picture 8" descr="http://pragagid.ru/wp-content/uploads/2010/04/hondur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000504"/>
            <a:ext cx="2928926" cy="2143140"/>
          </a:xfrm>
          <a:prstGeom prst="rect">
            <a:avLst/>
          </a:prstGeom>
          <a:noFill/>
        </p:spPr>
      </p:pic>
      <p:pic>
        <p:nvPicPr>
          <p:cNvPr id="136202" name="Picture 10" descr="http://edim.in/wp-content/uploads/2012/01/nicaragu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5577" y="4000504"/>
            <a:ext cx="2853745" cy="2143480"/>
          </a:xfrm>
          <a:prstGeom prst="rect">
            <a:avLst/>
          </a:prstGeom>
          <a:noFill/>
        </p:spPr>
      </p:pic>
      <p:pic>
        <p:nvPicPr>
          <p:cNvPr id="136204" name="Picture 12" descr="http://personagrata.org/files/image/Amerika/Kosta_Rica/pogod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4000504"/>
            <a:ext cx="2857520" cy="214208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42844" y="6357958"/>
            <a:ext cx="885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           Гондурас                              Нікарагуа                              Коста-Ріка</a:t>
            </a:r>
            <a:endParaRPr lang="ru-RU" b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9"/>
            <a:ext cx="8715436" cy="1571636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400" dirty="0" smtClean="0"/>
              <a:t>До </a:t>
            </a:r>
            <a:r>
              <a:rPr lang="ru-RU" sz="2400" dirty="0" err="1"/>
              <a:t>групи</a:t>
            </a:r>
            <a:r>
              <a:rPr lang="ru-RU" sz="2400" dirty="0"/>
              <a:t> </a:t>
            </a:r>
            <a:r>
              <a:rPr lang="ru-RU" sz="2400" dirty="0" err="1"/>
              <a:t>найменш</a:t>
            </a:r>
            <a:r>
              <a:rPr lang="ru-RU" sz="2400" dirty="0"/>
              <a:t> </a:t>
            </a:r>
            <a:r>
              <a:rPr lang="ru-RU" sz="2400" dirty="0" err="1"/>
              <a:t>розвинених</a:t>
            </a:r>
            <a:r>
              <a:rPr lang="ru-RU" sz="2400" dirty="0"/>
              <a:t> </a:t>
            </a:r>
            <a:r>
              <a:rPr lang="ru-RU" sz="2400" dirty="0" err="1"/>
              <a:t>країн</a:t>
            </a:r>
            <a:r>
              <a:rPr lang="ru-RU" sz="2400" dirty="0"/>
              <a:t> у </a:t>
            </a:r>
            <a:r>
              <a:rPr lang="ru-RU" sz="2400" dirty="0" err="1"/>
              <a:t>регіоні</a:t>
            </a:r>
            <a:r>
              <a:rPr lang="ru-RU" sz="2400" dirty="0"/>
              <a:t> </a:t>
            </a:r>
            <a:r>
              <a:rPr lang="ru-RU" sz="2400" dirty="0" err="1"/>
              <a:t>відносять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Гаїті</a:t>
            </a:r>
            <a:r>
              <a:rPr lang="ru-RU" sz="2400" dirty="0"/>
              <a:t> - </a:t>
            </a:r>
            <a:r>
              <a:rPr lang="ru-RU" sz="2400" dirty="0" err="1"/>
              <a:t>найбіднішу</a:t>
            </a:r>
            <a:r>
              <a:rPr lang="ru-RU" sz="2400" dirty="0"/>
              <a:t> державу </a:t>
            </a:r>
            <a:r>
              <a:rPr lang="ru-RU" sz="2400" dirty="0" err="1"/>
              <a:t>всієї</a:t>
            </a:r>
            <a:r>
              <a:rPr lang="ru-RU" sz="2400" dirty="0"/>
              <a:t> </a:t>
            </a:r>
            <a:r>
              <a:rPr lang="ru-RU" sz="2400" dirty="0" err="1"/>
              <a:t>Західної</a:t>
            </a:r>
            <a:r>
              <a:rPr lang="ru-RU" sz="2400" dirty="0"/>
              <a:t> </a:t>
            </a:r>
            <a:r>
              <a:rPr lang="ru-RU" sz="2400" dirty="0" err="1"/>
              <a:t>півкулі</a:t>
            </a:r>
            <a:r>
              <a:rPr lang="ru-RU" sz="2400" dirty="0"/>
              <a:t>, де 85 % </a:t>
            </a:r>
            <a:r>
              <a:rPr lang="ru-RU" sz="2400" dirty="0" err="1"/>
              <a:t>населення</a:t>
            </a:r>
            <a:r>
              <a:rPr lang="ru-RU" sz="2400" dirty="0"/>
              <a:t> </a:t>
            </a:r>
            <a:r>
              <a:rPr lang="ru-RU" sz="2400" dirty="0" err="1"/>
              <a:t>живуть</a:t>
            </a:r>
            <a:r>
              <a:rPr lang="ru-RU" sz="2400" dirty="0"/>
              <a:t> за </a:t>
            </a:r>
            <a:r>
              <a:rPr lang="ru-RU" sz="2400" dirty="0" err="1"/>
              <a:t>межею</a:t>
            </a:r>
            <a:r>
              <a:rPr lang="ru-RU" sz="2400" dirty="0"/>
              <a:t> </a:t>
            </a:r>
            <a:r>
              <a:rPr lang="ru-RU" sz="2400" dirty="0" err="1"/>
              <a:t>бідності</a:t>
            </a:r>
            <a:r>
              <a:rPr lang="ru-RU" sz="2400" dirty="0"/>
              <a:t>, а </a:t>
            </a:r>
            <a:r>
              <a:rPr lang="ru-RU" sz="2400" dirty="0" err="1"/>
              <a:t>понад</a:t>
            </a:r>
            <a:r>
              <a:rPr lang="ru-RU" sz="2400" dirty="0"/>
              <a:t> 60 % </a:t>
            </a:r>
            <a:r>
              <a:rPr lang="ru-RU" sz="2400" dirty="0" err="1"/>
              <a:t>громадян</a:t>
            </a:r>
            <a:r>
              <a:rPr lang="ru-RU" sz="2400" dirty="0"/>
              <a:t> </a:t>
            </a:r>
            <a:r>
              <a:rPr lang="ru-RU" sz="2400" dirty="0" err="1"/>
              <a:t>є</a:t>
            </a:r>
            <a:r>
              <a:rPr lang="ru-RU" sz="2400" dirty="0"/>
              <a:t> </a:t>
            </a:r>
            <a:r>
              <a:rPr lang="ru-RU" sz="2400" dirty="0" err="1"/>
              <a:t>безробітними</a:t>
            </a:r>
            <a:r>
              <a:rPr lang="ru-RU" sz="2400" dirty="0"/>
              <a:t> та </a:t>
            </a:r>
            <a:r>
              <a:rPr lang="ru-RU" sz="2400" dirty="0" err="1"/>
              <a:t>неписьменними</a:t>
            </a:r>
            <a:r>
              <a:rPr lang="ru-RU" sz="2400" dirty="0"/>
              <a:t>.</a:t>
            </a:r>
          </a:p>
          <a:p>
            <a:endParaRPr lang="ru-RU" sz="1400" dirty="0"/>
          </a:p>
        </p:txBody>
      </p:sp>
      <p:pic>
        <p:nvPicPr>
          <p:cNvPr id="128002" name="Picture 2" descr="http://all-earth.org/uploads/posts/2012-01/1326062056_1263965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3524274" cy="2382608"/>
          </a:xfrm>
          <a:prstGeom prst="rect">
            <a:avLst/>
          </a:prstGeom>
          <a:noFill/>
        </p:spPr>
      </p:pic>
      <p:pic>
        <p:nvPicPr>
          <p:cNvPr id="128004" name="Picture 4" descr="http://www.etoday.ru/uploads/2010/01/13/ss-100113-haiti-quake-08_ss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714488"/>
            <a:ext cx="3643338" cy="2379322"/>
          </a:xfrm>
          <a:prstGeom prst="rect">
            <a:avLst/>
          </a:prstGeom>
          <a:noFill/>
        </p:spPr>
      </p:pic>
      <p:pic>
        <p:nvPicPr>
          <p:cNvPr id="128006" name="Picture 6" descr="http://virtune.ru/wp-content/uploads/2012/05/ga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143380"/>
            <a:ext cx="3500462" cy="2559842"/>
          </a:xfrm>
          <a:prstGeom prst="rect">
            <a:avLst/>
          </a:prstGeom>
          <a:noFill/>
        </p:spPr>
      </p:pic>
      <p:pic>
        <p:nvPicPr>
          <p:cNvPr id="128010" name="Picture 10" descr="http://ekzoti-ka.ru/wp-content/uploads/2011/12/%D0%9F%D0%BB%D1%8F%D0%B6_%D0%BD%D0%B0_%D0%93%D0%B0%D0%B8%D1%82%D0%B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4143380"/>
            <a:ext cx="3643338" cy="2555695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30">
  <a:themeElements>
    <a:clrScheme name="tv 11">
      <a:dk1>
        <a:srgbClr val="C0C0C0"/>
      </a:dk1>
      <a:lt1>
        <a:srgbClr val="FFFFFF"/>
      </a:lt1>
      <a:dk2>
        <a:srgbClr val="6600CC"/>
      </a:dk2>
      <a:lt2>
        <a:srgbClr val="CCCCFF"/>
      </a:lt2>
      <a:accent1>
        <a:srgbClr val="D60093"/>
      </a:accent1>
      <a:accent2>
        <a:srgbClr val="9999FF"/>
      </a:accent2>
      <a:accent3>
        <a:srgbClr val="B8AAE2"/>
      </a:accent3>
      <a:accent4>
        <a:srgbClr val="DADADA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t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v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6600CC"/>
      </a:lt1>
      <a:dk2>
        <a:srgbClr val="333399"/>
      </a:dk2>
      <a:lt2>
        <a:srgbClr val="C0C0C0"/>
      </a:lt2>
      <a:accent1>
        <a:srgbClr val="D60093"/>
      </a:accent1>
      <a:accent2>
        <a:srgbClr val="9999FF"/>
      </a:accent2>
      <a:accent3>
        <a:srgbClr val="B8AAE2"/>
      </a:accent3>
      <a:accent4>
        <a:srgbClr val="000000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6600CC"/>
      </a:lt1>
      <a:dk2>
        <a:srgbClr val="333399"/>
      </a:dk2>
      <a:lt2>
        <a:srgbClr val="C0C0C0"/>
      </a:lt2>
      <a:accent1>
        <a:srgbClr val="D60093"/>
      </a:accent1>
      <a:accent2>
        <a:srgbClr val="9999FF"/>
      </a:accent2>
      <a:accent3>
        <a:srgbClr val="B8AAE2"/>
      </a:accent3>
      <a:accent4>
        <a:srgbClr val="000000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030</Template>
  <TotalTime>441</TotalTime>
  <Words>1412</Words>
  <Application>Microsoft Office PowerPoint</Application>
  <PresentationFormat>Экран (4:3)</PresentationFormat>
  <Paragraphs>106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030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ЛАТИНСЬКА АМЕРИКА</vt:lpstr>
      <vt:lpstr>ЕГП</vt:lpstr>
      <vt:lpstr>Склад і назва</vt:lpstr>
      <vt:lpstr>Типологія країн</vt:lpstr>
      <vt:lpstr>Слайд 5</vt:lpstr>
      <vt:lpstr>Слайд 6</vt:lpstr>
      <vt:lpstr>Слайд 7</vt:lpstr>
      <vt:lpstr>Слайд 8</vt:lpstr>
      <vt:lpstr>Слайд 9</vt:lpstr>
      <vt:lpstr>Природні ресурси</vt:lpstr>
      <vt:lpstr>Слайд 11</vt:lpstr>
      <vt:lpstr>Слайд 12</vt:lpstr>
      <vt:lpstr>Слайд 13</vt:lpstr>
      <vt:lpstr>Слайд 14</vt:lpstr>
      <vt:lpstr>Райони видобування корисних копалин</vt:lpstr>
      <vt:lpstr>Слайд 16</vt:lpstr>
      <vt:lpstr>Господарство</vt:lpstr>
      <vt:lpstr>Слайд 18</vt:lpstr>
      <vt:lpstr>Сільське господарство</vt:lpstr>
      <vt:lpstr>Слайд 20</vt:lpstr>
      <vt:lpstr>Слайд 21</vt:lpstr>
      <vt:lpstr>Промисловість</vt:lpstr>
      <vt:lpstr>Гірничодобувна промисловість</vt:lpstr>
      <vt:lpstr>Транспорт</vt:lpstr>
      <vt:lpstr>Слайд 25</vt:lpstr>
      <vt:lpstr>Зовнішні економічні зв'язки 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ЛАТИНСЬКА АМЕРИКА</dc:title>
  <dc:creator>Olya</dc:creator>
  <cp:lastModifiedBy>U</cp:lastModifiedBy>
  <cp:revision>46</cp:revision>
  <dcterms:created xsi:type="dcterms:W3CDTF">2013-04-18T15:52:48Z</dcterms:created>
  <dcterms:modified xsi:type="dcterms:W3CDTF">2013-04-22T08:12:38Z</dcterms:modified>
</cp:coreProperties>
</file>