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8FECE-C3B9-4131-B547-0330E058AE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DB2B9-1AC5-42E8-A911-A558B7A959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Горючі корисні копалини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377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Природній газ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Природний</a:t>
            </a:r>
            <a:r>
              <a:rPr lang="ru-RU" dirty="0" smtClean="0">
                <a:latin typeface="Comic Sans MS" pitchFamily="66" charset="0"/>
              </a:rPr>
              <a:t> газ — </a:t>
            </a:r>
            <a:r>
              <a:rPr lang="ru-RU" dirty="0" err="1" smtClean="0">
                <a:latin typeface="Comic Sans MS" pitchFamily="66" charset="0"/>
              </a:rPr>
              <a:t>суміш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газів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утворилася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надрах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анаеробному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розкладанні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речовин</a:t>
            </a:r>
            <a:r>
              <a:rPr lang="ru-RU" dirty="0" smtClean="0">
                <a:latin typeface="Comic Sans MS" pitchFamily="66" charset="0"/>
              </a:rPr>
              <a:t>. Як правило,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суміш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газоподібних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вуглеводнів</a:t>
            </a:r>
            <a:r>
              <a:rPr lang="ru-RU" dirty="0" smtClean="0">
                <a:latin typeface="Comic Sans MS" pitchFamily="66" charset="0"/>
              </a:rPr>
              <a:t> (метану, </a:t>
            </a:r>
            <a:r>
              <a:rPr lang="ru-RU" dirty="0" err="1" smtClean="0">
                <a:latin typeface="Comic Sans MS" pitchFamily="66" charset="0"/>
              </a:rPr>
              <a:t>етану</a:t>
            </a:r>
            <a:r>
              <a:rPr lang="ru-RU" dirty="0" smtClean="0">
                <a:latin typeface="Comic Sans MS" pitchFamily="66" charset="0"/>
              </a:rPr>
              <a:t>, пропану, бутану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утворюється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земній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корі</a:t>
            </a:r>
            <a:r>
              <a:rPr lang="ru-RU" dirty="0" smtClean="0">
                <a:latin typeface="Comic Sans MS" pitchFamily="66" charset="0"/>
              </a:rPr>
              <a:t> та широко </a:t>
            </a:r>
            <a:r>
              <a:rPr lang="ru-RU" dirty="0" err="1" smtClean="0">
                <a:latin typeface="Comic Sans MS" pitchFamily="66" charset="0"/>
              </a:rPr>
              <a:t>використовується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високоекономічне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паливо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електростанціях</a:t>
            </a:r>
            <a:r>
              <a:rPr lang="ru-RU" dirty="0" smtClean="0">
                <a:latin typeface="Comic Sans MS" pitchFamily="66" charset="0"/>
              </a:rPr>
              <a:t>, у </a:t>
            </a:r>
            <a:r>
              <a:rPr lang="ru-RU" dirty="0" err="1" smtClean="0">
                <a:latin typeface="Comic Sans MS" pitchFamily="66" charset="0"/>
              </a:rPr>
              <a:t>чорній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кольоровій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металургії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цементній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скляній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,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виробництва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будматеріалів</a:t>
            </a:r>
            <a:r>
              <a:rPr lang="ru-RU" dirty="0" smtClean="0">
                <a:latin typeface="Comic Sans MS" pitchFamily="66" charset="0"/>
              </a:rPr>
              <a:t> та для </a:t>
            </a:r>
            <a:r>
              <a:rPr lang="ru-RU" dirty="0" err="1" smtClean="0">
                <a:latin typeface="Comic Sans MS" pitchFamily="66" charset="0"/>
              </a:rPr>
              <a:t>комунально-побутових</a:t>
            </a:r>
            <a:r>
              <a:rPr lang="ru-RU" dirty="0" smtClean="0">
                <a:latin typeface="Comic Sans MS" pitchFamily="66" charset="0"/>
              </a:rPr>
              <a:t> потреб, а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сировина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отримання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сполук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e8c6892a9960ecc861715998c0ea992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984104" cy="298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28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7072"/>
            <a:ext cx="3926210" cy="26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zval-kanadcev-dobyvat-neft-v-ukr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0"/>
            <a:ext cx="91805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Висновок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5436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Видобуток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горючих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корисних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копалин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важлива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світової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економіки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в цілому. Спектр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застосування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горючих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ресурсів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надзвичайно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широкий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охоплює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всі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сфери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промисловості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Отже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від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раціонального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використання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горючих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ресурсів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залежить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тільки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добробут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окремих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осіб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а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й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усієї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країни</a:t>
            </a:r>
            <a:r>
              <a:rPr lang="ru-RU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Горючі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корисні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копалини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нафта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кам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яне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вугіллля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горючі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сланці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природний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газ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гідрати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торф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інші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горючі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мінерали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речовини,що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видобуваються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землею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відкритим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способом. Без горючих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корисних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копалин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нафти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природного газу,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торфу -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немає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енергетики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Для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будь-якої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стратегічною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сировиною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55374_html_62394d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05014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83408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509120"/>
            <a:ext cx="289091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or_slant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097021" cy="157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17243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01008"/>
            <a:ext cx="3217540" cy="241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166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Comic Sans MS" pitchFamily="66" charset="0"/>
              </a:rPr>
              <a:t>Нафта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13285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Приблизно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3 тис. </a:t>
            </a:r>
            <a:r>
              <a:rPr lang="ru-RU" dirty="0" err="1" smtClean="0">
                <a:latin typeface="Comic Sans MS" pitchFamily="66" charset="0"/>
              </a:rPr>
              <a:t>Років</a:t>
            </a:r>
            <a:r>
              <a:rPr lang="ru-RU" dirty="0" smtClean="0">
                <a:latin typeface="Comic Sans MS" pitchFamily="66" charset="0"/>
              </a:rPr>
              <a:t> до н. е. </a:t>
            </a:r>
            <a:r>
              <a:rPr lang="ru-RU" dirty="0" err="1" smtClean="0">
                <a:latin typeface="Comic Sans MS" pitchFamily="66" charset="0"/>
              </a:rPr>
              <a:t>Жителі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Близького</a:t>
            </a:r>
            <a:r>
              <a:rPr lang="ru-RU" dirty="0" smtClean="0">
                <a:latin typeface="Comic Sans MS" pitchFamily="66" charset="0"/>
              </a:rPr>
              <a:t> Сходу </a:t>
            </a:r>
            <a:r>
              <a:rPr lang="ru-RU" dirty="0" err="1" smtClean="0">
                <a:latin typeface="Comic Sans MS" pitchFamily="66" charset="0"/>
              </a:rPr>
              <a:t>починають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нафту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паливо</a:t>
            </a:r>
            <a:r>
              <a:rPr lang="ru-RU" dirty="0" smtClean="0">
                <a:latin typeface="Comic Sans MS" pitchFamily="66" charset="0"/>
              </a:rPr>
              <a:t>, для </a:t>
            </a:r>
            <a:r>
              <a:rPr lang="ru-RU" dirty="0" err="1" smtClean="0">
                <a:latin typeface="Comic Sans MS" pitchFamily="66" charset="0"/>
              </a:rPr>
              <a:t>виготовлення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зброї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світильників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будівельного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матеріалу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бітум</a:t>
            </a:r>
            <a:r>
              <a:rPr lang="ru-RU" dirty="0" smtClean="0">
                <a:latin typeface="Comic Sans MS" pitchFamily="66" charset="0"/>
              </a:rPr>
              <a:t>, асфальт). </a:t>
            </a:r>
            <a:r>
              <a:rPr lang="ru-RU" dirty="0" err="1" smtClean="0">
                <a:latin typeface="Comic Sans MS" pitchFamily="66" charset="0"/>
              </a:rPr>
              <a:t>Нафту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збирали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поверхні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відкритих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водойм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8db191ad5a3a2c7c8d479a7a1900ed891382867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2857500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005065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347 </a:t>
            </a:r>
            <a:r>
              <a:rPr lang="ru-RU" dirty="0" err="1" smtClean="0">
                <a:latin typeface="Comic Sans MS" pitchFamily="66" charset="0"/>
              </a:rPr>
              <a:t>рік</a:t>
            </a:r>
            <a:r>
              <a:rPr lang="ru-RU" dirty="0" smtClean="0">
                <a:latin typeface="Comic Sans MS" pitchFamily="66" charset="0"/>
              </a:rPr>
              <a:t> н. е. У </a:t>
            </a:r>
            <a:r>
              <a:rPr lang="ru-RU" dirty="0" err="1" smtClean="0">
                <a:latin typeface="Comic Sans MS" pitchFamily="66" charset="0"/>
              </a:rPr>
              <a:t>Китаї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вперше</a:t>
            </a:r>
            <a:r>
              <a:rPr lang="ru-RU" dirty="0" smtClean="0">
                <a:latin typeface="Comic Sans MS" pitchFamily="66" charset="0"/>
              </a:rPr>
              <a:t> пробурили </a:t>
            </a:r>
            <a:r>
              <a:rPr lang="ru-RU" dirty="0" err="1" smtClean="0">
                <a:latin typeface="Comic Sans MS" pitchFamily="66" charset="0"/>
              </a:rPr>
              <a:t>свердловини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отримання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нафти</a:t>
            </a:r>
            <a:r>
              <a:rPr lang="ru-RU" dirty="0" smtClean="0">
                <a:latin typeface="Comic Sans MS" pitchFamily="66" charset="0"/>
              </a:rPr>
              <a:t>. В </a:t>
            </a:r>
            <a:r>
              <a:rPr lang="ru-RU" dirty="0" err="1" smtClean="0">
                <a:latin typeface="Comic Sans MS" pitchFamily="66" charset="0"/>
              </a:rPr>
              <a:t>якості</a:t>
            </a:r>
            <a:r>
              <a:rPr lang="ru-RU" dirty="0" smtClean="0">
                <a:latin typeface="Comic Sans MS" pitchFamily="66" charset="0"/>
              </a:rPr>
              <a:t> труб </a:t>
            </a:r>
            <a:r>
              <a:rPr lang="ru-RU" dirty="0" err="1" smtClean="0">
                <a:latin typeface="Comic Sans MS" pitchFamily="66" charset="0"/>
              </a:rPr>
              <a:t>використовувалися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порожнисті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стовбури</a:t>
            </a:r>
            <a:r>
              <a:rPr lang="ru-RU" dirty="0" smtClean="0">
                <a:latin typeface="Comic Sans MS" pitchFamily="66" charset="0"/>
              </a:rPr>
              <a:t> бамбука.</a:t>
            </a:r>
          </a:p>
          <a:p>
            <a:r>
              <a:rPr lang="ru-RU" dirty="0" smtClean="0">
                <a:latin typeface="Comic Sans MS" pitchFamily="66" charset="0"/>
              </a:rPr>
              <a:t>7 </a:t>
            </a:r>
            <a:r>
              <a:rPr lang="ru-RU" dirty="0" err="1" smtClean="0">
                <a:latin typeface="Comic Sans MS" pitchFamily="66" charset="0"/>
              </a:rPr>
              <a:t>століття</a:t>
            </a:r>
            <a:r>
              <a:rPr lang="ru-RU" dirty="0" smtClean="0">
                <a:latin typeface="Comic Sans MS" pitchFamily="66" charset="0"/>
              </a:rPr>
              <a:t> н. е. У </a:t>
            </a:r>
            <a:r>
              <a:rPr lang="ru-RU" dirty="0" err="1" smtClean="0">
                <a:latin typeface="Comic Sans MS" pitchFamily="66" charset="0"/>
              </a:rPr>
              <a:t>Візантії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Персії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винайдена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суперзброя</a:t>
            </a:r>
            <a:r>
              <a:rPr lang="ru-RU" dirty="0" smtClean="0">
                <a:latin typeface="Comic Sans MS" pitchFamily="66" charset="0"/>
              </a:rPr>
              <a:t> того часу - "</a:t>
            </a:r>
            <a:r>
              <a:rPr lang="ru-RU" dirty="0" err="1" smtClean="0">
                <a:latin typeface="Comic Sans MS" pitchFamily="66" charset="0"/>
              </a:rPr>
              <a:t>грецький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вогонь</a:t>
            </a:r>
            <a:r>
              <a:rPr lang="ru-RU" dirty="0" smtClean="0">
                <a:latin typeface="Comic Sans MS" pitchFamily="66" charset="0"/>
              </a:rPr>
              <a:t>",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виготовляється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основі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нафти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90872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Нафта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велика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складна </a:t>
            </a:r>
            <a:r>
              <a:rPr lang="ru-RU" dirty="0" err="1" smtClean="0">
                <a:latin typeface="Comic Sans MS" pitchFamily="66" charset="0"/>
              </a:rPr>
              <a:t>група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твердих</a:t>
            </a:r>
            <a:r>
              <a:rPr lang="ru-RU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ru-RU" dirty="0" err="1" smtClean="0">
                <a:latin typeface="Comic Sans MS" pitchFamily="66" charset="0"/>
              </a:rPr>
              <a:t>газоподібних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рідких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вуглеводнів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з'єднання</a:t>
            </a:r>
            <a:r>
              <a:rPr lang="ru-RU" dirty="0" smtClean="0">
                <a:latin typeface="Comic Sans MS" pitchFamily="66" charset="0"/>
              </a:rPr>
              <a:t> С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Н</a:t>
            </a:r>
            <a:r>
              <a:rPr lang="ru-RU" baseline="-25000" dirty="0" smtClean="0">
                <a:latin typeface="Comic Sans MS" pitchFamily="66" charset="0"/>
              </a:rPr>
              <a:t>2</a:t>
            </a:r>
            <a:r>
              <a:rPr lang="ru-RU" dirty="0" smtClean="0">
                <a:latin typeface="Comic Sans MS" pitchFamily="66" charset="0"/>
              </a:rPr>
              <a:t>),</a:t>
            </a:r>
          </a:p>
          <a:p>
            <a:pPr algn="ctr"/>
            <a:r>
              <a:rPr lang="ru-RU" dirty="0" err="1" smtClean="0">
                <a:latin typeface="Comic Sans MS" pitchFamily="66" charset="0"/>
              </a:rPr>
              <a:t>містить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домішки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O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</a:t>
            </a:r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9"/>
            <a:ext cx="38884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>
                <a:latin typeface="Comic Sans MS" pitchFamily="66" charset="0"/>
              </a:rPr>
              <a:t>1264</a:t>
            </a:r>
            <a:r>
              <a:rPr lang="ru-RU" sz="1600" dirty="0" smtClean="0">
                <a:latin typeface="Comic Sans MS" pitchFamily="66" charset="0"/>
              </a:rPr>
              <a:t>-початок </a:t>
            </a:r>
            <a:r>
              <a:rPr lang="ru-RU" sz="1600" dirty="0" err="1" smtClean="0">
                <a:latin typeface="Comic Sans MS" pitchFamily="66" charset="0"/>
              </a:rPr>
              <a:t>торгівлі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endParaRPr lang="ru-RU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latin typeface="Comic Sans MS" pitchFamily="66" charset="0"/>
              </a:rPr>
              <a:t>1500-в Польщі вперше почали використовувати нафту для освітлення </a:t>
            </a:r>
            <a:r>
              <a:rPr lang="uk-UA" sz="1600" dirty="0" err="1" smtClean="0">
                <a:latin typeface="Comic Sans MS" pitchFamily="66" charset="0"/>
              </a:rPr>
              <a:t>вулиць.Нафта</a:t>
            </a:r>
            <a:r>
              <a:rPr lang="uk-UA" sz="1600" dirty="0" smtClean="0">
                <a:latin typeface="Comic Sans MS" pitchFamily="66" charset="0"/>
              </a:rPr>
              <a:t> надходила з Карпат.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1849. </a:t>
            </a:r>
            <a:r>
              <a:rPr lang="ru-RU" sz="1600" dirty="0" err="1" smtClean="0">
                <a:latin typeface="Comic Sans MS" pitchFamily="66" charset="0"/>
              </a:rPr>
              <a:t>Канадський</a:t>
            </a:r>
            <a:r>
              <a:rPr lang="ru-RU" sz="1600" dirty="0" smtClean="0">
                <a:latin typeface="Comic Sans MS" pitchFamily="66" charset="0"/>
              </a:rPr>
              <a:t> геолог </a:t>
            </a:r>
            <a:r>
              <a:rPr lang="ru-RU" sz="1600" dirty="0" err="1" smtClean="0">
                <a:latin typeface="Comic Sans MS" pitchFamily="66" charset="0"/>
              </a:rPr>
              <a:t>Абрахам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Геснер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вперше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отримав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гас.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1857 </a:t>
            </a:r>
            <a:r>
              <a:rPr lang="ru-RU" sz="1600" dirty="0" err="1" smtClean="0">
                <a:latin typeface="Comic Sans MS" pitchFamily="66" charset="0"/>
              </a:rPr>
              <a:t>році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була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винайдена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гасова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лампа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1870 </a:t>
            </a:r>
            <a:r>
              <a:rPr lang="ru-RU" sz="1600" dirty="0" err="1" smtClean="0">
                <a:latin typeface="Comic Sans MS" pitchFamily="66" charset="0"/>
              </a:rPr>
              <a:t>рік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Перший </a:t>
            </a:r>
            <a:r>
              <a:rPr lang="ru-RU" sz="1600" dirty="0" err="1" smtClean="0">
                <a:latin typeface="Comic Sans MS" pitchFamily="66" charset="0"/>
              </a:rPr>
              <a:t>досвід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створення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нафтової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монополії</a:t>
            </a:r>
            <a:r>
              <a:rPr lang="ru-RU" sz="1600" dirty="0" smtClean="0">
                <a:latin typeface="Comic Sans MS" pitchFamily="66" charset="0"/>
              </a:rPr>
              <a:t>. Перша </a:t>
            </a:r>
            <a:r>
              <a:rPr lang="ru-RU" sz="1600" dirty="0" err="1" smtClean="0">
                <a:latin typeface="Comic Sans MS" pitchFamily="66" charset="0"/>
              </a:rPr>
              <a:t>нафтова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компанія</a:t>
            </a:r>
            <a:r>
              <a:rPr lang="ru-RU" sz="1600" dirty="0" smtClean="0">
                <a:latin typeface="Comic Sans MS" pitchFamily="66" charset="0"/>
              </a:rPr>
              <a:t> створена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omic Sans MS" pitchFamily="66" charset="0"/>
              </a:rPr>
              <a:t>Джоном Рокфеллером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1877. </a:t>
            </a:r>
            <a:r>
              <a:rPr lang="ru-RU" sz="1600" dirty="0" err="1" smtClean="0">
                <a:latin typeface="Comic Sans MS" pitchFamily="66" charset="0"/>
              </a:rPr>
              <a:t>Росія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вперше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світі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починає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використовувати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танкери</a:t>
            </a:r>
            <a:r>
              <a:rPr lang="ru-RU" sz="1600" dirty="0" smtClean="0">
                <a:latin typeface="Comic Sans MS" pitchFamily="66" charset="0"/>
              </a:rPr>
              <a:t> для </a:t>
            </a:r>
            <a:r>
              <a:rPr lang="ru-RU" sz="1600" dirty="0" err="1" smtClean="0">
                <a:latin typeface="Comic Sans MS" pitchFamily="66" charset="0"/>
              </a:rPr>
              <a:t>доставки.Приблизно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в тому ж </a:t>
            </a:r>
            <a:r>
              <a:rPr lang="ru-RU" sz="1600" dirty="0" err="1" smtClean="0">
                <a:latin typeface="Comic Sans MS" pitchFamily="66" charset="0"/>
              </a:rPr>
              <a:t>році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в </a:t>
            </a:r>
            <a:r>
              <a:rPr lang="ru-RU" sz="1600" dirty="0" smtClean="0">
                <a:latin typeface="Comic Sans MS" pitchFamily="66" charset="0"/>
              </a:rPr>
              <a:t>США </a:t>
            </a:r>
            <a:r>
              <a:rPr lang="ru-RU" sz="1600" dirty="0" err="1" smtClean="0">
                <a:latin typeface="Comic Sans MS" pitchFamily="66" charset="0"/>
              </a:rPr>
              <a:t>побудована</a:t>
            </a:r>
            <a:r>
              <a:rPr lang="ru-RU" sz="1600" dirty="0" smtClean="0">
                <a:latin typeface="Comic Sans MS" pitchFamily="66" charset="0"/>
              </a:rPr>
              <a:t> перша </a:t>
            </a:r>
            <a:r>
              <a:rPr lang="ru-RU" sz="1600" dirty="0" err="1" smtClean="0">
                <a:latin typeface="Comic Sans MS" pitchFamily="66" charset="0"/>
              </a:rPr>
              <a:t>залізнична</a:t>
            </a:r>
            <a:r>
              <a:rPr lang="ru-RU" sz="1600" dirty="0" smtClean="0">
                <a:latin typeface="Comic Sans MS" pitchFamily="66" charset="0"/>
              </a:rPr>
              <a:t> цистерна для </a:t>
            </a:r>
            <a:r>
              <a:rPr lang="ru-RU" sz="1600" dirty="0" err="1" smtClean="0">
                <a:latin typeface="Comic Sans MS" pitchFamily="66" charset="0"/>
              </a:rPr>
              <a:t>перевезення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1904 </a:t>
            </a:r>
            <a:r>
              <a:rPr lang="ru-RU" sz="1600" dirty="0" err="1" smtClean="0">
                <a:latin typeface="Comic Sans MS" pitchFamily="66" charset="0"/>
              </a:rPr>
              <a:t>Найбільшими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країнами-виробниками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r>
              <a:rPr lang="ru-RU" sz="1600" dirty="0" smtClean="0">
                <a:latin typeface="Comic Sans MS" pitchFamily="66" charset="0"/>
              </a:rPr>
              <a:t> стали США, </a:t>
            </a:r>
            <a:r>
              <a:rPr lang="ru-RU" sz="1600" dirty="0" err="1" smtClean="0">
                <a:latin typeface="Comic Sans MS" pitchFamily="66" charset="0"/>
              </a:rPr>
              <a:t>Росія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сучасна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Індонезія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Австро-Угорщини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Румунія</a:t>
            </a:r>
            <a:r>
              <a:rPr lang="ru-RU" sz="1600" dirty="0" smtClean="0">
                <a:latin typeface="Comic Sans MS" pitchFamily="66" charset="0"/>
              </a:rPr>
              <a:t> та </a:t>
            </a:r>
            <a:r>
              <a:rPr lang="ru-RU" sz="1600" dirty="0" err="1" smtClean="0">
                <a:latin typeface="Comic Sans MS" pitchFamily="66" charset="0"/>
              </a:rPr>
              <a:t>Індія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uk-UA" sz="1600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92696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1914- 1918 </a:t>
            </a:r>
            <a:r>
              <a:rPr lang="ru-RU" sz="1600" dirty="0" err="1" smtClean="0">
                <a:latin typeface="Comic Sans MS" pitchFamily="66" charset="0"/>
              </a:rPr>
              <a:t>роки.Вперше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війна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велася</a:t>
            </a:r>
            <a:r>
              <a:rPr lang="ru-RU" sz="1600" dirty="0" smtClean="0">
                <a:latin typeface="Comic Sans MS" pitchFamily="66" charset="0"/>
              </a:rPr>
              <a:t>, в тому </a:t>
            </a:r>
            <a:r>
              <a:rPr lang="ru-RU" sz="1600" dirty="0" err="1" smtClean="0">
                <a:latin typeface="Comic Sans MS" pitchFamily="66" charset="0"/>
              </a:rPr>
              <a:t>числі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і</a:t>
            </a:r>
            <a:r>
              <a:rPr lang="ru-RU" sz="1600" dirty="0" smtClean="0">
                <a:latin typeface="Comic Sans MS" pitchFamily="66" charset="0"/>
              </a:rPr>
              <a:t> для </a:t>
            </a:r>
            <a:r>
              <a:rPr lang="ru-RU" sz="1600" dirty="0" err="1" smtClean="0">
                <a:latin typeface="Comic Sans MS" pitchFamily="66" charset="0"/>
              </a:rPr>
              <a:t>отримання</a:t>
            </a:r>
            <a:r>
              <a:rPr lang="ru-RU" sz="1600" dirty="0" smtClean="0">
                <a:latin typeface="Comic Sans MS" pitchFamily="66" charset="0"/>
              </a:rPr>
              <a:t> контролю за </a:t>
            </a:r>
            <a:r>
              <a:rPr lang="ru-RU" sz="1600" dirty="0" err="1" smtClean="0">
                <a:latin typeface="Comic Sans MS" pitchFamily="66" charset="0"/>
              </a:rPr>
              <a:t>родовищами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1918. </a:t>
            </a:r>
            <a:r>
              <a:rPr lang="ru-RU" sz="1600" dirty="0" err="1" smtClean="0">
                <a:latin typeface="Comic Sans MS" pitchFamily="66" charset="0"/>
              </a:rPr>
              <a:t>Вперше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світі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Радянська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Росія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націоналізувала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нафтові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компанії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1951. </a:t>
            </a:r>
            <a:r>
              <a:rPr lang="ru-RU" sz="1600" dirty="0" err="1" smtClean="0">
                <a:latin typeface="Comic Sans MS" pitchFamily="66" charset="0"/>
              </a:rPr>
              <a:t>Вперше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історії</a:t>
            </a:r>
            <a:r>
              <a:rPr lang="ru-RU" sz="1600" dirty="0" smtClean="0">
                <a:latin typeface="Comic Sans MS" pitchFamily="66" charset="0"/>
              </a:rPr>
              <a:t> США </a:t>
            </a:r>
            <a:r>
              <a:rPr lang="ru-RU" sz="1600" dirty="0" err="1" smtClean="0">
                <a:latin typeface="Comic Sans MS" pitchFamily="66" charset="0"/>
              </a:rPr>
              <a:t>нафта</a:t>
            </a:r>
            <a:r>
              <a:rPr lang="ru-RU" sz="1600" dirty="0" smtClean="0">
                <a:latin typeface="Comic Sans MS" pitchFamily="66" charset="0"/>
              </a:rPr>
              <a:t> стала </a:t>
            </a:r>
            <a:r>
              <a:rPr lang="ru-RU" sz="1600" dirty="0" err="1" smtClean="0">
                <a:latin typeface="Comic Sans MS" pitchFamily="66" charset="0"/>
              </a:rPr>
              <a:t>головним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джерелом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енергії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відтіснивши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вугілля</a:t>
            </a:r>
            <a:r>
              <a:rPr lang="ru-RU" sz="1600" dirty="0" smtClean="0">
                <a:latin typeface="Comic Sans MS" pitchFamily="66" charset="0"/>
              </a:rPr>
              <a:t> на друге </a:t>
            </a:r>
            <a:r>
              <a:rPr lang="ru-RU" sz="1600" dirty="0" err="1" smtClean="0">
                <a:latin typeface="Comic Sans MS" pitchFamily="66" charset="0"/>
              </a:rPr>
              <a:t>місце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1969. Перша велика </a:t>
            </a:r>
            <a:r>
              <a:rPr lang="ru-RU" sz="1600" dirty="0" err="1" smtClean="0">
                <a:latin typeface="Comic Sans MS" pitchFamily="66" charset="0"/>
              </a:rPr>
              <a:t>екологічна</a:t>
            </a:r>
            <a:r>
              <a:rPr lang="ru-RU" sz="1600" dirty="0" smtClean="0">
                <a:latin typeface="Comic Sans MS" pitchFamily="66" charset="0"/>
              </a:rPr>
              <a:t> катастрофа, причиною </a:t>
            </a:r>
            <a:r>
              <a:rPr lang="ru-RU" sz="1600" dirty="0" err="1" smtClean="0">
                <a:latin typeface="Comic Sans MS" pitchFamily="66" charset="0"/>
              </a:rPr>
              <a:t>якої</a:t>
            </a:r>
            <a:r>
              <a:rPr lang="ru-RU" sz="1600" dirty="0" smtClean="0">
                <a:latin typeface="Comic Sans MS" pitchFamily="66" charset="0"/>
              </a:rPr>
              <a:t> став розлив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1979. Череда </a:t>
            </a:r>
            <a:r>
              <a:rPr lang="ru-RU" sz="1600" dirty="0" err="1" smtClean="0">
                <a:latin typeface="Comic Sans MS" pitchFamily="66" charset="0"/>
              </a:rPr>
              <a:t>політичних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подій</a:t>
            </a:r>
            <a:r>
              <a:rPr lang="ru-RU" sz="1600" dirty="0" smtClean="0">
                <a:latin typeface="Comic Sans MS" pitchFamily="66" charset="0"/>
              </a:rPr>
              <a:t> привела до </a:t>
            </a:r>
            <a:r>
              <a:rPr lang="ru-RU" sz="1600" dirty="0" err="1" smtClean="0">
                <a:latin typeface="Comic Sans MS" pitchFamily="66" charset="0"/>
              </a:rPr>
              <a:t>різкого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підвищення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цін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нафту</a:t>
            </a:r>
            <a:r>
              <a:rPr lang="ru-RU" sz="1600" dirty="0" smtClean="0">
                <a:latin typeface="Comic Sans MS" pitchFamily="66" charset="0"/>
              </a:rPr>
              <a:t> - </a:t>
            </a:r>
            <a:r>
              <a:rPr lang="ru-RU" sz="1600" dirty="0" err="1" smtClean="0">
                <a:latin typeface="Comic Sans MS" pitchFamily="66" charset="0"/>
              </a:rPr>
              <a:t>ісламська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революція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Ірані</a:t>
            </a:r>
            <a:endParaRPr lang="ru-RU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1993 год. </a:t>
            </a:r>
            <a:r>
              <a:rPr lang="ru-RU" sz="1600" dirty="0" err="1" smtClean="0">
                <a:latin typeface="Comic Sans MS" pitchFamily="66" charset="0"/>
              </a:rPr>
              <a:t>Вперше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історії</a:t>
            </a:r>
            <a:r>
              <a:rPr lang="ru-RU" sz="1600" dirty="0" smtClean="0">
                <a:latin typeface="Comic Sans MS" pitchFamily="66" charset="0"/>
              </a:rPr>
              <a:t> США </a:t>
            </a:r>
            <a:r>
              <a:rPr lang="ru-RU" sz="1600" dirty="0" err="1" smtClean="0">
                <a:latin typeface="Comic Sans MS" pitchFamily="66" charset="0"/>
              </a:rPr>
              <a:t>імпортували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більше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нафти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ніж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добули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її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2004. </a:t>
            </a:r>
            <a:r>
              <a:rPr lang="ru-RU" sz="1600" dirty="0" err="1" smtClean="0">
                <a:latin typeface="Comic Sans MS" pitchFamily="66" charset="0"/>
              </a:rPr>
              <a:t>Ціни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нафту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досягли</a:t>
            </a:r>
            <a:r>
              <a:rPr lang="ru-RU" sz="1600" dirty="0" smtClean="0">
                <a:latin typeface="Comic Sans MS" pitchFamily="66" charset="0"/>
              </a:rPr>
              <a:t> рекорду, </a:t>
            </a:r>
            <a:r>
              <a:rPr lang="ru-RU" sz="1600" dirty="0" err="1" smtClean="0">
                <a:latin typeface="Comic Sans MS" pitchFamily="66" charset="0"/>
              </a:rPr>
              <a:t>перевищивши</a:t>
            </a:r>
            <a:r>
              <a:rPr lang="ru-RU" sz="1600" dirty="0" smtClean="0">
                <a:latin typeface="Comic Sans MS" pitchFamily="66" charset="0"/>
              </a:rPr>
              <a:t> $ 40 за </a:t>
            </a:r>
            <a:r>
              <a:rPr lang="ru-RU" sz="1600" dirty="0" err="1" smtClean="0">
                <a:latin typeface="Comic Sans MS" pitchFamily="66" charset="0"/>
              </a:rPr>
              <a:t>барель</a:t>
            </a:r>
            <a:endParaRPr lang="ru-RU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Добування нафти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3" name="Рисунок 2" descr="pozval-kanadcev-dobyvat-neft-v-ukr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22595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365104"/>
            <a:ext cx="3563887" cy="237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777777777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3337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orosz_olajkitermeles_0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5513"/>
            <a:ext cx="4355976" cy="290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42514-sheldobneft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276872"/>
            <a:ext cx="2993504" cy="29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папф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2592288" cy="172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Comic Sans MS" pitchFamily="66" charset="0"/>
              </a:rPr>
              <a:t>Застосування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нафти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9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Бензин</a:t>
            </a:r>
          </a:p>
          <a:p>
            <a:endParaRPr lang="ru-RU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78144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149080"/>
            <a:ext cx="2724520" cy="203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3573016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Розчинники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348880"/>
            <a:ext cx="2752916" cy="206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84168" y="1772816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Г</a:t>
            </a:r>
            <a:r>
              <a:rPr lang="uk-UA" sz="3200" dirty="0" smtClean="0">
                <a:latin typeface="Comic Sans MS" pitchFamily="66" charset="0"/>
              </a:rPr>
              <a:t>ас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962912"/>
            <a:ext cx="2460440" cy="189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4437112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мастила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1484784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Парафін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436510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Синтетичний каучук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" name="Рисунок 14" descr="Рисунок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797152"/>
            <a:ext cx="2664296" cy="194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Наслідки екологічних катастроф </a:t>
            </a:r>
            <a:r>
              <a:rPr lang="uk-UA" sz="3600" dirty="0" err="1" smtClean="0">
                <a:latin typeface="Comic Sans MS" pitchFamily="66" charset="0"/>
              </a:rPr>
              <a:t>повязаних</a:t>
            </a:r>
            <a:r>
              <a:rPr lang="uk-UA" sz="3600" dirty="0" smtClean="0">
                <a:latin typeface="Comic Sans MS" pitchFamily="66" charset="0"/>
              </a:rPr>
              <a:t> з розливом нафти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Рисунок 3" descr="21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822676" cy="321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,,5637579_4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22287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2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742556" cy="249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7e04424eadd5765f2d800bb90b8d07ccc3b39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84784"/>
            <a:ext cx="2855979" cy="214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4163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 smtClean="0">
                <a:latin typeface="Comic Sans MS" pitchFamily="66" charset="0"/>
              </a:rPr>
              <a:t>Кам</a:t>
            </a:r>
            <a:r>
              <a:rPr lang="en-US" sz="4000" dirty="0" smtClean="0">
                <a:latin typeface="Comic Sans MS" pitchFamily="66" charset="0"/>
              </a:rPr>
              <a:t>’</a:t>
            </a:r>
            <a:r>
              <a:rPr lang="uk-UA" sz="4000" dirty="0" err="1" smtClean="0">
                <a:latin typeface="Comic Sans MS" pitchFamily="66" charset="0"/>
              </a:rPr>
              <a:t>яне</a:t>
            </a:r>
            <a:r>
              <a:rPr lang="uk-UA" sz="4000" dirty="0" smtClean="0">
                <a:latin typeface="Comic Sans MS" pitchFamily="66" charset="0"/>
              </a:rPr>
              <a:t> вугілля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Вугілля</a:t>
            </a:r>
            <a:r>
              <a:rPr lang="ru-RU" dirty="0" smtClean="0">
                <a:latin typeface="Comic Sans MS" pitchFamily="66" charset="0"/>
              </a:rPr>
              <a:t> - вид </a:t>
            </a:r>
            <a:r>
              <a:rPr lang="ru-RU" dirty="0" err="1" smtClean="0">
                <a:latin typeface="Comic Sans MS" pitchFamily="66" charset="0"/>
              </a:rPr>
              <a:t>викопного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палива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утворилося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древніх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землею без доступу </a:t>
            </a:r>
            <a:r>
              <a:rPr lang="ru-RU" dirty="0" err="1" smtClean="0">
                <a:latin typeface="Comic Sans MS" pitchFamily="66" charset="0"/>
              </a:rPr>
              <a:t>кисню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Вугілля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було</a:t>
            </a:r>
            <a:r>
              <a:rPr lang="ru-RU" dirty="0" smtClean="0">
                <a:latin typeface="Comic Sans MS" pitchFamily="66" charset="0"/>
              </a:rPr>
              <a:t> першим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використовуваних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викопного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палива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дозволив </a:t>
            </a:r>
            <a:r>
              <a:rPr lang="ru-RU" dirty="0" err="1" smtClean="0">
                <a:latin typeface="Comic Sans MS" pitchFamily="66" charset="0"/>
              </a:rPr>
              <a:t>здійснити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революцію</a:t>
            </a:r>
            <a:r>
              <a:rPr lang="ru-RU" dirty="0" smtClean="0">
                <a:latin typeface="Comic Sans MS" pitchFamily="66" charset="0"/>
              </a:rPr>
              <a:t>, яка в свою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сприяла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вугільної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забезпечивши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сучасною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технологією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341855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4149080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Коксування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переробки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кам'яного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вугілля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нагріванням</a:t>
            </a:r>
            <a:r>
              <a:rPr lang="ru-RU" dirty="0" smtClean="0">
                <a:latin typeface="Comic Sans MS" pitchFamily="66" charset="0"/>
              </a:rPr>
              <a:t> до 950-1050 ° С без доступу </a:t>
            </a:r>
            <a:r>
              <a:rPr lang="ru-RU" dirty="0" err="1" smtClean="0">
                <a:latin typeface="Comic Sans MS" pitchFamily="66" charset="0"/>
              </a:rPr>
              <a:t>кисню</a:t>
            </a:r>
            <a:r>
              <a:rPr lang="ru-RU" dirty="0" smtClean="0">
                <a:latin typeface="Comic Sans MS" pitchFamily="66" charset="0"/>
              </a:rPr>
              <a:t>. При </a:t>
            </a:r>
            <a:r>
              <a:rPr lang="ru-RU" dirty="0" err="1" smtClean="0">
                <a:latin typeface="Comic Sans MS" pitchFamily="66" charset="0"/>
              </a:rPr>
              <a:t>розкладанні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вугілля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утворюються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твердий</a:t>
            </a:r>
            <a:r>
              <a:rPr lang="ru-RU" dirty="0" smtClean="0">
                <a:latin typeface="Comic Sans MS" pitchFamily="66" charset="0"/>
              </a:rPr>
              <a:t> продукт - кокс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леткі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продукти</a:t>
            </a:r>
            <a:r>
              <a:rPr lang="ru-RU" dirty="0" smtClean="0">
                <a:latin typeface="Comic Sans MS" pitchFamily="66" charset="0"/>
              </a:rPr>
              <a:t> - </a:t>
            </a:r>
            <a:r>
              <a:rPr lang="ru-RU" dirty="0" err="1" smtClean="0">
                <a:latin typeface="Comic Sans MS" pitchFamily="66" charset="0"/>
              </a:rPr>
              <a:t>коксовий</a:t>
            </a:r>
            <a:r>
              <a:rPr lang="ru-RU" dirty="0" smtClean="0">
                <a:latin typeface="Comic Sans MS" pitchFamily="66" charset="0"/>
              </a:rPr>
              <a:t> газ. Кокс становить 75-78%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маси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вугілля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використовується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металургійній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виплавки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чавуну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паливо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2880320" cy="288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212976"/>
            <a:ext cx="44495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amennyiy-ug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672410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671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Добування </a:t>
            </a:r>
            <a:r>
              <a:rPr lang="uk-UA" sz="3600" dirty="0" err="1" smtClean="0">
                <a:latin typeface="Comic Sans MS" pitchFamily="66" charset="0"/>
              </a:rPr>
              <a:t>кам</a:t>
            </a:r>
            <a:r>
              <a:rPr lang="en-US" sz="3600" dirty="0" smtClean="0">
                <a:latin typeface="Comic Sans MS" pitchFamily="66" charset="0"/>
              </a:rPr>
              <a:t>’</a:t>
            </a:r>
            <a:r>
              <a:rPr lang="uk-UA" sz="3600" dirty="0" err="1" smtClean="0">
                <a:latin typeface="Comic Sans MS" pitchFamily="66" charset="0"/>
              </a:rPr>
              <a:t>яного</a:t>
            </a:r>
            <a:r>
              <a:rPr lang="uk-UA" sz="3600" dirty="0" smtClean="0">
                <a:latin typeface="Comic Sans MS" pitchFamily="66" charset="0"/>
              </a:rPr>
              <a:t>  вугілля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58112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000" dirty="0" err="1" smtClean="0">
                <a:latin typeface="Comic Sans MS" pitchFamily="66" charset="0"/>
              </a:rPr>
              <a:t>Видобування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вугілля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підземним</a:t>
            </a:r>
            <a:r>
              <a:rPr lang="ru-RU" sz="2000" dirty="0" smtClean="0">
                <a:latin typeface="Comic Sans MS" pitchFamily="66" charset="0"/>
              </a:rPr>
              <a:t> способом </a:t>
            </a:r>
            <a:r>
              <a:rPr lang="ru-RU" sz="2000" dirty="0" err="1" smtClean="0">
                <a:latin typeface="Comic Sans MS" pitchFamily="66" charset="0"/>
              </a:rPr>
              <a:t>відбувається</a:t>
            </a:r>
            <a:r>
              <a:rPr lang="ru-RU" sz="2000" dirty="0" smtClean="0">
                <a:latin typeface="Comic Sans MS" pitchFamily="66" charset="0"/>
              </a:rPr>
              <a:t> в шахтах – </a:t>
            </a:r>
            <a:r>
              <a:rPr lang="ru-RU" sz="2000" dirty="0" err="1" smtClean="0">
                <a:latin typeface="Comic Sans MS" pitchFamily="66" charset="0"/>
              </a:rPr>
              <a:t>це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самостійна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виробничо-господарча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одиниця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гірничого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підприємства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0080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Comic Sans MS" pitchFamily="66" charset="0"/>
              </a:rPr>
              <a:t>Видобування вугілля відкритим способом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747</TotalTime>
  <Words>647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Горючі корисні копалини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Горючі корисні копалини</dc:title>
  <dc:creator>Lubava</dc:creator>
  <cp:lastModifiedBy>Lubava</cp:lastModifiedBy>
  <cp:revision>78</cp:revision>
  <dcterms:created xsi:type="dcterms:W3CDTF">2014-11-23T13:31:54Z</dcterms:created>
  <dcterms:modified xsi:type="dcterms:W3CDTF">2014-11-25T18:33:08Z</dcterms:modified>
</cp:coreProperties>
</file>