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372" y="-3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40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1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4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2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6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8" y="21103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8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4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03648" y="1556792"/>
            <a:ext cx="7414592" cy="3623788"/>
          </a:xfrm>
        </p:spPr>
        <p:txBody>
          <a:bodyPr>
            <a:noAutofit/>
          </a:bodyPr>
          <a:lstStyle/>
          <a:p>
            <a:pPr algn="ctr"/>
            <a:r>
              <a:rPr lang="uk-UA" sz="8000" i="1" dirty="0" smtClean="0">
                <a:effectLst/>
              </a:rPr>
              <a:t>Поліський державний заповідник </a:t>
            </a:r>
            <a:endParaRPr lang="ru-RU" sz="8000" i="1" dirty="0">
              <a:effectLst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34634"/>
            <a:ext cx="7498080" cy="886110"/>
          </a:xfrm>
        </p:spPr>
        <p:txBody>
          <a:bodyPr>
            <a:normAutofit/>
          </a:bodyPr>
          <a:lstStyle/>
          <a:p>
            <a:pPr algn="ctr"/>
            <a:r>
              <a:rPr lang="uk-UA" sz="4000" i="1" dirty="0" smtClean="0"/>
              <a:t>Просвіта й </a:t>
            </a:r>
            <a:r>
              <a:rPr lang="uk-UA" sz="4000" i="1" dirty="0" err="1" smtClean="0"/>
              <a:t>екотуризм</a:t>
            </a:r>
            <a:endParaRPr lang="uk-UA" sz="4000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11627" y="944724"/>
            <a:ext cx="7680853" cy="486054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uk-UA" dirty="0" smtClean="0"/>
              <a:t>Заповідник є центром просвітницької роботи</a:t>
            </a:r>
          </a:p>
          <a:p>
            <a:pPr>
              <a:buNone/>
            </a:pPr>
            <a:r>
              <a:rPr lang="uk-UA" dirty="0" smtClean="0"/>
              <a:t>як з місцевим населенням, так і з гостями </a:t>
            </a:r>
          </a:p>
          <a:p>
            <a:pPr>
              <a:buNone/>
            </a:pPr>
            <a:r>
              <a:rPr lang="uk-UA" dirty="0" smtClean="0"/>
              <a:t>Житомирщини.</a:t>
            </a:r>
          </a:p>
          <a:p>
            <a:pPr>
              <a:buNone/>
            </a:pPr>
            <a:r>
              <a:rPr lang="uk-UA" dirty="0" smtClean="0"/>
              <a:t>Тут діє екологічна стежка, є музей природи, </a:t>
            </a:r>
          </a:p>
          <a:p>
            <a:pPr>
              <a:buNone/>
            </a:pPr>
            <a:r>
              <a:rPr lang="uk-UA" dirty="0" smtClean="0"/>
              <a:t>музей побуту поліщуків, музей древлянських </a:t>
            </a:r>
          </a:p>
          <a:p>
            <a:pPr>
              <a:buNone/>
            </a:pPr>
            <a:r>
              <a:rPr lang="uk-UA" dirty="0" smtClean="0"/>
              <a:t>каменів та інші об'єкти, цікаві для гостей </a:t>
            </a:r>
          </a:p>
          <a:p>
            <a:pPr>
              <a:buNone/>
            </a:pPr>
            <a:r>
              <a:rPr lang="uk-UA" dirty="0" smtClean="0"/>
              <a:t>цього Древлянського краю.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r>
              <a:rPr lang="uk-UA" dirty="0" smtClean="0"/>
              <a:t>З 2011 року в заповіднику розроблено сайт, </a:t>
            </a:r>
          </a:p>
          <a:p>
            <a:pPr>
              <a:buNone/>
            </a:pPr>
            <a:r>
              <a:rPr lang="uk-UA" dirty="0" smtClean="0"/>
              <a:t>який вміщує краєзнавчу інформацію за </a:t>
            </a:r>
          </a:p>
          <a:p>
            <a:pPr>
              <a:buNone/>
            </a:pPr>
            <a:r>
              <a:rPr lang="uk-UA" dirty="0" smtClean="0"/>
              <a:t>кількома розділами:</a:t>
            </a:r>
          </a:p>
          <a:p>
            <a:r>
              <a:rPr lang="uk-UA" i="1" dirty="0" smtClean="0"/>
              <a:t>Край лісів та боліт </a:t>
            </a:r>
          </a:p>
          <a:p>
            <a:r>
              <a:rPr lang="uk-UA" i="1" dirty="0" smtClean="0"/>
              <a:t>Природні умови</a:t>
            </a:r>
          </a:p>
          <a:p>
            <a:r>
              <a:rPr lang="uk-UA" i="1" dirty="0" smtClean="0"/>
              <a:t>Рослинний світ </a:t>
            </a:r>
          </a:p>
          <a:p>
            <a:r>
              <a:rPr lang="uk-UA" i="1" dirty="0" smtClean="0"/>
              <a:t>Тваринний сві</a:t>
            </a:r>
            <a:r>
              <a:rPr lang="uk-UA" dirty="0" smtClean="0"/>
              <a:t>т</a:t>
            </a:r>
            <a:endParaRPr lang="uk-UA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91947" y="4538920"/>
            <a:ext cx="5052053" cy="231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37" y="134634"/>
            <a:ext cx="7498080" cy="836712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/>
              <a:t>Наукові дослідження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9605" y="566682"/>
            <a:ext cx="7914083" cy="629131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1600" dirty="0" smtClean="0"/>
              <a:t>В заповіднику постійно ведуть моніторингові </a:t>
            </a:r>
          </a:p>
          <a:p>
            <a:pPr>
              <a:buNone/>
            </a:pPr>
            <a:r>
              <a:rPr lang="uk-UA" sz="1600" dirty="0" smtClean="0"/>
              <a:t>дослідження найважливіших об'єктів природи </a:t>
            </a:r>
          </a:p>
          <a:p>
            <a:pPr>
              <a:buNone/>
            </a:pPr>
            <a:r>
              <a:rPr lang="uk-UA" sz="1600" dirty="0" smtClean="0"/>
              <a:t>цього краю. Зокрема, в заповіднику діє мережа</a:t>
            </a:r>
          </a:p>
          <a:p>
            <a:pPr>
              <a:buNone/>
            </a:pPr>
            <a:r>
              <a:rPr lang="uk-UA" sz="1600" dirty="0" smtClean="0"/>
              <a:t>гідрологічних постів. Науковий відділ заповідника</a:t>
            </a:r>
          </a:p>
          <a:p>
            <a:pPr>
              <a:buNone/>
            </a:pPr>
            <a:r>
              <a:rPr lang="uk-UA" sz="1600" dirty="0" smtClean="0"/>
              <a:t>веде неперервний  моніторинг раритетної</a:t>
            </a:r>
          </a:p>
          <a:p>
            <a:pPr>
              <a:buNone/>
            </a:pPr>
            <a:r>
              <a:rPr lang="uk-UA" sz="1600" dirty="0" smtClean="0"/>
              <a:t>рослинності Центрального Полісся. Науковці </a:t>
            </a:r>
          </a:p>
          <a:p>
            <a:pPr>
              <a:buNone/>
            </a:pPr>
            <a:r>
              <a:rPr lang="uk-UA" sz="1600" dirty="0" smtClean="0"/>
              <a:t>заповідника, зокрема відомий теріолог Сергій </a:t>
            </a:r>
          </a:p>
          <a:p>
            <a:pPr>
              <a:buNone/>
            </a:pPr>
            <a:r>
              <a:rPr lang="uk-UA" sz="1600" dirty="0" smtClean="0"/>
              <a:t>Жила, вже упродовж 20 років вивчають хижих </a:t>
            </a:r>
          </a:p>
          <a:p>
            <a:pPr>
              <a:buNone/>
            </a:pPr>
            <a:r>
              <a:rPr lang="uk-UA" sz="1600" dirty="0" smtClean="0"/>
              <a:t>птахів і хижих ссавців заповідника. Центральним </a:t>
            </a:r>
          </a:p>
          <a:p>
            <a:pPr>
              <a:buNone/>
            </a:pPr>
            <a:r>
              <a:rPr lang="uk-UA" sz="1600" dirty="0" smtClean="0"/>
              <a:t>об'єктом такого моніторингу є вовк.</a:t>
            </a:r>
          </a:p>
          <a:p>
            <a:pPr>
              <a:buNone/>
            </a:pPr>
            <a:r>
              <a:rPr lang="uk-UA" sz="1600" dirty="0" smtClean="0"/>
              <a:t>За підсумками цих досліджень опубліковано низку </a:t>
            </a:r>
          </a:p>
          <a:p>
            <a:pPr>
              <a:buNone/>
            </a:pPr>
            <a:r>
              <a:rPr lang="uk-UA" sz="1600" dirty="0" smtClean="0"/>
              <a:t>статей і кілька монографій та проведено кілька </a:t>
            </a:r>
          </a:p>
          <a:p>
            <a:pPr>
              <a:buNone/>
            </a:pPr>
            <a:r>
              <a:rPr lang="uk-UA" sz="1600" dirty="0" smtClean="0"/>
              <a:t>міжнародних конференцій. Серед них — три</a:t>
            </a:r>
          </a:p>
          <a:p>
            <a:pPr>
              <a:buNone/>
            </a:pPr>
            <a:r>
              <a:rPr lang="uk-UA" sz="1600" dirty="0" err="1" smtClean="0"/>
              <a:t>теріологічні</a:t>
            </a:r>
            <a:r>
              <a:rPr lang="uk-UA" sz="1600" dirty="0" smtClean="0"/>
              <a:t> школи-семінари:</a:t>
            </a:r>
          </a:p>
          <a:p>
            <a:pPr>
              <a:buNone/>
            </a:pPr>
            <a:endParaRPr lang="uk-UA" sz="1600" dirty="0" smtClean="0"/>
          </a:p>
          <a:p>
            <a:pPr>
              <a:buNone/>
            </a:pPr>
            <a:r>
              <a:rPr lang="uk-UA" sz="1600" i="1" dirty="0" smtClean="0"/>
              <a:t>IV </a:t>
            </a:r>
            <a:r>
              <a:rPr lang="uk-UA" sz="1600" i="1" dirty="0" err="1" smtClean="0"/>
              <a:t>Теріологічна</a:t>
            </a:r>
            <a:r>
              <a:rPr lang="uk-UA" sz="1600" i="1" dirty="0" smtClean="0"/>
              <a:t> школа-семінар — «Ссавці у Червоній книзі» (20—26 жовтня 1997 року).</a:t>
            </a:r>
          </a:p>
          <a:p>
            <a:pPr>
              <a:buNone/>
            </a:pPr>
            <a:r>
              <a:rPr lang="uk-UA" sz="1600" i="1" dirty="0" smtClean="0"/>
              <a:t>VII </a:t>
            </a:r>
            <a:r>
              <a:rPr lang="uk-UA" sz="1600" i="1" dirty="0" err="1" smtClean="0"/>
              <a:t>Теріологічна</a:t>
            </a:r>
            <a:r>
              <a:rPr lang="uk-UA" sz="1600" i="1" dirty="0" smtClean="0"/>
              <a:t> школа-семінар — «Великі хижі ссавці України та прилеглих країн» (15—17 грудня 2000 року) .</a:t>
            </a:r>
          </a:p>
          <a:p>
            <a:pPr>
              <a:buNone/>
            </a:pPr>
            <a:r>
              <a:rPr lang="uk-UA" sz="1600" i="1" dirty="0" smtClean="0"/>
              <a:t>XVI </a:t>
            </a:r>
            <a:r>
              <a:rPr lang="uk-UA" sz="1600" i="1" dirty="0" err="1" smtClean="0"/>
              <a:t>Теріологічна</a:t>
            </a:r>
            <a:r>
              <a:rPr lang="uk-UA" sz="1600" i="1" dirty="0" smtClean="0"/>
              <a:t> школа-семінар — «Динаміка популяцій та хижацтво» (26—31 жовтня 2009 року).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4563126"/>
            <a:ext cx="7498080" cy="210623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uk-UA" sz="2000" dirty="0" smtClean="0"/>
              <a:t>Заповідник може стати базою для розгортання </a:t>
            </a:r>
          </a:p>
          <a:p>
            <a:pPr>
              <a:buNone/>
            </a:pPr>
            <a:r>
              <a:rPr lang="uk-UA" sz="2000" dirty="0" smtClean="0"/>
              <a:t>наукових досліджень у галузі лісівництва </a:t>
            </a:r>
          </a:p>
          <a:p>
            <a:pPr>
              <a:buNone/>
            </a:pPr>
            <a:r>
              <a:rPr lang="uk-UA" sz="2000" dirty="0" smtClean="0"/>
              <a:t>(вивчення продуктивності, штучного і </a:t>
            </a:r>
          </a:p>
          <a:p>
            <a:pPr>
              <a:buNone/>
            </a:pPr>
            <a:r>
              <a:rPr lang="uk-UA" sz="2000" dirty="0" smtClean="0"/>
              <a:t>природного поповнення лісів, закладання </a:t>
            </a:r>
          </a:p>
          <a:p>
            <a:pPr>
              <a:buNone/>
            </a:pPr>
            <a:r>
              <a:rPr lang="uk-UA" sz="2000" dirty="0" smtClean="0"/>
              <a:t>дослідів з вирощування швидкорослих порід і </a:t>
            </a:r>
          </a:p>
          <a:p>
            <a:pPr>
              <a:buNone/>
            </a:pPr>
            <a:r>
              <a:rPr lang="uk-UA" sz="2000" dirty="0" smtClean="0"/>
              <a:t>інтродукції нових рослин), геоботаніки та</a:t>
            </a:r>
          </a:p>
          <a:p>
            <a:pPr>
              <a:buNone/>
            </a:pPr>
            <a:r>
              <a:rPr lang="uk-UA" sz="2000" dirty="0" err="1" smtClean="0"/>
              <a:t>болотознавства</a:t>
            </a:r>
            <a:r>
              <a:rPr lang="uk-UA" sz="2000" dirty="0" smtClean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" name="Рисунок 5" descr="polis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06469" y="1592797"/>
            <a:ext cx="7137531" cy="30049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031265902781_807_p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5950181" cy="24863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f-08022109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4170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akcija12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000375"/>
            <a:ext cx="9144000" cy="38576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88640"/>
            <a:ext cx="7920880" cy="655272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uk-UA" sz="2600" dirty="0" smtClean="0"/>
              <a:t>Поліський природний заповідник – </a:t>
            </a:r>
          </a:p>
          <a:p>
            <a:pPr>
              <a:buNone/>
            </a:pPr>
            <a:r>
              <a:rPr lang="uk-UA" sz="2600" dirty="0" smtClean="0"/>
              <a:t>природно-Заповідний об'єкт, </a:t>
            </a:r>
          </a:p>
          <a:p>
            <a:pPr>
              <a:buNone/>
            </a:pPr>
            <a:r>
              <a:rPr lang="uk-UA" sz="2600" dirty="0" smtClean="0"/>
              <a:t>розташованій в </a:t>
            </a:r>
            <a:r>
              <a:rPr lang="uk-UA" sz="2600" dirty="0" err="1" smtClean="0"/>
              <a:t>Олевськ</a:t>
            </a:r>
            <a:r>
              <a:rPr lang="uk-UA" sz="2600" dirty="0" smtClean="0"/>
              <a:t> та Овруцького </a:t>
            </a:r>
          </a:p>
          <a:p>
            <a:pPr>
              <a:buNone/>
            </a:pPr>
            <a:r>
              <a:rPr lang="uk-UA" sz="2600" dirty="0" smtClean="0"/>
              <a:t>районах Житомирської області.</a:t>
            </a:r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>
              <a:buNone/>
            </a:pPr>
            <a:endParaRPr lang="uk-UA" dirty="0" smtClean="0"/>
          </a:p>
          <a:p>
            <a:pPr algn="ctr">
              <a:buNone/>
            </a:pPr>
            <a:endParaRPr lang="uk-UA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endParaRPr lang="uk-UA" sz="1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>
              <a:buNone/>
            </a:pP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Водяний млин на річці </a:t>
            </a:r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</a:rPr>
              <a:t>Болотниці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 (</a:t>
            </a:r>
            <a:r>
              <a:rPr lang="uk-UA" sz="1800" dirty="0" err="1" smtClean="0">
                <a:solidFill>
                  <a:schemeClr val="accent2">
                    <a:lumMod val="50000"/>
                  </a:schemeClr>
                </a:solidFill>
              </a:rPr>
              <a:t>Свидівці</a:t>
            </a:r>
            <a:r>
              <a:rPr lang="uk-UA" sz="1800" dirty="0" smtClean="0">
                <a:solidFill>
                  <a:schemeClr val="accent2">
                    <a:lumMod val="50000"/>
                  </a:schemeClr>
                </a:solidFill>
              </a:rPr>
              <a:t>) у Поліському заповіднику.</a:t>
            </a:r>
          </a:p>
          <a:p>
            <a:pPr>
              <a:buNone/>
            </a:pPr>
            <a:endParaRPr lang="uk-UA" dirty="0"/>
          </a:p>
        </p:txBody>
      </p:sp>
      <p:pic>
        <p:nvPicPr>
          <p:cNvPr id="4" name="Рисунок 3" descr="800px-Polissya_Natural_Reserv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6" y="1772816"/>
            <a:ext cx="7584843" cy="4320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3266982"/>
            <a:ext cx="7776864" cy="3384376"/>
          </a:xfrm>
        </p:spPr>
        <p:txBody>
          <a:bodyPr>
            <a:normAutofit fontScale="92500" lnSpcReduction="20000"/>
          </a:bodyPr>
          <a:lstStyle/>
          <a:p>
            <a:r>
              <a:rPr lang="uk-UA" dirty="0" smtClean="0"/>
              <a:t>Розташування: Україна</a:t>
            </a:r>
          </a:p>
          <a:p>
            <a:pPr>
              <a:buNone/>
            </a:pPr>
            <a:r>
              <a:rPr lang="uk-UA" dirty="0" smtClean="0"/>
              <a:t>Житомирська область,</a:t>
            </a:r>
            <a:r>
              <a:rPr lang="uk-UA" dirty="0" err="1" smtClean="0"/>
              <a:t>Олевський</a:t>
            </a:r>
            <a:endParaRPr lang="uk-UA" dirty="0" smtClean="0"/>
          </a:p>
          <a:p>
            <a:pPr>
              <a:buNone/>
            </a:pPr>
            <a:r>
              <a:rPr lang="uk-UA" dirty="0" smtClean="0"/>
              <a:t>район,Овруцький район</a:t>
            </a:r>
          </a:p>
          <a:p>
            <a:r>
              <a:rPr lang="uk-UA" dirty="0" smtClean="0"/>
              <a:t>Найближче місто: Овруч</a:t>
            </a:r>
          </a:p>
          <a:p>
            <a:r>
              <a:rPr lang="uk-UA" dirty="0" smtClean="0"/>
              <a:t>Координати: 51°32′05″ пн. ш. 28°06′20″ сх. д.</a:t>
            </a:r>
          </a:p>
          <a:p>
            <a:r>
              <a:rPr lang="uk-UA" dirty="0" smtClean="0"/>
              <a:t>Площа: 20104 га</a:t>
            </a:r>
          </a:p>
          <a:p>
            <a:r>
              <a:rPr lang="uk-UA" dirty="0" smtClean="0"/>
              <a:t>Заснований: 12 листопада 1968</a:t>
            </a:r>
          </a:p>
          <a:p>
            <a:endParaRPr lang="uk-UA" dirty="0"/>
          </a:p>
        </p:txBody>
      </p:sp>
      <p:pic>
        <p:nvPicPr>
          <p:cNvPr id="5" name="Рисунок 4" descr="ppz-vhid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4010" y="1"/>
            <a:ext cx="4499991" cy="3050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41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" y="0"/>
            <a:ext cx="5033092" cy="30509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.чер.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9605" y="4767254"/>
            <a:ext cx="8124395" cy="209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467600" cy="1079359"/>
          </a:xfrm>
        </p:spPr>
        <p:txBody>
          <a:bodyPr>
            <a:normAutofit fontScale="90000"/>
          </a:bodyPr>
          <a:lstStyle/>
          <a:p>
            <a:pPr algn="ctr"/>
            <a:r>
              <a:rPr lang="uk-UA" i="1" dirty="0" smtClean="0"/>
              <a:t/>
            </a:r>
            <a:br>
              <a:rPr lang="uk-UA" i="1" dirty="0" smtClean="0"/>
            </a:br>
            <a:r>
              <a:rPr lang="uk-UA" sz="4400" i="1" dirty="0" smtClean="0"/>
              <a:t>Загальна характеристика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9605" y="1052736"/>
            <a:ext cx="7968885" cy="54212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uk-UA" sz="2000" dirty="0" smtClean="0"/>
              <a:t>Площа 20104 га. Створений у 1968 р. на базі трьох </a:t>
            </a:r>
          </a:p>
          <a:p>
            <a:pPr>
              <a:buNone/>
            </a:pPr>
            <a:r>
              <a:rPr lang="uk-UA" sz="2000" dirty="0" smtClean="0"/>
              <a:t>лісництв: </a:t>
            </a:r>
            <a:r>
              <a:rPr lang="uk-UA" sz="2000" dirty="0" err="1" smtClean="0"/>
              <a:t>Копищанського</a:t>
            </a:r>
            <a:r>
              <a:rPr lang="uk-UA" sz="2000" dirty="0" smtClean="0"/>
              <a:t> (6935 га), </a:t>
            </a:r>
            <a:r>
              <a:rPr lang="uk-UA" sz="2000" dirty="0" err="1" smtClean="0"/>
              <a:t>Перганського</a:t>
            </a: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(5665 га) </a:t>
            </a:r>
            <a:r>
              <a:rPr lang="uk-UA" sz="2000" dirty="0" err="1" smtClean="0"/>
              <a:t>Олевського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лісгоспзагу</a:t>
            </a:r>
            <a:r>
              <a:rPr lang="uk-UA" sz="2000" dirty="0" smtClean="0"/>
              <a:t> та </a:t>
            </a:r>
            <a:r>
              <a:rPr lang="uk-UA" sz="2000" dirty="0" err="1" smtClean="0"/>
              <a:t>Селезнівського</a:t>
            </a:r>
            <a:r>
              <a:rPr lang="uk-UA" sz="2000" dirty="0" smtClean="0"/>
              <a:t> </a:t>
            </a:r>
          </a:p>
          <a:p>
            <a:pPr>
              <a:buNone/>
            </a:pPr>
            <a:r>
              <a:rPr lang="uk-UA" sz="2000" dirty="0" smtClean="0"/>
              <a:t>(7497 га)  </a:t>
            </a:r>
            <a:r>
              <a:rPr lang="uk-UA" sz="2000" dirty="0" err="1" smtClean="0"/>
              <a:t>Словечанського</a:t>
            </a:r>
            <a:r>
              <a:rPr lang="uk-UA" sz="2000" dirty="0" smtClean="0"/>
              <a:t> </a:t>
            </a:r>
            <a:r>
              <a:rPr lang="uk-UA" sz="2000" dirty="0" err="1" smtClean="0"/>
              <a:t>лісгоспзагу</a:t>
            </a:r>
            <a:r>
              <a:rPr lang="uk-UA" sz="2000" dirty="0" smtClean="0"/>
              <a:t>.</a:t>
            </a:r>
          </a:p>
          <a:p>
            <a:pPr>
              <a:buNone/>
            </a:pPr>
            <a:r>
              <a:rPr lang="uk-UA" sz="2000" dirty="0" smtClean="0"/>
              <a:t>Підпорядкований  Державному комітету лісового </a:t>
            </a:r>
          </a:p>
          <a:p>
            <a:pPr>
              <a:buNone/>
            </a:pPr>
            <a:r>
              <a:rPr lang="uk-UA" sz="2000" dirty="0" smtClean="0"/>
              <a:t>господарства України.</a:t>
            </a:r>
          </a:p>
          <a:p>
            <a:pPr>
              <a:buNone/>
            </a:pPr>
            <a:r>
              <a:rPr lang="uk-UA" sz="2000" dirty="0" smtClean="0"/>
              <a:t>Заповідник засновано з метою збереження типових </a:t>
            </a:r>
          </a:p>
          <a:p>
            <a:pPr>
              <a:buNone/>
            </a:pPr>
            <a:r>
              <a:rPr lang="uk-UA" sz="2000" dirty="0" smtClean="0"/>
              <a:t>природних комплексів Полісся, охорони реліктових </a:t>
            </a:r>
          </a:p>
          <a:p>
            <a:pPr>
              <a:buNone/>
            </a:pPr>
            <a:r>
              <a:rPr lang="uk-UA" sz="2000" dirty="0" smtClean="0"/>
              <a:t>та  ендемічних рослин і тварин та відтворення і</a:t>
            </a:r>
          </a:p>
          <a:p>
            <a:pPr>
              <a:buNone/>
            </a:pPr>
            <a:r>
              <a:rPr lang="uk-UA" sz="2000" dirty="0" smtClean="0"/>
              <a:t>збагачення природних лісів Полісся.</a:t>
            </a:r>
            <a:endParaRPr lang="uk-UA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7498080" cy="863334"/>
          </a:xfrm>
        </p:spPr>
        <p:txBody>
          <a:bodyPr>
            <a:noAutofit/>
          </a:bodyPr>
          <a:lstStyle/>
          <a:p>
            <a:pPr algn="ctr"/>
            <a:r>
              <a:rPr lang="uk-UA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Рослинність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19605" y="890718"/>
            <a:ext cx="7872875" cy="491454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uk-UA" sz="2000" dirty="0" smtClean="0"/>
              <a:t>Тут поширені ліси борового і </a:t>
            </a:r>
            <a:r>
              <a:rPr lang="uk-UA" sz="2000" dirty="0" err="1" smtClean="0"/>
              <a:t>суборового</a:t>
            </a:r>
            <a:r>
              <a:rPr lang="uk-UA" sz="2000" dirty="0" smtClean="0"/>
              <a:t> </a:t>
            </a:r>
          </a:p>
          <a:p>
            <a:pPr algn="just">
              <a:buNone/>
            </a:pPr>
            <a:r>
              <a:rPr lang="uk-UA" sz="2000" dirty="0" smtClean="0"/>
              <a:t>комплексів з характерним для цих лісів підліском </a:t>
            </a:r>
          </a:p>
          <a:p>
            <a:pPr algn="just">
              <a:buNone/>
            </a:pPr>
            <a:r>
              <a:rPr lang="uk-UA" sz="2000" dirty="0" smtClean="0"/>
              <a:t>і трав'янистим покривом. Переважну частину </a:t>
            </a:r>
          </a:p>
          <a:p>
            <a:pPr algn="just">
              <a:buNone/>
            </a:pPr>
            <a:r>
              <a:rPr lang="uk-UA" sz="2000" dirty="0" smtClean="0"/>
              <a:t>лісів складають молоді сосняки; достигаючі і </a:t>
            </a:r>
          </a:p>
          <a:p>
            <a:pPr algn="just">
              <a:buNone/>
            </a:pPr>
            <a:r>
              <a:rPr lang="uk-UA" sz="2000" dirty="0" smtClean="0"/>
              <a:t>стиглі дерева займають незначні площі.</a:t>
            </a:r>
          </a:p>
          <a:p>
            <a:pPr algn="just">
              <a:buNone/>
            </a:pP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Крім лісових насаджень, у заповіднику добре </a:t>
            </a:r>
          </a:p>
          <a:p>
            <a:pPr algn="just">
              <a:buNone/>
            </a:pPr>
            <a:r>
              <a:rPr lang="uk-UA" sz="2000" dirty="0" smtClean="0"/>
              <a:t>представлені сфагнові (верхові) і </a:t>
            </a:r>
            <a:r>
              <a:rPr lang="uk-UA" sz="2000" dirty="0" err="1" smtClean="0"/>
              <a:t>сфагново-</a:t>
            </a: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осокові болота з участю журавлини, карликової </a:t>
            </a:r>
          </a:p>
          <a:p>
            <a:pPr algn="just">
              <a:buNone/>
            </a:pPr>
            <a:r>
              <a:rPr lang="uk-UA" sz="2000" dirty="0" smtClean="0"/>
              <a:t>берези та сосни. Лісові луки розвинуті слабко. </a:t>
            </a:r>
          </a:p>
          <a:p>
            <a:pPr algn="just">
              <a:buNone/>
            </a:pPr>
            <a:endParaRPr lang="uk-UA" sz="2000" dirty="0" smtClean="0"/>
          </a:p>
          <a:p>
            <a:pPr algn="just">
              <a:buNone/>
            </a:pPr>
            <a:r>
              <a:rPr lang="uk-UA" sz="2000" dirty="0" smtClean="0"/>
              <a:t>Рідкісні й реліктові рослини, такі як дуб </a:t>
            </a:r>
          </a:p>
          <a:p>
            <a:pPr algn="just">
              <a:buNone/>
            </a:pPr>
            <a:r>
              <a:rPr lang="uk-UA" sz="2000" dirty="0" smtClean="0"/>
              <a:t>скельний, рододендрон жовтий (азалія), береза </a:t>
            </a:r>
          </a:p>
          <a:p>
            <a:pPr algn="just">
              <a:buNone/>
            </a:pPr>
            <a:r>
              <a:rPr lang="uk-UA" sz="2000" dirty="0" smtClean="0"/>
              <a:t>темнокора, плющ, ряд цікавих і рідких </a:t>
            </a:r>
          </a:p>
          <a:p>
            <a:pPr algn="just">
              <a:buNone/>
            </a:pPr>
            <a:r>
              <a:rPr lang="uk-UA" sz="2000" dirty="0" smtClean="0"/>
              <a:t>папоротей (страусове перо, </a:t>
            </a:r>
            <a:r>
              <a:rPr lang="uk-UA" sz="2000" dirty="0" err="1" smtClean="0"/>
              <a:t>аспленій</a:t>
            </a:r>
            <a:r>
              <a:rPr lang="uk-UA" sz="2000" dirty="0" smtClean="0"/>
              <a:t>, </a:t>
            </a:r>
          </a:p>
          <a:p>
            <a:pPr algn="just">
              <a:buNone/>
            </a:pPr>
            <a:r>
              <a:rPr lang="uk-UA" sz="2000" dirty="0" smtClean="0"/>
              <a:t>багатоніжка та ін.) трапляються також у </a:t>
            </a:r>
          </a:p>
          <a:p>
            <a:pPr algn="just">
              <a:buNone/>
            </a:pPr>
            <a:r>
              <a:rPr lang="uk-UA" sz="2000" dirty="0" smtClean="0"/>
              <a:t>лісництвах, що межують з заповідником.</a:t>
            </a:r>
            <a:endParaRPr lang="uk-UA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al_kor01-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07637" y="134634"/>
            <a:ext cx="7296811" cy="3078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iafizas-spl-lis_ku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07638" y="3429001"/>
            <a:ext cx="7296809" cy="30783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is77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3253" y="0"/>
            <a:ext cx="6720747" cy="260093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diafiza-spl_ku-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420889"/>
            <a:ext cx="5532107" cy="443711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7637" y="296652"/>
            <a:ext cx="7498080" cy="886110"/>
          </a:xfrm>
        </p:spPr>
        <p:txBody>
          <a:bodyPr>
            <a:noAutofit/>
          </a:bodyPr>
          <a:lstStyle/>
          <a:p>
            <a:pPr algn="ctr"/>
            <a:r>
              <a:rPr lang="ru-RU" sz="4000" i="1" dirty="0" smtClean="0"/>
              <a:t>Фауна</a:t>
            </a:r>
            <a:r>
              <a:rPr lang="ru-RU" sz="4000" dirty="0" smtClean="0"/>
              <a:t/>
            </a:r>
            <a:br>
              <a:rPr lang="ru-RU" sz="4000" dirty="0" smtClean="0"/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836712"/>
            <a:ext cx="7776864" cy="569725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uk-UA" sz="2400" dirty="0" smtClean="0"/>
              <a:t>Дуже цікава фауна Поліського </a:t>
            </a:r>
          </a:p>
          <a:p>
            <a:pPr>
              <a:buNone/>
            </a:pPr>
            <a:r>
              <a:rPr lang="uk-UA" sz="2400" dirty="0" smtClean="0"/>
              <a:t>заповідника.</a:t>
            </a:r>
          </a:p>
          <a:p>
            <a:pPr>
              <a:buNone/>
            </a:pPr>
            <a:r>
              <a:rPr lang="uk-UA" sz="2400" dirty="0" smtClean="0"/>
              <a:t>З копитних тварин тут </a:t>
            </a:r>
          </a:p>
          <a:p>
            <a:pPr>
              <a:buNone/>
            </a:pPr>
            <a:r>
              <a:rPr lang="uk-UA" sz="2400" dirty="0" smtClean="0"/>
              <a:t>водяться лосі, сарни, дикі свині, </a:t>
            </a:r>
          </a:p>
          <a:p>
            <a:pPr>
              <a:buNone/>
            </a:pPr>
            <a:r>
              <a:rPr lang="uk-UA" sz="2400" dirty="0" smtClean="0"/>
              <a:t>а також вовки, лисиці, зайці, ви</a:t>
            </a:r>
          </a:p>
          <a:p>
            <a:pPr>
              <a:buNone/>
            </a:pPr>
            <a:r>
              <a:rPr lang="uk-UA" sz="2400" dirty="0" err="1" smtClean="0"/>
              <a:t>вірки</a:t>
            </a:r>
            <a:r>
              <a:rPr lang="uk-UA" sz="2400" dirty="0" smtClean="0"/>
              <a:t> і куниці, рисі. Тут постійно </a:t>
            </a:r>
          </a:p>
          <a:p>
            <a:pPr>
              <a:buNone/>
            </a:pPr>
            <a:r>
              <a:rPr lang="uk-UA" sz="2400" dirty="0" smtClean="0"/>
              <a:t>мешкає зграя вовків, за якою </a:t>
            </a:r>
          </a:p>
          <a:p>
            <a:pPr>
              <a:buNone/>
            </a:pPr>
            <a:r>
              <a:rPr lang="uk-UA" sz="2400" dirty="0" smtClean="0"/>
              <a:t>ведуться багаторічні </a:t>
            </a:r>
          </a:p>
          <a:p>
            <a:pPr>
              <a:buNone/>
            </a:pPr>
            <a:r>
              <a:rPr lang="uk-UA" sz="2400" dirty="0" smtClean="0"/>
              <a:t>спостереження.</a:t>
            </a:r>
          </a:p>
          <a:p>
            <a:pPr>
              <a:buNone/>
            </a:pPr>
            <a:r>
              <a:rPr lang="uk-UA" sz="2400" dirty="0" smtClean="0"/>
              <a:t>З цінних мисливських птахів </a:t>
            </a:r>
          </a:p>
          <a:p>
            <a:pPr>
              <a:buNone/>
            </a:pPr>
            <a:r>
              <a:rPr lang="uk-UA" sz="2400" dirty="0" smtClean="0"/>
              <a:t>є тетеруки, глухарі, рябчики, </a:t>
            </a:r>
            <a:r>
              <a:rPr lang="uk-UA" sz="2400" dirty="0" err="1" smtClean="0"/>
              <a:t>ку-</a:t>
            </a:r>
            <a:endParaRPr lang="uk-UA" sz="2400" dirty="0" smtClean="0"/>
          </a:p>
          <a:p>
            <a:pPr>
              <a:buNone/>
            </a:pPr>
            <a:r>
              <a:rPr lang="uk-UA" sz="2400" dirty="0" smtClean="0"/>
              <a:t>ріпки. Трапляються </a:t>
            </a:r>
          </a:p>
          <a:p>
            <a:pPr>
              <a:buNone/>
            </a:pPr>
            <a:r>
              <a:rPr lang="uk-UA" sz="2400" dirty="0" smtClean="0"/>
              <a:t>також колонії бобрів.</a:t>
            </a:r>
            <a:endParaRPr lang="uk-UA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800px-Grus_grus_in_PN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627" y="80628"/>
            <a:ext cx="7424824" cy="31323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07637" y="2132856"/>
            <a:ext cx="7498080" cy="648072"/>
          </a:xfrm>
        </p:spPr>
        <p:txBody>
          <a:bodyPr>
            <a:normAutofit/>
          </a:bodyPr>
          <a:lstStyle/>
          <a:p>
            <a:pPr algn="ctr"/>
            <a:r>
              <a:rPr lang="uk-UA" sz="1800" dirty="0" smtClean="0">
                <a:solidFill>
                  <a:schemeClr val="tx1"/>
                </a:solidFill>
              </a:rPr>
              <a:t>Журавель сірий в околицях Поліського заповідника</a:t>
            </a:r>
            <a:endParaRPr lang="uk-UA" sz="18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kozuli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5012961"/>
            <a:ext cx="3707904" cy="18450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bilezk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19605" y="3483006"/>
            <a:ext cx="5632627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113</TotalTime>
  <Words>503</Words>
  <Application>Microsoft Office PowerPoint</Application>
  <PresentationFormat>Экран (4:3)</PresentationFormat>
  <Paragraphs>110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Солнцестояние</vt:lpstr>
      <vt:lpstr>Поліський державний заповідник </vt:lpstr>
      <vt:lpstr>Слайд 2</vt:lpstr>
      <vt:lpstr>Слайд 3</vt:lpstr>
      <vt:lpstr> Загальна характеристика </vt:lpstr>
      <vt:lpstr>Рослинність </vt:lpstr>
      <vt:lpstr>Слайд 6</vt:lpstr>
      <vt:lpstr>Слайд 7</vt:lpstr>
      <vt:lpstr>Фауна </vt:lpstr>
      <vt:lpstr>Журавель сірий в околицях Поліського заповідника</vt:lpstr>
      <vt:lpstr>Просвіта й екотуризм</vt:lpstr>
      <vt:lpstr>Наукові дослідження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Поліський державний заповідник </dc:title>
  <dc:creator>Администратор</dc:creator>
  <cp:lastModifiedBy>Пользователь Windows</cp:lastModifiedBy>
  <cp:revision>12</cp:revision>
  <dcterms:created xsi:type="dcterms:W3CDTF">2014-04-27T11:51:10Z</dcterms:created>
  <dcterms:modified xsi:type="dcterms:W3CDTF">2014-05-18T06:24:07Z</dcterms:modified>
</cp:coreProperties>
</file>