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78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6%D1%96%D0%BD%D0%BE%D1%87%D0%B8%D0%B9_%D0%BC%D0%BE%D0%BD%D0%B0%D1%81%D1%82%D0%B8%D1%80_(%D0%A7%D1%96%D1%87%D0%B5%D0%BD)&amp;action=edit&amp;redlink=1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uk.wikipedia.org/wiki/%D0%AE%D0%BA%D0%B0%D1%82%D0%B0%D0%BD" TargetMode="External"/><Relationship Id="rId7" Type="http://schemas.openxmlformats.org/officeDocument/2006/relationships/hyperlink" Target="http://uk.wikipedia.org/w/index.php?title=%D0%9F%D1%83%D1%83%D0%BA_(%D0%B0%D1%80%D1%85%D1%96%D1%82%D0%B5%D0%BA%D1%82%D1%83%D1%80%D0%BD%D0%B8%D0%B9_%D1%81%D1%82%D0%B8%D0%BB%D1%8C)&amp;action=edit&amp;redlink=1" TargetMode="External"/><Relationship Id="rId12" Type="http://schemas.openxmlformats.org/officeDocument/2006/relationships/image" Target="../media/image3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/index.php?title=%D0%9A%D0%B0%D0%BA%D1%83%D0%BF%D0%B0%D0%BA%D0%B0%D0%BB%D1%8C&amp;action=edit&amp;redlink=1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://uk.wikipedia.org/wiki/%D0%86%D1%86%D0%B0" TargetMode="External"/><Relationship Id="rId10" Type="http://schemas.openxmlformats.org/officeDocument/2006/relationships/hyperlink" Target="http://uk.wikipedia.org/w/index.php?title=%D0%9A%D0%B0%D1%80%D0%B0%D0%BA%D0%BE%D0%BB%D1%8C_(%D0%A7%D1%96%D1%87%D0%B5%D0%BD)&amp;action=edit&amp;redlink=1" TargetMode="External"/><Relationship Id="rId4" Type="http://schemas.openxmlformats.org/officeDocument/2006/relationships/hyperlink" Target="http://uk.wikipedia.org/wiki/%D0%9C%D0%B0%D0%B9%D1%8F_(%D1%86%D0%B8%D0%B2%D1%96%D0%BB%D1%96%D0%B7%D0%B0%D1%86%D1%96%D1%8F)" TargetMode="External"/><Relationship Id="rId9" Type="http://schemas.openxmlformats.org/officeDocument/2006/relationships/hyperlink" Target="http://uk.wikipedia.org/wiki/%D0%9E%D0%B1%D1%81%D0%B5%D1%80%D0%B2%D0%B0%D1%82%D0%BE%D1%80%D1%96%D1%8F" TargetMode="External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1%80%D1%82%D1%83%D0%B3%D0%B0%D0%BB%D1%96%D1%8F" TargetMode="External"/><Relationship Id="rId3" Type="http://schemas.openxmlformats.org/officeDocument/2006/relationships/hyperlink" Target="http://uk.wikipedia.org/wiki/%D0%A1%D1%96%D0%BC_%D1%87%D1%83%D0%B4%D0%B5%D1%81_%D1%81%D0%B2%D1%96%D1%82%D1%83" TargetMode="External"/><Relationship Id="rId7" Type="http://schemas.openxmlformats.org/officeDocument/2006/relationships/hyperlink" Target="http://uk.wikipedia.org/wiki/%D0%9B%D1%96%D1%81%D0%B0%D0%B1%D0%BE%D0%B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2007" TargetMode="External"/><Relationship Id="rId11" Type="http://schemas.openxmlformats.org/officeDocument/2006/relationships/hyperlink" Target="http://uk.wikipedia.org/wiki/%D0%86%D0%BD%D1%82%D0%B5%D1%80%D0%BD%D0%B5%D1%82" TargetMode="External"/><Relationship Id="rId5" Type="http://schemas.openxmlformats.org/officeDocument/2006/relationships/hyperlink" Target="http://uk.wikipedia.org/wiki/7_%D0%BB%D0%B8%D0%BF%D0%BD%D1%8F" TargetMode="External"/><Relationship Id="rId10" Type="http://schemas.openxmlformats.org/officeDocument/2006/relationships/hyperlink" Target="http://uk.wikipedia.org/wiki/%D0%A2%D0%B5%D0%BB%D0%B5%D1%84%D0%BE%D0%BD" TargetMode="External"/><Relationship Id="rId4" Type="http://schemas.openxmlformats.org/officeDocument/2006/relationships/hyperlink" Target="http://uk.wikipedia.org/w/index.php?title=%D0%91%D0%B5%D1%80%D0%BD%D0%B0%D1%80%D0%B4_%D0%92%D0%B5%D0%B1%D0%B5%D1%80&amp;action=edit&amp;redlink=1" TargetMode="External"/><Relationship Id="rId9" Type="http://schemas.openxmlformats.org/officeDocument/2006/relationships/hyperlink" Target="http://uk.wikipedia.org/wiki/S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Documents%20and%20Settings\Administrator\My%20Documents\Downloads\&#1056;.&#1040;&#1053;&#1044;&#1056;&#1045;&#1045;&#1042;&#1040;.%20%20%20&#1042;.&#1058;&#1059;&#1056;&#1050;&#1040;&#1049;.%20-%20&#1058;&#1040;&#1044;&#1046;%20&#1052;&#1040;&#1061;&#1040;&#1051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uk.wikipedia.org/wiki/%D0%99%D0%BE%D1%80%D0%B4%D0%B0%D0%BD%D1%96%D1%8F" TargetMode="External"/><Relationship Id="rId7" Type="http://schemas.openxmlformats.org/officeDocument/2006/relationships/hyperlink" Target="http://uk.wikipedia.org/wiki/%D0%A3%D1%89%D0%B5%D0%BB%D0%B8%D0%BD%D0%B0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A%D0%B0%D0%BD%D1%8C%D0%B9%D0%BE%D0%BD" TargetMode="External"/><Relationship Id="rId5" Type="http://schemas.openxmlformats.org/officeDocument/2006/relationships/hyperlink" Target="http://uk.wikipedia.org/wiki/%D0%90%D1%80%D0%B0%D0%B2%D0%B0_(%D0%B4%D0%BE%D0%BB%D0%B8%D0%BD%D0%B0)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uk.wikipedia.org/wiki/%D0%94%D0%BE%D0%BB%D0%B8%D0%BD%D0%B0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B%D1%96%D1%81_%D0%A2%D1%96%D0%B6%D1%83%D0%BA%D0%B0&amp;action=edit&amp;redlink=1" TargetMode="External"/><Relationship Id="rId13" Type="http://schemas.openxmlformats.org/officeDocument/2006/relationships/image" Target="../media/image31.jpeg"/><Relationship Id="rId3" Type="http://schemas.openxmlformats.org/officeDocument/2006/relationships/hyperlink" Target="http://uk.wikipedia.org/wiki/%D0%9F%D0%BE%D1%80%D1%82%D1%83%D0%B3%D0%B0%D0%BB%D1%8C%D1%81%D1%8C%D0%BA%D0%B0_%D0%BC%D0%BE%D0%B2%D0%B0" TargetMode="External"/><Relationship Id="rId7" Type="http://schemas.openxmlformats.org/officeDocument/2006/relationships/hyperlink" Target="http://uk.wikipedia.org/wiki/%D0%9A%D0%BE%D1%80%D0%BA%D0%BE%D0%B2%D0%B0%D0%B4%D1%83_(%D0%B3%D0%BE%D1%80%D0%B0)" TargetMode="External"/><Relationship Id="rId12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1%D1%80%D0%B0%D0%B7%D0%B8%D0%BB%D1%96%D1%8F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uk.wikipedia.org/wiki/%D0%A0%D1%96%D0%BE-%D0%B4%D0%B5-%D0%96%D0%B0%D0%BD%D0%B5%D0%B9%D1%80%D0%BE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uk.wikipedia.org/wiki/%D0%86%D1%81%D1%83%D1%81_%D0%A5%D1%80%D0%B8%D1%81%D1%82%D0%BE%D1%81" TargetMode="External"/><Relationship Id="rId9" Type="http://schemas.openxmlformats.org/officeDocument/2006/relationships/hyperlink" Target="http://uk.wikipedia.org/wiki/%D0%A5%D1%80%D0%B8%D1%81%D1%82%D0%B8%D1%8F%D0%BD%D1%81%D1%82%D0%B2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572008"/>
            <a:ext cx="8458200" cy="1222375"/>
          </a:xfrm>
        </p:spPr>
        <p:txBody>
          <a:bodyPr/>
          <a:lstStyle/>
          <a:p>
            <a:r>
              <a:rPr lang="uk-UA" dirty="0" smtClean="0"/>
              <a:t>СІМ ЧУДЕС 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86190"/>
            <a:ext cx="2786082" cy="628648"/>
          </a:xfrm>
        </p:spPr>
        <p:txBody>
          <a:bodyPr/>
          <a:lstStyle/>
          <a:p>
            <a:r>
              <a:rPr lang="uk-UA" dirty="0" err="1" smtClean="0"/>
              <a:t>Перезентація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      Підготувала учениця 11-А класу</a:t>
            </a:r>
          </a:p>
          <a:p>
            <a:r>
              <a:rPr lang="uk-UA" dirty="0" smtClean="0"/>
              <a:t>                                                 </a:t>
            </a:r>
            <a:r>
              <a:rPr lang="uk-UA" dirty="0" err="1" smtClean="0"/>
              <a:t>Саз</a:t>
            </a:r>
            <a:r>
              <a:rPr lang="uk-UA" dirty="0" smtClean="0"/>
              <a:t> Юлія </a:t>
            </a:r>
            <a:endParaRPr lang="ru-RU" dirty="0"/>
          </a:p>
        </p:txBody>
      </p:sp>
      <p:pic>
        <p:nvPicPr>
          <p:cNvPr id="8194" name="Picture 2" descr="http://www.ilovefranchiser.com/images/7_won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886325" cy="3733800"/>
          </a:xfrm>
          <a:prstGeom prst="rect">
            <a:avLst/>
          </a:prstGeom>
          <a:noFill/>
        </p:spPr>
      </p:pic>
      <p:pic>
        <p:nvPicPr>
          <p:cNvPr id="8195" name="Picture 3" descr="F:\Program Files\Microsoft Office\MEDIA\CAGCAT10\j01577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441023" cy="1454236"/>
          </a:xfrm>
          <a:prstGeom prst="rect">
            <a:avLst/>
          </a:prstGeom>
          <a:noFill/>
        </p:spPr>
      </p:pic>
      <p:pic>
        <p:nvPicPr>
          <p:cNvPr id="8196" name="Picture 4" descr="F:\Program Files\Microsoft Office\MEDIA\CAGCAT10\j021221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7298"/>
            <a:ext cx="1473611" cy="1543048"/>
          </a:xfrm>
          <a:prstGeom prst="rect">
            <a:avLst/>
          </a:prstGeom>
          <a:noFill/>
        </p:spPr>
      </p:pic>
      <p:pic>
        <p:nvPicPr>
          <p:cNvPr id="8197" name="Picture 5" descr="F:\Program Files\Microsoft Office\MEDIA\CAGCAT10\j029718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643182"/>
            <a:ext cx="1809598" cy="14420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5286388"/>
            <a:ext cx="2500330" cy="877890"/>
          </a:xfrm>
        </p:spPr>
        <p:txBody>
          <a:bodyPr/>
          <a:lstStyle/>
          <a:p>
            <a:r>
              <a:rPr lang="uk-UA" dirty="0" smtClean="0"/>
              <a:t>№7 </a:t>
            </a:r>
            <a:r>
              <a:rPr lang="ru-RU" dirty="0" err="1" smtClean="0"/>
              <a:t>Чичен-Іца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28596" y="214290"/>
            <a:ext cx="8115328" cy="1604954"/>
          </a:xfrm>
        </p:spPr>
        <p:txBody>
          <a:bodyPr/>
          <a:lstStyle/>
          <a:p>
            <a:r>
              <a:rPr lang="ru-RU" i="1" dirty="0" err="1" smtClean="0">
                <a:latin typeface="Georgia" pitchFamily="18" charset="0"/>
              </a:rPr>
              <a:t>Чичен-Іца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- </a:t>
            </a:r>
            <a:r>
              <a:rPr lang="ru-RU" i="1" dirty="0" err="1" smtClean="0">
                <a:latin typeface="Georgia" pitchFamily="18" charset="0"/>
              </a:rPr>
              <a:t>стародавнє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місто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півночі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3" tooltip="Юкатан"/>
              </a:rPr>
              <a:t>Юкатана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Засноване</a:t>
            </a:r>
            <a:r>
              <a:rPr lang="ru-RU" i="1" dirty="0" smtClean="0">
                <a:latin typeface="Georgia" pitchFamily="18" charset="0"/>
              </a:rPr>
              <a:t> у VIII </a:t>
            </a:r>
            <a:r>
              <a:rPr lang="ru-RU" i="1" dirty="0" err="1" smtClean="0">
                <a:latin typeface="Georgia" pitchFamily="18" charset="0"/>
              </a:rPr>
              <a:t>столітті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представниками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4" tooltip="Майя (цивілізація)"/>
              </a:rPr>
              <a:t>майянського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племені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5" tooltip="Іца"/>
              </a:rPr>
              <a:t>іца</a:t>
            </a:r>
            <a:r>
              <a:rPr lang="ru-RU" i="1" dirty="0" smtClean="0">
                <a:latin typeface="Georgia" pitchFamily="18" charset="0"/>
              </a:rPr>
              <a:t> у </a:t>
            </a:r>
            <a:r>
              <a:rPr lang="ru-RU" i="1" dirty="0" err="1" smtClean="0">
                <a:latin typeface="Georgia" pitchFamily="18" charset="0"/>
              </a:rPr>
              <a:t>раніше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незаселеній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місцевості</a:t>
            </a:r>
            <a:r>
              <a:rPr lang="ru-RU" i="1" dirty="0" smtClean="0">
                <a:latin typeface="Georgia" pitchFamily="18" charset="0"/>
              </a:rPr>
              <a:t>. У </a:t>
            </a:r>
            <a:r>
              <a:rPr lang="ru-RU" i="1" dirty="0" err="1" smtClean="0">
                <a:latin typeface="Georgia" pitchFamily="18" charset="0"/>
              </a:rPr>
              <a:t>другій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половині</a:t>
            </a:r>
            <a:r>
              <a:rPr lang="ru-RU" i="1" dirty="0" smtClean="0">
                <a:latin typeface="Georgia" pitchFamily="18" charset="0"/>
              </a:rPr>
              <a:t> IX </a:t>
            </a:r>
            <a:r>
              <a:rPr lang="ru-RU" i="1" dirty="0" err="1" smtClean="0">
                <a:latin typeface="Georgia" pitchFamily="18" charset="0"/>
              </a:rPr>
              <a:t>століття</a:t>
            </a:r>
            <a:r>
              <a:rPr lang="ru-RU" i="1" dirty="0" smtClean="0">
                <a:latin typeface="Georgia" pitchFamily="18" charset="0"/>
              </a:rPr>
              <a:t> — за </a:t>
            </a:r>
            <a:r>
              <a:rPr lang="ru-RU" i="1" dirty="0" err="1" smtClean="0">
                <a:latin typeface="Georgia" pitchFamily="18" charset="0"/>
              </a:rPr>
              <a:t>часів</a:t>
            </a:r>
            <a:r>
              <a:rPr lang="ru-RU" i="1" dirty="0" smtClean="0">
                <a:latin typeface="Georgia" pitchFamily="18" charset="0"/>
              </a:rPr>
              <a:t> царя </a:t>
            </a:r>
            <a:r>
              <a:rPr lang="ru-RU" i="1" dirty="0" err="1" smtClean="0">
                <a:latin typeface="Georgia" pitchFamily="18" charset="0"/>
                <a:hlinkClick r:id="rId6" tooltip="Какупакаль (ще не написана)"/>
              </a:rPr>
              <a:t>Какупакаля</a:t>
            </a:r>
            <a:r>
              <a:rPr lang="ru-RU" i="1" dirty="0" smtClean="0">
                <a:latin typeface="Georgia" pitchFamily="18" charset="0"/>
              </a:rPr>
              <a:t> — </a:t>
            </a:r>
            <a:r>
              <a:rPr lang="ru-RU" i="1" dirty="0" err="1" smtClean="0">
                <a:latin typeface="Georgia" pitchFamily="18" charset="0"/>
              </a:rPr>
              <a:t>перетворилося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провідну</a:t>
            </a:r>
            <a:r>
              <a:rPr lang="ru-RU" i="1" dirty="0" smtClean="0">
                <a:latin typeface="Georgia" pitchFamily="18" charset="0"/>
              </a:rPr>
              <a:t> державу </a:t>
            </a:r>
            <a:r>
              <a:rPr lang="ru-RU" i="1" dirty="0" err="1" smtClean="0">
                <a:latin typeface="Georgia" pitchFamily="18" charset="0"/>
              </a:rPr>
              <a:t>регіону</a:t>
            </a:r>
            <a:r>
              <a:rPr lang="ru-RU" i="1" dirty="0" smtClean="0">
                <a:latin typeface="Georgia" pitchFamily="18" charset="0"/>
              </a:rPr>
              <a:t>. На </a:t>
            </a:r>
            <a:r>
              <a:rPr lang="ru-RU" i="1" dirty="0" err="1" smtClean="0">
                <a:latin typeface="Georgia" pitchFamily="18" charset="0"/>
              </a:rPr>
              <a:t>цей</a:t>
            </a:r>
            <a:r>
              <a:rPr lang="ru-RU" i="1" dirty="0" smtClean="0">
                <a:latin typeface="Georgia" pitchFamily="18" charset="0"/>
              </a:rPr>
              <a:t> час </a:t>
            </a:r>
            <a:r>
              <a:rPr lang="ru-RU" i="1" dirty="0" err="1" smtClean="0">
                <a:latin typeface="Georgia" pitchFamily="18" charset="0"/>
              </a:rPr>
              <a:t>припадає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будівництво</a:t>
            </a:r>
            <a:r>
              <a:rPr lang="ru-RU" i="1" dirty="0" smtClean="0">
                <a:latin typeface="Georgia" pitchFamily="18" charset="0"/>
              </a:rPr>
              <a:t> у </a:t>
            </a:r>
            <a:r>
              <a:rPr lang="ru-RU" i="1" dirty="0" err="1" smtClean="0">
                <a:latin typeface="Georgia" pitchFamily="18" charset="0"/>
              </a:rPr>
              <a:t>місті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величних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споруд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стилі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7" tooltip="Пуук (архітектурний стиль) (ще не написана)"/>
              </a:rPr>
              <a:t>Пуук</a:t>
            </a:r>
            <a:r>
              <a:rPr lang="ru-RU" i="1" dirty="0" smtClean="0">
                <a:latin typeface="Georgia" pitchFamily="18" charset="0"/>
              </a:rPr>
              <a:t> (</a:t>
            </a:r>
            <a:r>
              <a:rPr lang="ru-RU" i="1" dirty="0" err="1" smtClean="0">
                <a:latin typeface="Georgia" pitchFamily="18" charset="0"/>
              </a:rPr>
              <a:t>у</a:t>
            </a:r>
            <a:r>
              <a:rPr lang="ru-RU" i="1" dirty="0" smtClean="0">
                <a:latin typeface="Georgia" pitchFamily="18" charset="0"/>
              </a:rPr>
              <a:t> так званому «старому </a:t>
            </a:r>
            <a:r>
              <a:rPr lang="ru-RU" i="1" dirty="0" err="1" smtClean="0">
                <a:latin typeface="Georgia" pitchFamily="18" charset="0"/>
              </a:rPr>
              <a:t>Чичені</a:t>
            </a:r>
            <a:r>
              <a:rPr lang="ru-RU" i="1" dirty="0" smtClean="0">
                <a:latin typeface="Georgia" pitchFamily="18" charset="0"/>
              </a:rPr>
              <a:t>») — </a:t>
            </a:r>
            <a:r>
              <a:rPr lang="ru-RU" i="1" dirty="0" err="1" smtClean="0">
                <a:latin typeface="Georgia" pitchFamily="18" charset="0"/>
              </a:rPr>
              <a:t>зокрема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були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зведені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8" tooltip="Жіночий монастир (Чічен) (ще не написана)"/>
              </a:rPr>
              <a:t>палац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славнозвісна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9" tooltip="Обсерваторія"/>
              </a:rPr>
              <a:t>обсерваторія</a:t>
            </a:r>
            <a:r>
              <a:rPr lang="ru-RU" i="1" dirty="0" smtClean="0">
                <a:latin typeface="Georgia" pitchFamily="18" charset="0"/>
              </a:rPr>
              <a:t>, яку </a:t>
            </a:r>
            <a:r>
              <a:rPr lang="ru-RU" i="1" dirty="0" err="1" smtClean="0">
                <a:latin typeface="Georgia" pitchFamily="18" charset="0"/>
              </a:rPr>
              <a:t>іспанці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пізніше</a:t>
            </a:r>
            <a:r>
              <a:rPr lang="ru-RU" i="1" dirty="0" smtClean="0">
                <a:latin typeface="Georgia" pitchFamily="18" charset="0"/>
              </a:rPr>
              <a:t> назвали </a:t>
            </a:r>
            <a:r>
              <a:rPr lang="ru-RU" i="1" dirty="0" smtClean="0">
                <a:latin typeface="Georgia" pitchFamily="18" charset="0"/>
                <a:hlinkClick r:id="rId10" tooltip="Караколь (Чічен) (ще не написана)"/>
              </a:rPr>
              <a:t>Караколь</a:t>
            </a:r>
            <a:r>
              <a:rPr lang="ru-RU" i="1" dirty="0" smtClean="0">
                <a:latin typeface="Georgia" pitchFamily="18" charset="0"/>
              </a:rPr>
              <a:t> («</a:t>
            </a:r>
            <a:r>
              <a:rPr lang="ru-RU" i="1" dirty="0" err="1" smtClean="0">
                <a:latin typeface="Georgia" pitchFamily="18" charset="0"/>
              </a:rPr>
              <a:t>Равлик</a:t>
            </a:r>
            <a:r>
              <a:rPr lang="ru-RU" i="1" dirty="0" smtClean="0">
                <a:latin typeface="Georgia" pitchFamily="18" charset="0"/>
              </a:rPr>
              <a:t>»).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22530" name="Picture 2" descr="http://vsviti.com.ua/wp-content/uploads/2011/10/1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1428736"/>
            <a:ext cx="3830527" cy="2500330"/>
          </a:xfrm>
          <a:prstGeom prst="rect">
            <a:avLst/>
          </a:prstGeom>
          <a:noFill/>
        </p:spPr>
      </p:pic>
      <p:pic>
        <p:nvPicPr>
          <p:cNvPr id="22532" name="Picture 4" descr="http://buket.ck.ua/uploads/pub_pics/turism/may/10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1643050"/>
            <a:ext cx="4158332" cy="2786082"/>
          </a:xfrm>
          <a:prstGeom prst="rect">
            <a:avLst/>
          </a:prstGeom>
          <a:noFill/>
        </p:spPr>
      </p:pic>
      <p:pic>
        <p:nvPicPr>
          <p:cNvPr id="22534" name="Picture 6" descr="http://www.kray.ck.ua/images/news/a923a8c1efaf08b022ae2a3085f1c17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4000504"/>
            <a:ext cx="3857652" cy="2574983"/>
          </a:xfrm>
          <a:prstGeom prst="rect">
            <a:avLst/>
          </a:prstGeom>
          <a:noFill/>
        </p:spPr>
      </p:pic>
      <p:pic>
        <p:nvPicPr>
          <p:cNvPr id="22536" name="Picture 8" descr="http://vv-travel.ru/files/styles/1200/public/foto/12_2012/meksika._chichen-ica_2.jpg?itok=P8gwASA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3571876"/>
            <a:ext cx="1996882" cy="29771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1142984"/>
            <a:ext cx="4127372" cy="82866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 spd="med">
    <p:pull dir="u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Сім чудес 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63687">
            <a:off x="243090" y="1731188"/>
            <a:ext cx="3910010" cy="40894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i="1" dirty="0" err="1" smtClean="0">
                <a:latin typeface="Georgia" pitchFamily="18" charset="0"/>
              </a:rPr>
              <a:t>Сьома</a:t>
            </a:r>
            <a:r>
              <a:rPr lang="ru-RU" sz="1800" i="1" dirty="0" smtClean="0">
                <a:latin typeface="Georgia" pitchFamily="18" charset="0"/>
              </a:rPr>
              <a:t> чудесами </a:t>
            </a:r>
            <a:r>
              <a:rPr lang="ru-RU" sz="1800" i="1" dirty="0" err="1" smtClean="0">
                <a:latin typeface="Georgia" pitchFamily="18" charset="0"/>
              </a:rPr>
              <a:t>світу</a:t>
            </a:r>
            <a:r>
              <a:rPr lang="ru-RU" sz="1800" i="1" dirty="0" smtClean="0">
                <a:latin typeface="Georgia" pitchFamily="18" charset="0"/>
              </a:rPr>
              <a:t>, так </a:t>
            </a:r>
            <a:r>
              <a:rPr lang="ru-RU" sz="1800" i="1" dirty="0" err="1" smtClean="0">
                <a:latin typeface="Georgia" pitchFamily="18" charset="0"/>
              </a:rPr>
              <a:t>майже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дослівно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пишеться</a:t>
            </a:r>
            <a:r>
              <a:rPr lang="ru-RU" sz="1800" i="1" dirty="0" smtClean="0">
                <a:latin typeface="Georgia" pitchFamily="18" charset="0"/>
              </a:rPr>
              <a:t> в </a:t>
            </a:r>
            <a:r>
              <a:rPr lang="ru-RU" sz="1800" i="1" dirty="0" err="1" smtClean="0">
                <a:latin typeface="Georgia" pitchFamily="18" charset="0"/>
              </a:rPr>
              <a:t>усіх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наукових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довідниках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вважаються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творіння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які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своєю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технічною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чи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художньою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довершеністю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викликали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захоплення</a:t>
            </a:r>
            <a:r>
              <a:rPr lang="ru-RU" sz="1800" i="1" dirty="0" smtClean="0">
                <a:latin typeface="Georgia" pitchFamily="18" charset="0"/>
              </a:rPr>
              <a:t> людей </a:t>
            </a:r>
            <a:r>
              <a:rPr lang="ru-RU" sz="1800" i="1" dirty="0" err="1" smtClean="0">
                <a:latin typeface="Georgia" pitchFamily="18" charset="0"/>
              </a:rPr>
              <a:t>минулих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століть</a:t>
            </a:r>
            <a:r>
              <a:rPr lang="ru-RU" sz="1800" i="1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ru-RU" sz="1800" i="1" dirty="0" smtClean="0">
                <a:latin typeface="Georgia" pitchFamily="18" charset="0"/>
              </a:rPr>
              <a:t>        </a:t>
            </a:r>
            <a:r>
              <a:rPr lang="ru-RU" sz="1800" i="1" dirty="0" err="1" smtClean="0">
                <a:latin typeface="Georgia" pitchFamily="18" charset="0"/>
              </a:rPr>
              <a:t>Піраміда</a:t>
            </a:r>
            <a:r>
              <a:rPr lang="ru-RU" sz="1800" i="1" dirty="0" smtClean="0">
                <a:latin typeface="Georgia" pitchFamily="18" charset="0"/>
              </a:rPr>
              <a:t> Хеопса в </a:t>
            </a:r>
            <a:r>
              <a:rPr lang="ru-RU" sz="1800" i="1" dirty="0" err="1" smtClean="0">
                <a:latin typeface="Georgia" pitchFamily="18" charset="0"/>
              </a:rPr>
              <a:t>Гізі</a:t>
            </a:r>
            <a:r>
              <a:rPr lang="ru-RU" sz="1800" i="1" dirty="0" smtClean="0">
                <a:latin typeface="Georgia" pitchFamily="18" charset="0"/>
              </a:rPr>
              <a:t> - </a:t>
            </a:r>
            <a:r>
              <a:rPr lang="ru-RU" sz="1800" i="1" dirty="0" err="1" smtClean="0">
                <a:latin typeface="Georgia" pitchFamily="18" charset="0"/>
              </a:rPr>
              <a:t>єдине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вцілівше</a:t>
            </a:r>
            <a:r>
              <a:rPr lang="ru-RU" sz="1800" i="1" dirty="0" smtClean="0">
                <a:latin typeface="Georgia" pitchFamily="18" charset="0"/>
              </a:rPr>
              <a:t> чудо </a:t>
            </a:r>
            <a:r>
              <a:rPr lang="ru-RU" sz="1800" i="1" dirty="0" err="1" smtClean="0">
                <a:latin typeface="Georgia" pitchFamily="18" charset="0"/>
              </a:rPr>
              <a:t>світу</a:t>
            </a:r>
            <a:r>
              <a:rPr lang="ru-RU" sz="1800" i="1" dirty="0" smtClean="0">
                <a:latin typeface="Georgia" pitchFamily="18" charset="0"/>
              </a:rPr>
              <a:t>.      </a:t>
            </a:r>
            <a:r>
              <a:rPr lang="ru-RU" sz="1800" i="1" dirty="0" err="1" smtClean="0">
                <a:latin typeface="Georgia" pitchFamily="18" charset="0"/>
              </a:rPr>
              <a:t>Вперше</a:t>
            </a:r>
            <a:r>
              <a:rPr lang="ru-RU" sz="1800" i="1" dirty="0" smtClean="0">
                <a:latin typeface="Georgia" pitchFamily="18" charset="0"/>
              </a:rPr>
              <a:t> чудеса </a:t>
            </a:r>
            <a:r>
              <a:rPr lang="ru-RU" sz="1800" i="1" dirty="0" err="1" smtClean="0">
                <a:latin typeface="Georgia" pitchFamily="18" charset="0"/>
              </a:rPr>
              <a:t>світу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обмеживши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сьома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класифікував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і</a:t>
            </a:r>
            <a:r>
              <a:rPr lang="ru-RU" sz="1800" i="1" dirty="0" smtClean="0">
                <a:latin typeface="Georgia" pitchFamily="18" charset="0"/>
              </a:rPr>
              <a:t> описав </a:t>
            </a:r>
            <a:r>
              <a:rPr lang="ru-RU" sz="1800" i="1" dirty="0" err="1" smtClean="0">
                <a:latin typeface="Georgia" pitchFamily="18" charset="0"/>
              </a:rPr>
              <a:t>Філон</a:t>
            </a:r>
            <a:r>
              <a:rPr lang="ru-RU" sz="1800" i="1" dirty="0" smtClean="0">
                <a:latin typeface="Georgia" pitchFamily="18" charset="0"/>
              </a:rPr>
              <a:t>. </a:t>
            </a:r>
            <a:r>
              <a:rPr lang="ru-RU" sz="1800" i="1" dirty="0" err="1" smtClean="0">
                <a:latin typeface="Georgia" pitchFamily="18" charset="0"/>
              </a:rPr>
              <a:t>Зберігся</a:t>
            </a:r>
            <a:r>
              <a:rPr lang="ru-RU" sz="1800" i="1" dirty="0" smtClean="0">
                <a:latin typeface="Georgia" pitchFamily="18" charset="0"/>
              </a:rPr>
              <a:t> тоненький, </a:t>
            </a:r>
            <a:r>
              <a:rPr lang="ru-RU" sz="1800" i="1" dirty="0" err="1" smtClean="0">
                <a:latin typeface="Georgia" pitchFamily="18" charset="0"/>
              </a:rPr>
              <a:t>ледь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дванадцять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сторінок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його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твір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який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називається</a:t>
            </a:r>
            <a:r>
              <a:rPr lang="ru-RU" sz="1800" i="1" dirty="0" smtClean="0">
                <a:latin typeface="Georgia" pitchFamily="18" charset="0"/>
              </a:rPr>
              <a:t> "Про </a:t>
            </a:r>
            <a:r>
              <a:rPr lang="ru-RU" sz="1800" i="1" dirty="0" err="1" smtClean="0">
                <a:latin typeface="Georgia" pitchFamily="18" charset="0"/>
              </a:rPr>
              <a:t>сім</a:t>
            </a:r>
            <a:r>
              <a:rPr lang="ru-RU" sz="1800" i="1" dirty="0" smtClean="0">
                <a:latin typeface="Georgia" pitchFamily="18" charset="0"/>
              </a:rPr>
              <a:t> чудес </a:t>
            </a:r>
            <a:r>
              <a:rPr lang="ru-RU" sz="1800" i="1" dirty="0" err="1" smtClean="0">
                <a:latin typeface="Georgia" pitchFamily="18" charset="0"/>
              </a:rPr>
              <a:t>світу</a:t>
            </a:r>
            <a:r>
              <a:rPr lang="ru-RU" sz="1800" i="1" dirty="0" smtClean="0">
                <a:latin typeface="Georgia" pitchFamily="18" charset="0"/>
              </a:rPr>
              <a:t>". </a:t>
            </a:r>
            <a:r>
              <a:rPr lang="ru-RU" sz="1800" i="1" dirty="0" err="1" smtClean="0">
                <a:latin typeface="Georgia" pitchFamily="18" charset="0"/>
              </a:rPr>
              <a:t>Старовинні</a:t>
            </a:r>
            <a:r>
              <a:rPr lang="ru-RU" sz="1800" i="1" dirty="0" smtClean="0">
                <a:latin typeface="Georgia" pitchFamily="18" charset="0"/>
              </a:rPr>
              <a:t> чудеса </a:t>
            </a:r>
            <a:r>
              <a:rPr lang="ru-RU" sz="1800" i="1" dirty="0" err="1" smtClean="0">
                <a:latin typeface="Georgia" pitchFamily="18" charset="0"/>
              </a:rPr>
              <a:t>світу</a:t>
            </a:r>
            <a:r>
              <a:rPr lang="ru-RU" sz="1800" i="1" dirty="0" smtClean="0">
                <a:latin typeface="Georgia" pitchFamily="18" charset="0"/>
              </a:rPr>
              <a:t>: </a:t>
            </a:r>
            <a:r>
              <a:rPr lang="ru-RU" sz="1800" i="1" dirty="0" err="1" smtClean="0">
                <a:latin typeface="Georgia" pitchFamily="18" charset="0"/>
              </a:rPr>
              <a:t>Єгипетські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піраміди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висячі</a:t>
            </a:r>
            <a:r>
              <a:rPr lang="ru-RU" sz="1800" i="1" dirty="0" smtClean="0">
                <a:latin typeface="Georgia" pitchFamily="18" charset="0"/>
              </a:rPr>
              <a:t> сади </a:t>
            </a:r>
            <a:r>
              <a:rPr lang="ru-RU" sz="1800" i="1" dirty="0" err="1" smtClean="0">
                <a:latin typeface="Georgia" pitchFamily="18" charset="0"/>
              </a:rPr>
              <a:t>Семіраміди</a:t>
            </a:r>
            <a:r>
              <a:rPr lang="ru-RU" sz="1800" i="1" dirty="0" smtClean="0">
                <a:latin typeface="Georgia" pitchFamily="18" charset="0"/>
              </a:rPr>
              <a:t>, храм </a:t>
            </a:r>
            <a:r>
              <a:rPr lang="ru-RU" sz="1800" i="1" dirty="0" err="1" smtClean="0">
                <a:latin typeface="Georgia" pitchFamily="18" charset="0"/>
              </a:rPr>
              <a:t>Артеміди</a:t>
            </a:r>
            <a:r>
              <a:rPr lang="ru-RU" sz="1800" i="1" dirty="0" smtClean="0">
                <a:latin typeface="Georgia" pitchFamily="18" charset="0"/>
              </a:rPr>
              <a:t> в </a:t>
            </a:r>
            <a:r>
              <a:rPr lang="ru-RU" sz="1800" i="1" dirty="0" err="1" smtClean="0">
                <a:latin typeface="Georgia" pitchFamily="18" charset="0"/>
              </a:rPr>
              <a:t>Ефесі</a:t>
            </a:r>
            <a:r>
              <a:rPr lang="ru-RU" sz="1800" i="1" dirty="0" smtClean="0">
                <a:latin typeface="Georgia" pitchFamily="18" charset="0"/>
              </a:rPr>
              <a:t>, статуя Зевса </a:t>
            </a:r>
            <a:r>
              <a:rPr lang="ru-RU" sz="1800" i="1" dirty="0" err="1" smtClean="0">
                <a:latin typeface="Georgia" pitchFamily="18" charset="0"/>
              </a:rPr>
              <a:t>Олімпійського</a:t>
            </a:r>
            <a:r>
              <a:rPr lang="ru-RU" sz="1800" i="1" dirty="0" smtClean="0">
                <a:latin typeface="Georgia" pitchFamily="18" charset="0"/>
              </a:rPr>
              <a:t>, мавзолей в </a:t>
            </a:r>
            <a:r>
              <a:rPr lang="ru-RU" sz="1800" i="1" dirty="0" err="1" smtClean="0">
                <a:latin typeface="Georgia" pitchFamily="18" charset="0"/>
              </a:rPr>
              <a:t>Галікарнасі</a:t>
            </a:r>
            <a:r>
              <a:rPr lang="ru-RU" sz="1800" i="1" dirty="0" smtClean="0">
                <a:latin typeface="Georgia" pitchFamily="18" charset="0"/>
              </a:rPr>
              <a:t>, Колос </a:t>
            </a:r>
            <a:r>
              <a:rPr lang="ru-RU" sz="1800" i="1" dirty="0" err="1" smtClean="0">
                <a:latin typeface="Georgia" pitchFamily="18" charset="0"/>
              </a:rPr>
              <a:t>Родоський</a:t>
            </a:r>
            <a:r>
              <a:rPr lang="ru-RU" sz="1800" i="1" dirty="0" smtClean="0">
                <a:latin typeface="Georgia" pitchFamily="18" charset="0"/>
              </a:rPr>
              <a:t>, Маяк на </a:t>
            </a:r>
            <a:r>
              <a:rPr lang="ru-RU" sz="1800" i="1" dirty="0" err="1" smtClean="0">
                <a:latin typeface="Georgia" pitchFamily="18" charset="0"/>
              </a:rPr>
              <a:t>острові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Фарос</a:t>
            </a:r>
            <a:r>
              <a:rPr lang="ru-RU" sz="1800" i="1" dirty="0" smtClean="0">
                <a:latin typeface="Georgia" pitchFamily="18" charset="0"/>
              </a:rPr>
              <a:t>.</a:t>
            </a:r>
            <a:endParaRPr lang="ru-RU" sz="1800" b="1" i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8434" name="Picture 2" descr="http://2.bp.blogspot.com/-6ZnRG3BA9Kg/UVgiqdJTL0I/AAAAAAAAAC0/O_PFTLiMwPI/s1600/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4030015" cy="24717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6429396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latin typeface="Georgia" pitchFamily="18" charset="0"/>
              </a:rPr>
              <a:t>Піраміда</a:t>
            </a:r>
            <a:r>
              <a:rPr lang="ru-RU" sz="1400" i="1" dirty="0" smtClean="0">
                <a:latin typeface="Georgia" pitchFamily="18" charset="0"/>
              </a:rPr>
              <a:t> Хеопса в </a:t>
            </a:r>
            <a:r>
              <a:rPr lang="ru-RU" sz="1400" i="1" dirty="0" err="1" smtClean="0">
                <a:latin typeface="Georgia" pitchFamily="18" charset="0"/>
              </a:rPr>
              <a:t>Гізі</a:t>
            </a:r>
            <a:r>
              <a:rPr lang="ru-RU" sz="1400" i="1" dirty="0" smtClean="0">
                <a:latin typeface="Georgia" pitchFamily="18" charset="0"/>
              </a:rPr>
              <a:t> - </a:t>
            </a:r>
            <a:r>
              <a:rPr lang="ru-RU" sz="1400" i="1" dirty="0" err="1" smtClean="0">
                <a:latin typeface="Georgia" pitchFamily="18" charset="0"/>
              </a:rPr>
              <a:t>єдине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вцілівше</a:t>
            </a:r>
            <a:r>
              <a:rPr lang="ru-RU" sz="1400" i="1" dirty="0" smtClean="0">
                <a:latin typeface="Georgia" pitchFamily="18" charset="0"/>
              </a:rPr>
              <a:t> чудо </a:t>
            </a:r>
            <a:r>
              <a:rPr lang="ru-RU" sz="1400" i="1" dirty="0" err="1" smtClean="0">
                <a:latin typeface="Georgia" pitchFamily="18" charset="0"/>
              </a:rPr>
              <a:t>світу</a:t>
            </a:r>
            <a:r>
              <a:rPr lang="ru-RU" sz="1400" i="1" dirty="0" smtClean="0">
                <a:latin typeface="Georgia" pitchFamily="18" charset="0"/>
              </a:rPr>
              <a:t>.</a:t>
            </a:r>
            <a:endParaRPr lang="ru-RU" sz="1400" i="1" dirty="0">
              <a:latin typeface="Georgia" pitchFamily="18" charset="0"/>
            </a:endParaRPr>
          </a:p>
        </p:txBody>
      </p:sp>
      <p:pic>
        <p:nvPicPr>
          <p:cNvPr id="7170" name="Picture 2" descr="http://upload.wikimedia.org/wikipedia/commons/thumb/8/82/SevenWondersOfTheWorld.jpg/250px-SevenWondersOfTheWor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4004">
            <a:off x="5160990" y="202564"/>
            <a:ext cx="2439550" cy="33958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Влітку</a:t>
            </a:r>
            <a:r>
              <a:rPr lang="ru-RU" b="1" dirty="0" smtClean="0"/>
              <a:t> 2008 року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вибрані</a:t>
            </a:r>
            <a:r>
              <a:rPr lang="ru-RU" b="1" dirty="0" smtClean="0"/>
              <a:t> </a:t>
            </a:r>
            <a:r>
              <a:rPr lang="ru-RU" b="1" dirty="0" err="1" smtClean="0"/>
              <a:t>нові</a:t>
            </a:r>
            <a:r>
              <a:rPr lang="ru-RU" b="1" dirty="0" smtClean="0"/>
              <a:t> 7 чудес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858280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    </a:t>
            </a:r>
            <a:r>
              <a:rPr lang="ru-RU" b="1" i="1" dirty="0" err="1" smtClean="0">
                <a:latin typeface="Georgia" pitchFamily="18" charset="0"/>
              </a:rPr>
              <a:t>Сім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нових</a:t>
            </a:r>
            <a:r>
              <a:rPr lang="ru-RU" b="1" i="1" dirty="0" smtClean="0">
                <a:latin typeface="Georgia" pitchFamily="18" charset="0"/>
              </a:rPr>
              <a:t> чудес </a:t>
            </a:r>
            <a:r>
              <a:rPr lang="ru-RU" b="1" i="1" dirty="0" err="1" smtClean="0">
                <a:latin typeface="Georgia" pitchFamily="18" charset="0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 — проект </a:t>
            </a:r>
            <a:r>
              <a:rPr lang="ru-RU" i="1" dirty="0" err="1" smtClean="0">
                <a:latin typeface="Georgia" pitchFamily="18" charset="0"/>
              </a:rPr>
              <a:t>організований</a:t>
            </a:r>
            <a:r>
              <a:rPr lang="ru-RU" i="1" dirty="0" smtClean="0">
                <a:latin typeface="Georgia" pitchFamily="18" charset="0"/>
              </a:rPr>
              <a:t> фондом «</a:t>
            </a:r>
            <a:r>
              <a:rPr lang="ru-RU" i="1" dirty="0" err="1" smtClean="0">
                <a:latin typeface="Georgia" pitchFamily="18" charset="0"/>
              </a:rPr>
              <a:t>Нові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сім</a:t>
            </a:r>
            <a:r>
              <a:rPr lang="ru-RU" i="1" dirty="0" smtClean="0">
                <a:latin typeface="Georgia" pitchFamily="18" charset="0"/>
              </a:rPr>
              <a:t> див </a:t>
            </a:r>
            <a:r>
              <a:rPr lang="ru-RU" i="1" dirty="0" err="1" smtClean="0">
                <a:latin typeface="Georgia" pitchFamily="18" charset="0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» (</a:t>
            </a:r>
            <a:r>
              <a:rPr lang="en-US" i="1" dirty="0" smtClean="0">
                <a:latin typeface="Georgia" pitchFamily="18" charset="0"/>
              </a:rPr>
              <a:t>NOWC), </a:t>
            </a:r>
            <a:r>
              <a:rPr lang="ru-RU" i="1" dirty="0" err="1" smtClean="0">
                <a:latin typeface="Georgia" pitchFamily="18" charset="0"/>
              </a:rPr>
              <a:t>який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намагався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об'єднати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сім</a:t>
            </a:r>
            <a:r>
              <a:rPr lang="ru-RU" i="1" dirty="0" smtClean="0">
                <a:latin typeface="Georgia" pitchFamily="18" charset="0"/>
              </a:rPr>
              <a:t> чудес </a:t>
            </a:r>
            <a:r>
              <a:rPr lang="ru-RU" i="1" dirty="0" err="1" smtClean="0">
                <a:latin typeface="Georgia" pitchFamily="18" charset="0"/>
              </a:rPr>
              <a:t>стародавнього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із</a:t>
            </a:r>
            <a:r>
              <a:rPr lang="ru-RU" i="1" dirty="0" smtClean="0">
                <a:latin typeface="Georgia" pitchFamily="18" charset="0"/>
              </a:rPr>
              <a:t> списком </a:t>
            </a:r>
            <a:r>
              <a:rPr lang="ru-RU" i="1" dirty="0" err="1" smtClean="0">
                <a:latin typeface="Georgia" pitchFamily="18" charset="0"/>
              </a:rPr>
              <a:t>сучасних</a:t>
            </a:r>
            <a:r>
              <a:rPr lang="ru-RU" i="1" dirty="0" smtClean="0">
                <a:latin typeface="Georgia" pitchFamily="18" charset="0"/>
              </a:rPr>
              <a:t> чудес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метою </a:t>
            </a:r>
            <a:r>
              <a:rPr lang="ru-RU" i="1" dirty="0" err="1" smtClean="0">
                <a:latin typeface="Georgia" pitchFamily="18" charset="0"/>
              </a:rPr>
              <a:t>збереження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культурної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спадщини</a:t>
            </a:r>
            <a:r>
              <a:rPr lang="ru-RU" i="1" dirty="0" smtClean="0">
                <a:latin typeface="Georgia" pitchFamily="18" charset="0"/>
              </a:rPr>
              <a:t> для </a:t>
            </a:r>
            <a:r>
              <a:rPr lang="ru-RU" i="1" dirty="0" err="1" smtClean="0">
                <a:latin typeface="Georgia" pitchFamily="18" charset="0"/>
              </a:rPr>
              <a:t>майбутніх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поколінь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аби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уникнути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повторення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ситуації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3" tooltip="Сім чудес світу"/>
              </a:rPr>
              <a:t>сімома</a:t>
            </a:r>
            <a:r>
              <a:rPr lang="ru-RU" i="1" dirty="0" smtClean="0">
                <a:latin typeface="Georgia" pitchFamily="18" charset="0"/>
                <a:hlinkClick r:id="rId3" tooltip="Сім чудес світу"/>
              </a:rPr>
              <a:t> </a:t>
            </a:r>
            <a:r>
              <a:rPr lang="ru-RU" i="1" dirty="0" err="1" smtClean="0">
                <a:latin typeface="Georgia" pitchFamily="18" charset="0"/>
                <a:hlinkClick r:id="rId3" tooltip="Сім чудес світу"/>
              </a:rPr>
              <a:t>стародавніми</a:t>
            </a:r>
            <a:r>
              <a:rPr lang="ru-RU" i="1" dirty="0" smtClean="0">
                <a:latin typeface="Georgia" pitchFamily="18" charset="0"/>
                <a:hlinkClick r:id="rId3" tooltip="Сім чудес світу"/>
              </a:rPr>
              <a:t> дивами </a:t>
            </a:r>
            <a:r>
              <a:rPr lang="ru-RU" i="1" dirty="0" err="1" smtClean="0">
                <a:latin typeface="Georgia" pitchFamily="18" charset="0"/>
                <a:hlinkClick r:id="rId3" tooltip="Сім чудес світу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Засновник</a:t>
            </a:r>
            <a:r>
              <a:rPr lang="ru-RU" i="1" dirty="0" smtClean="0">
                <a:latin typeface="Georgia" pitchFamily="18" charset="0"/>
              </a:rPr>
              <a:t> фонду — </a:t>
            </a:r>
            <a:r>
              <a:rPr lang="ru-RU" i="1" dirty="0" err="1" smtClean="0">
                <a:latin typeface="Georgia" pitchFamily="18" charset="0"/>
              </a:rPr>
              <a:t>швейцарський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міліонер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4" tooltip="Бернард Вебер (ще не написана)"/>
              </a:rPr>
              <a:t>Бернард Вебер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</a:t>
            </a:r>
            <a:r>
              <a:rPr lang="ru-RU" i="1" dirty="0" err="1" smtClean="0">
                <a:latin typeface="Georgia" pitchFamily="18" charset="0"/>
              </a:rPr>
              <a:t>Було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вирішено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вибрати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сім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нових</a:t>
            </a:r>
            <a:r>
              <a:rPr lang="ru-RU" i="1" dirty="0" smtClean="0">
                <a:latin typeface="Georgia" pitchFamily="18" charset="0"/>
              </a:rPr>
              <a:t> див </a:t>
            </a:r>
            <a:r>
              <a:rPr lang="ru-RU" i="1" dirty="0" err="1" smtClean="0">
                <a:latin typeface="Georgia" pitchFamily="18" charset="0"/>
              </a:rPr>
              <a:t>світу</a:t>
            </a:r>
            <a:r>
              <a:rPr lang="ru-RU" i="1" dirty="0" smtClean="0">
                <a:latin typeface="Georgia" pitchFamily="18" charset="0"/>
              </a:rPr>
              <a:t> шляхом </a:t>
            </a:r>
            <a:r>
              <a:rPr lang="ru-RU" i="1" dirty="0" err="1" smtClean="0">
                <a:latin typeface="Georgia" pitchFamily="18" charset="0"/>
              </a:rPr>
              <a:t>всесвітнього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голосування</a:t>
            </a:r>
            <a:r>
              <a:rPr lang="ru-RU" i="1" dirty="0" smtClean="0">
                <a:latin typeface="Georgia" pitchFamily="18" charset="0"/>
              </a:rPr>
              <a:t> в три </a:t>
            </a:r>
            <a:r>
              <a:rPr lang="ru-RU" i="1" dirty="0" err="1" smtClean="0">
                <a:latin typeface="Georgia" pitchFamily="18" charset="0"/>
              </a:rPr>
              <a:t>етапи</a:t>
            </a:r>
            <a:r>
              <a:rPr lang="ru-RU" i="1" dirty="0" smtClean="0">
                <a:latin typeface="Georgia" pitchFamily="18" charset="0"/>
              </a:rPr>
              <a:t>. В </a:t>
            </a:r>
            <a:r>
              <a:rPr lang="ru-RU" i="1" dirty="0" err="1" smtClean="0">
                <a:latin typeface="Georgia" pitchFamily="18" charset="0"/>
              </a:rPr>
              <a:t>результаті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першого</a:t>
            </a:r>
            <a:r>
              <a:rPr lang="ru-RU" i="1" dirty="0" smtClean="0">
                <a:latin typeface="Georgia" pitchFamily="18" charset="0"/>
              </a:rPr>
              <a:t> прямого </a:t>
            </a:r>
            <a:r>
              <a:rPr lang="ru-RU" i="1" dirty="0" err="1" smtClean="0">
                <a:latin typeface="Georgia" pitchFamily="18" charset="0"/>
              </a:rPr>
              <a:t>голосування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було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відібрано</a:t>
            </a:r>
            <a:r>
              <a:rPr lang="ru-RU" i="1" dirty="0" smtClean="0">
                <a:latin typeface="Georgia" pitchFamily="18" charset="0"/>
              </a:rPr>
              <a:t> 77 </a:t>
            </a:r>
            <a:r>
              <a:rPr lang="ru-RU" i="1" dirty="0" err="1" smtClean="0">
                <a:latin typeface="Georgia" pitchFamily="18" charset="0"/>
              </a:rPr>
              <a:t>об'єктів</a:t>
            </a:r>
            <a:r>
              <a:rPr lang="ru-RU" i="1" dirty="0" smtClean="0">
                <a:latin typeface="Georgia" pitchFamily="18" charset="0"/>
              </a:rPr>
              <a:t>, другого — 21 </a:t>
            </a:r>
            <a:r>
              <a:rPr lang="ru-RU" i="1" dirty="0" err="1" smtClean="0">
                <a:latin typeface="Georgia" pitchFamily="18" charset="0"/>
              </a:rPr>
              <a:t>об'єкт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Переможці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оголошені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5" tooltip="7 липня"/>
              </a:rPr>
              <a:t>7 </a:t>
            </a:r>
            <a:r>
              <a:rPr lang="ru-RU" i="1" dirty="0" err="1" smtClean="0">
                <a:latin typeface="Georgia" pitchFamily="18" charset="0"/>
                <a:hlinkClick r:id="rId5" tooltip="7 липня"/>
              </a:rPr>
              <a:t>липня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smtClean="0">
                <a:latin typeface="Georgia" pitchFamily="18" charset="0"/>
                <a:hlinkClick r:id="rId6" tooltip="2007"/>
              </a:rPr>
              <a:t>2007</a:t>
            </a:r>
            <a:r>
              <a:rPr lang="ru-RU" i="1" dirty="0" smtClean="0">
                <a:latin typeface="Georgia" pitchFamily="18" charset="0"/>
              </a:rPr>
              <a:t> року в </a:t>
            </a:r>
            <a:r>
              <a:rPr lang="ru-RU" i="1" dirty="0" err="1" smtClean="0">
                <a:latin typeface="Georgia" pitchFamily="18" charset="0"/>
                <a:hlinkClick r:id="rId7" tooltip="Лісабон"/>
              </a:rPr>
              <a:t>Лісабоні</a:t>
            </a:r>
            <a:r>
              <a:rPr lang="ru-RU" i="1" dirty="0" smtClean="0">
                <a:latin typeface="Georgia" pitchFamily="18" charset="0"/>
              </a:rPr>
              <a:t> (</a:t>
            </a:r>
            <a:r>
              <a:rPr lang="ru-RU" i="1" dirty="0" err="1" smtClean="0">
                <a:latin typeface="Georgia" pitchFamily="18" charset="0"/>
                <a:hlinkClick r:id="rId8" tooltip="Португалія"/>
              </a:rPr>
              <a:t>Португалія</a:t>
            </a:r>
            <a:r>
              <a:rPr lang="ru-RU" i="1" dirty="0" smtClean="0">
                <a:latin typeface="Georgia" pitchFamily="18" charset="0"/>
              </a:rPr>
              <a:t>). </a:t>
            </a:r>
            <a:r>
              <a:rPr lang="ru-RU" i="1" dirty="0" err="1" smtClean="0">
                <a:latin typeface="Georgia" pitchFamily="18" charset="0"/>
              </a:rPr>
              <a:t>Голосування</a:t>
            </a:r>
            <a:r>
              <a:rPr lang="ru-RU" i="1" dirty="0" smtClean="0">
                <a:latin typeface="Georgia" pitchFamily="18" charset="0"/>
              </a:rPr>
              <a:t> проходило за </a:t>
            </a:r>
            <a:r>
              <a:rPr lang="ru-RU" i="1" dirty="0" err="1" smtClean="0">
                <a:latin typeface="Georgia" pitchFamily="18" charset="0"/>
              </a:rPr>
              <a:t>допомогою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en-US" i="1" dirty="0" smtClean="0">
                <a:latin typeface="Georgia" pitchFamily="18" charset="0"/>
                <a:hlinkClick r:id="rId9" tooltip="SMS"/>
              </a:rPr>
              <a:t>SMS</a:t>
            </a:r>
            <a:r>
              <a:rPr lang="en-US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10" tooltip="Телефон"/>
              </a:rPr>
              <a:t>телефону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або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11" tooltip="Інтернет"/>
              </a:rPr>
              <a:t>Інтернету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u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>
            <a:normAutofit/>
          </a:bodyPr>
          <a:lstStyle/>
          <a:p>
            <a:r>
              <a:rPr lang="uk-UA" dirty="0" smtClean="0"/>
              <a:t> №1 Велика </a:t>
            </a:r>
            <a:r>
              <a:rPr lang="uk-UA" dirty="0" smtClean="0"/>
              <a:t>китайська </a:t>
            </a:r>
            <a:r>
              <a:rPr lang="uk-UA" dirty="0" smtClean="0"/>
              <a:t>стіна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142984"/>
            <a:ext cx="4191000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-При </a:t>
            </a:r>
            <a:r>
              <a:rPr lang="ru-RU" i="1" dirty="0" err="1" smtClean="0">
                <a:latin typeface="Georgia" pitchFamily="18" charset="0"/>
              </a:rPr>
              <a:t>укладанні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кам’яних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блоків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стіни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вживалася</a:t>
            </a:r>
            <a:r>
              <a:rPr lang="ru-RU" i="1" dirty="0" smtClean="0">
                <a:latin typeface="Georgia" pitchFamily="18" charset="0"/>
              </a:rPr>
              <a:t> клейка </a:t>
            </a:r>
            <a:r>
              <a:rPr lang="ru-RU" i="1" dirty="0" err="1" smtClean="0">
                <a:latin typeface="Georgia" pitchFamily="18" charset="0"/>
              </a:rPr>
              <a:t>рисова</a:t>
            </a:r>
            <a:r>
              <a:rPr lang="ru-RU" i="1" dirty="0" smtClean="0">
                <a:latin typeface="Georgia" pitchFamily="18" charset="0"/>
              </a:rPr>
              <a:t> каша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домішкою</a:t>
            </a:r>
            <a:r>
              <a:rPr lang="ru-RU" i="1" dirty="0" smtClean="0">
                <a:latin typeface="Georgia" pitchFamily="18" charset="0"/>
              </a:rPr>
              <a:t> гашеного </a:t>
            </a:r>
            <a:r>
              <a:rPr lang="ru-RU" i="1" dirty="0" err="1" smtClean="0">
                <a:latin typeface="Georgia" pitchFamily="18" charset="0"/>
              </a:rPr>
              <a:t>вапна</a:t>
            </a:r>
            <a:r>
              <a:rPr lang="ru-RU" i="1" dirty="0" smtClean="0">
                <a:latin typeface="Georgia" pitchFamily="18" charset="0"/>
              </a:rPr>
              <a:t>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-</a:t>
            </a:r>
            <a:r>
              <a:rPr lang="ru-RU" i="1" dirty="0" err="1" smtClean="0">
                <a:latin typeface="Georgia" pitchFamily="18" charset="0"/>
              </a:rPr>
              <a:t>Щороку</a:t>
            </a:r>
            <a:r>
              <a:rPr lang="ru-RU" i="1" dirty="0" smtClean="0">
                <a:latin typeface="Georgia" pitchFamily="18" charset="0"/>
              </a:rPr>
              <a:t> проводиться </a:t>
            </a:r>
            <a:r>
              <a:rPr lang="ru-RU" i="1" dirty="0" err="1" smtClean="0">
                <a:latin typeface="Georgia" pitchFamily="18" charset="0"/>
              </a:rPr>
              <a:t>популярний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легкоатлетичний</a:t>
            </a:r>
            <a:r>
              <a:rPr lang="ru-RU" i="1" dirty="0" smtClean="0">
                <a:latin typeface="Georgia" pitchFamily="18" charset="0"/>
              </a:rPr>
              <a:t> марафон «Велика </a:t>
            </a:r>
            <a:r>
              <a:rPr lang="ru-RU" i="1" dirty="0" err="1" smtClean="0">
                <a:latin typeface="Georgia" pitchFamily="18" charset="0"/>
              </a:rPr>
              <a:t>Стіна</a:t>
            </a:r>
            <a:r>
              <a:rPr lang="ru-RU" i="1" dirty="0" smtClean="0">
                <a:latin typeface="Georgia" pitchFamily="18" charset="0"/>
              </a:rPr>
              <a:t>», в </a:t>
            </a:r>
            <a:r>
              <a:rPr lang="ru-RU" i="1" dirty="0" err="1" smtClean="0">
                <a:latin typeface="Georgia" pitchFamily="18" charset="0"/>
              </a:rPr>
              <a:t>якому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частина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дистанції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спортсмени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біжать</a:t>
            </a:r>
            <a:r>
              <a:rPr lang="ru-RU" i="1" dirty="0" smtClean="0">
                <a:latin typeface="Georgia" pitchFamily="18" charset="0"/>
              </a:rPr>
              <a:t> по </a:t>
            </a:r>
            <a:r>
              <a:rPr lang="ru-RU" i="1" dirty="0" err="1" smtClean="0">
                <a:latin typeface="Georgia" pitchFamily="18" charset="0"/>
              </a:rPr>
              <a:t>гребеню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Стіни</a:t>
            </a:r>
            <a:r>
              <a:rPr lang="ru-RU" i="1" dirty="0" smtClean="0">
                <a:latin typeface="Georgia" pitchFamily="18" charset="0"/>
              </a:rPr>
              <a:t>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-</a:t>
            </a:r>
            <a:r>
              <a:rPr lang="ru-RU" i="1" dirty="0" err="1" smtClean="0">
                <a:latin typeface="Georgia" pitchFamily="18" charset="0"/>
              </a:rPr>
              <a:t>Всупереч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існуючій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думці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Велику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китайську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стіну</a:t>
            </a:r>
            <a:r>
              <a:rPr lang="ru-RU" i="1" dirty="0" smtClean="0">
                <a:latin typeface="Georgia" pitchFamily="18" charset="0"/>
              </a:rPr>
              <a:t> не </a:t>
            </a:r>
            <a:r>
              <a:rPr lang="ru-RU" i="1" dirty="0" err="1" smtClean="0">
                <a:latin typeface="Georgia" pitchFamily="18" charset="0"/>
              </a:rPr>
              <a:t>можна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побачити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неозброєним</a:t>
            </a:r>
            <a:r>
              <a:rPr lang="ru-RU" i="1" dirty="0" smtClean="0">
                <a:latin typeface="Georgia" pitchFamily="18" charset="0"/>
              </a:rPr>
              <a:t> оком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орбітальної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станції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хоча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супутникових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знімках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її</a:t>
            </a:r>
            <a:r>
              <a:rPr lang="ru-RU" i="1" dirty="0" smtClean="0">
                <a:latin typeface="Georgia" pitchFamily="18" charset="0"/>
              </a:rPr>
              <a:t> видно</a:t>
            </a:r>
            <a:r>
              <a:rPr lang="ru-RU" b="1" i="1" dirty="0" smtClean="0">
                <a:latin typeface="Georgia" pitchFamily="18" charset="0"/>
              </a:rPr>
              <a:t>.</a:t>
            </a:r>
            <a:br>
              <a:rPr lang="ru-RU" b="1" i="1" dirty="0" smtClean="0">
                <a:latin typeface="Georgia" pitchFamily="18" charset="0"/>
              </a:rPr>
            </a:b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2" name="AutoShape 4" descr="http://fotoklumba.lviv.ua/wp-content/uploads/2012/05/kitaiska_stina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fotoklumba.lviv.ua/wp-content/uploads/2012/05/kitaiska_stina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fotoklumba.lviv.ua/wp-content/uploads/2012/05/kitaiska_stina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img-fotki.yandex.ru/get/5705/49308015.19/0_82c0b_24665de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238522" cy="2428892"/>
          </a:xfrm>
          <a:prstGeom prst="rect">
            <a:avLst/>
          </a:prstGeom>
          <a:noFill/>
        </p:spPr>
      </p:pic>
      <p:pic>
        <p:nvPicPr>
          <p:cNvPr id="17420" name="Picture 12" descr="http://xn--80aqafcrtq.cc/img/2/2/9/229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2857553" cy="2143164"/>
          </a:xfrm>
          <a:prstGeom prst="rect">
            <a:avLst/>
          </a:prstGeom>
          <a:noFill/>
        </p:spPr>
      </p:pic>
      <p:pic>
        <p:nvPicPr>
          <p:cNvPr id="17422" name="Picture 14" descr="http://ukrainian.cri.cn/chinaabc/chapter22/images/changche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29198"/>
            <a:ext cx="2243656" cy="1817362"/>
          </a:xfrm>
          <a:prstGeom prst="rect">
            <a:avLst/>
          </a:prstGeom>
          <a:noFill/>
        </p:spPr>
      </p:pic>
      <p:pic>
        <p:nvPicPr>
          <p:cNvPr id="17424" name="Picture 16" descr="http://image.tsn.ua/media/images2/original/May2010/2303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357430"/>
            <a:ext cx="2571745" cy="1928809"/>
          </a:xfrm>
          <a:prstGeom prst="rect">
            <a:avLst/>
          </a:prstGeom>
          <a:noFill/>
        </p:spPr>
      </p:pic>
      <p:pic>
        <p:nvPicPr>
          <p:cNvPr id="17426" name="Picture 18" descr="http://image.tsn.ua/media/images2/original/Jun2012/38362203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572008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№2 Колізей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62309">
            <a:off x="6704" y="1395871"/>
            <a:ext cx="3338506" cy="44466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i="1" dirty="0" smtClean="0">
                <a:latin typeface="Georgia" pitchFamily="18" charset="0"/>
              </a:rPr>
              <a:t>       </a:t>
            </a:r>
            <a:r>
              <a:rPr lang="ru-RU" sz="1800" i="1" dirty="0" err="1" smtClean="0">
                <a:latin typeface="Georgia" pitchFamily="18" charset="0"/>
              </a:rPr>
              <a:t>Сьогоднішній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Колізей</a:t>
            </a:r>
            <a:r>
              <a:rPr lang="ru-RU" sz="1800" i="1" dirty="0" smtClean="0">
                <a:latin typeface="Georgia" pitchFamily="18" charset="0"/>
              </a:rPr>
              <a:t> - </a:t>
            </a:r>
            <a:r>
              <a:rPr lang="ru-RU" sz="1800" i="1" dirty="0" err="1" smtClean="0">
                <a:latin typeface="Georgia" pitchFamily="18" charset="0"/>
              </a:rPr>
              <a:t>це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вже</a:t>
            </a:r>
            <a:r>
              <a:rPr lang="ru-RU" sz="1800" i="1" dirty="0" smtClean="0">
                <a:latin typeface="Georgia" pitchFamily="18" charset="0"/>
              </a:rPr>
              <a:t> не </a:t>
            </a:r>
            <a:r>
              <a:rPr lang="ru-RU" sz="1800" i="1" dirty="0" err="1" smtClean="0">
                <a:latin typeface="Georgia" pitchFamily="18" charset="0"/>
              </a:rPr>
              <a:t>величезний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пишний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амфітеатр</a:t>
            </a:r>
            <a:r>
              <a:rPr lang="ru-RU" sz="1800" i="1" dirty="0" smtClean="0">
                <a:latin typeface="Georgia" pitchFamily="18" charset="0"/>
              </a:rPr>
              <a:t>, а </a:t>
            </a:r>
            <a:r>
              <a:rPr lang="ru-RU" sz="1800" i="1" dirty="0" err="1" smtClean="0">
                <a:latin typeface="Georgia" pitchFamily="18" charset="0"/>
              </a:rPr>
              <a:t>скоріе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зразок</a:t>
            </a:r>
            <a:r>
              <a:rPr lang="ru-RU" sz="1800" i="1" dirty="0" smtClean="0">
                <a:latin typeface="Georgia" pitchFamily="18" charset="0"/>
              </a:rPr>
              <a:t> строгого </a:t>
            </a:r>
            <a:r>
              <a:rPr lang="ru-RU" sz="1800" i="1" dirty="0" err="1" smtClean="0">
                <a:latin typeface="Georgia" pitchFamily="18" charset="0"/>
              </a:rPr>
              <a:t>мінімалізму</a:t>
            </a:r>
            <a:r>
              <a:rPr lang="ru-RU" sz="1800" i="1" dirty="0" smtClean="0">
                <a:latin typeface="Georgia" pitchFamily="18" charset="0"/>
              </a:rPr>
              <a:t>. Зараз </a:t>
            </a:r>
            <a:r>
              <a:rPr lang="ru-RU" sz="1800" i="1" dirty="0" err="1" smtClean="0">
                <a:latin typeface="Georgia" pitchFamily="18" charset="0"/>
              </a:rPr>
              <a:t>це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еліпс</a:t>
            </a:r>
            <a:r>
              <a:rPr lang="ru-RU" sz="1800" i="1" dirty="0" smtClean="0">
                <a:latin typeface="Georgia" pitchFamily="18" charset="0"/>
              </a:rPr>
              <a:t> в </a:t>
            </a:r>
            <a:r>
              <a:rPr lang="ru-RU" sz="1800" i="1" dirty="0" err="1" smtClean="0">
                <a:latin typeface="Georgia" pitchFamily="18" charset="0"/>
              </a:rPr>
              <a:t>основі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ярусів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напівзруйнованих</a:t>
            </a:r>
            <a:r>
              <a:rPr lang="ru-RU" sz="1800" i="1" dirty="0" smtClean="0">
                <a:latin typeface="Georgia" pitchFamily="18" charset="0"/>
              </a:rPr>
              <a:t> трибун, </a:t>
            </a:r>
            <a:r>
              <a:rPr lang="ru-RU" sz="1800" i="1" dirty="0" err="1" smtClean="0">
                <a:latin typeface="Georgia" pitchFamily="18" charset="0"/>
              </a:rPr>
              <a:t>обмежених</a:t>
            </a:r>
            <a:r>
              <a:rPr lang="ru-RU" sz="1800" i="1" dirty="0" smtClean="0">
                <a:latin typeface="Georgia" pitchFamily="18" charset="0"/>
              </a:rPr>
              <a:t> арками колись </a:t>
            </a:r>
            <a:r>
              <a:rPr lang="ru-RU" sz="1800" i="1" dirty="0" err="1" smtClean="0">
                <a:latin typeface="Georgia" pitchFamily="18" charset="0"/>
              </a:rPr>
              <a:t>суворої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форми</a:t>
            </a:r>
            <a:r>
              <a:rPr lang="ru-RU" sz="1800" i="1" dirty="0" smtClean="0">
                <a:latin typeface="Georgia" pitchFamily="18" charset="0"/>
              </a:rPr>
              <a:t>. </a:t>
            </a:r>
            <a:r>
              <a:rPr lang="ru-RU" sz="1800" i="1" dirty="0" err="1" smtClean="0">
                <a:latin typeface="Georgia" pitchFamily="18" charset="0"/>
              </a:rPr>
              <a:t>Цікавим</a:t>
            </a:r>
            <a:r>
              <a:rPr lang="ru-RU" sz="1800" i="1" dirty="0" smtClean="0">
                <a:latin typeface="Georgia" pitchFamily="18" charset="0"/>
              </a:rPr>
              <a:t> фактом </a:t>
            </a:r>
            <a:r>
              <a:rPr lang="ru-RU" sz="1800" i="1" dirty="0" err="1" smtClean="0">
                <a:latin typeface="Georgia" pitchFamily="18" charset="0"/>
              </a:rPr>
              <a:t>є</a:t>
            </a:r>
            <a:r>
              <a:rPr lang="ru-RU" sz="1800" i="1" dirty="0" smtClean="0">
                <a:latin typeface="Georgia" pitchFamily="18" charset="0"/>
              </a:rPr>
              <a:t> те, </a:t>
            </a:r>
            <a:r>
              <a:rPr lang="ru-RU" sz="1800" i="1" dirty="0" err="1" smtClean="0">
                <a:latin typeface="Georgia" pitchFamily="18" charset="0"/>
              </a:rPr>
              <a:t>що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Колізей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можливо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і</a:t>
            </a:r>
            <a:r>
              <a:rPr lang="ru-RU" sz="1800" i="1" dirty="0" smtClean="0">
                <a:latin typeface="Georgia" pitchFamily="18" charset="0"/>
              </a:rPr>
              <a:t> не </a:t>
            </a:r>
            <a:r>
              <a:rPr lang="ru-RU" sz="1800" i="1" dirty="0" err="1" smtClean="0">
                <a:latin typeface="Georgia" pitchFamily="18" charset="0"/>
              </a:rPr>
              <a:t>був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би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збудований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якщо</a:t>
            </a:r>
            <a:r>
              <a:rPr lang="ru-RU" sz="1800" i="1" dirty="0" smtClean="0">
                <a:latin typeface="Georgia" pitchFamily="18" charset="0"/>
              </a:rPr>
              <a:t> б не </a:t>
            </a:r>
            <a:r>
              <a:rPr lang="ru-RU" sz="1800" i="1" dirty="0" err="1" smtClean="0">
                <a:latin typeface="Georgia" pitchFamily="18" charset="0"/>
              </a:rPr>
              <a:t>марнославство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Веспасіана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наступника</a:t>
            </a:r>
            <a:r>
              <a:rPr lang="ru-RU" sz="1800" i="1" dirty="0" smtClean="0">
                <a:latin typeface="Georgia" pitchFamily="18" charset="0"/>
              </a:rPr>
              <a:t> Нерона, </a:t>
            </a:r>
            <a:r>
              <a:rPr lang="ru-RU" sz="1800" i="1" dirty="0" err="1" smtClean="0">
                <a:latin typeface="Georgia" pitchFamily="18" charset="0"/>
              </a:rPr>
              <a:t>який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бажаючи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знищити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пам'ять</a:t>
            </a:r>
            <a:r>
              <a:rPr lang="ru-RU" sz="1800" i="1" dirty="0" smtClean="0">
                <a:latin typeface="Georgia" pitchFamily="18" charset="0"/>
              </a:rPr>
              <a:t> про </a:t>
            </a:r>
            <a:r>
              <a:rPr lang="ru-RU" sz="1800" i="1" dirty="0" err="1" smtClean="0">
                <a:latin typeface="Georgia" pitchFamily="18" charset="0"/>
              </a:rPr>
              <a:t>минуле</a:t>
            </a:r>
            <a:r>
              <a:rPr lang="ru-RU" sz="1800" i="1" dirty="0" smtClean="0">
                <a:latin typeface="Georgia" pitchFamily="18" charset="0"/>
              </a:rPr>
              <a:t> правителя </a:t>
            </a:r>
            <a:r>
              <a:rPr lang="ru-RU" sz="1800" i="1" dirty="0" err="1" smtClean="0">
                <a:latin typeface="Georgia" pitchFamily="18" charset="0"/>
              </a:rPr>
              <a:t>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перевершити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його</a:t>
            </a:r>
            <a:r>
              <a:rPr lang="ru-RU" sz="1800" i="1" dirty="0" smtClean="0">
                <a:latin typeface="Georgia" pitchFamily="18" charset="0"/>
              </a:rPr>
              <a:t> у </a:t>
            </a:r>
            <a:r>
              <a:rPr lang="ru-RU" sz="1800" i="1" dirty="0" err="1" smtClean="0">
                <a:latin typeface="Georgia" pitchFamily="18" charset="0"/>
              </a:rPr>
              <a:t>розмаху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будівництва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розпорядився</a:t>
            </a:r>
            <a:r>
              <a:rPr lang="ru-RU" sz="1800" i="1" dirty="0" smtClean="0">
                <a:latin typeface="Georgia" pitchFamily="18" charset="0"/>
              </a:rPr>
              <a:t> про </a:t>
            </a:r>
            <a:r>
              <a:rPr lang="ru-RU" sz="1800" i="1" dirty="0" err="1" smtClean="0">
                <a:latin typeface="Georgia" pitchFamily="18" charset="0"/>
              </a:rPr>
              <a:t>будівництво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величезного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амфітеатру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який</a:t>
            </a:r>
            <a:r>
              <a:rPr lang="ru-RU" sz="1800" i="1" dirty="0" smtClean="0">
                <a:latin typeface="Georgia" pitchFamily="18" charset="0"/>
              </a:rPr>
              <a:t> повинен </a:t>
            </a:r>
            <a:r>
              <a:rPr lang="ru-RU" sz="1800" i="1" dirty="0" err="1" smtClean="0">
                <a:latin typeface="Georgia" pitchFamily="18" charset="0"/>
              </a:rPr>
              <a:t>був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вражати</a:t>
            </a:r>
            <a:r>
              <a:rPr lang="ru-RU" sz="1800" i="1" dirty="0" smtClean="0">
                <a:latin typeface="Georgia" pitchFamily="18" charset="0"/>
              </a:rPr>
              <a:t> красою </a:t>
            </a:r>
            <a:r>
              <a:rPr lang="ru-RU" sz="1800" i="1" dirty="0" err="1" smtClean="0">
                <a:latin typeface="Georgia" pitchFamily="18" charset="0"/>
              </a:rPr>
              <a:t>і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розмірами</a:t>
            </a:r>
            <a:r>
              <a:rPr lang="ru-RU" sz="1800" i="1" dirty="0" smtClean="0">
                <a:latin typeface="Georgia" pitchFamily="18" charset="0"/>
              </a:rPr>
              <a:t>.</a:t>
            </a:r>
            <a:endParaRPr lang="ru-RU" sz="1800" i="1" dirty="0">
              <a:latin typeface="Georgia" pitchFamily="18" charset="0"/>
            </a:endParaRPr>
          </a:p>
        </p:txBody>
      </p:sp>
      <p:pic>
        <p:nvPicPr>
          <p:cNvPr id="16386" name="Picture 2" descr="http://d-tur.com/wp-content/uploads/2012/12/%D0%BA%D0%BE%D0%BB%D0%B8%D0%B7%D0%B5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3238522" cy="2428892"/>
          </a:xfrm>
          <a:prstGeom prst="rect">
            <a:avLst/>
          </a:prstGeom>
          <a:noFill/>
        </p:spPr>
      </p:pic>
      <p:pic>
        <p:nvPicPr>
          <p:cNvPr id="16388" name="Picture 4" descr="http://novanews.com.ua/uploads/posts/2014-03/1395508645_1_582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798865" cy="2193844"/>
          </a:xfrm>
          <a:prstGeom prst="rect">
            <a:avLst/>
          </a:prstGeom>
          <a:noFill/>
        </p:spPr>
      </p:pic>
      <p:pic>
        <p:nvPicPr>
          <p:cNvPr id="16390" name="Picture 6" descr="http://www.latoro.ru/oboi/world/16854-oboi-rim-koliz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643314"/>
            <a:ext cx="3071834" cy="2303876"/>
          </a:xfrm>
          <a:prstGeom prst="rect">
            <a:avLst/>
          </a:prstGeom>
          <a:noFill/>
        </p:spPr>
      </p:pic>
      <p:pic>
        <p:nvPicPr>
          <p:cNvPr id="4098" name="Picture 2" descr="http://www.igromaster.com/images/civilization/civilopediya/uluchsheniya/kolizey_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290" y="4445401"/>
            <a:ext cx="3214710" cy="2412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458200" cy="520700"/>
          </a:xfrm>
        </p:spPr>
        <p:txBody>
          <a:bodyPr>
            <a:noAutofit/>
          </a:bodyPr>
          <a:lstStyle/>
          <a:p>
            <a:r>
              <a:rPr lang="uk-UA" sz="3600" dirty="0" smtClean="0"/>
              <a:t> №3 Тадж-Махал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206861" y="3143248"/>
            <a:ext cx="4937139" cy="2857520"/>
          </a:xfrm>
        </p:spPr>
        <p:txBody>
          <a:bodyPr>
            <a:normAutofit/>
          </a:bodyPr>
          <a:lstStyle/>
          <a:p>
            <a:r>
              <a:rPr lang="uk-UA" sz="1600" i="1" dirty="0" smtClean="0">
                <a:latin typeface="Georgia" pitchFamily="18" charset="0"/>
              </a:rPr>
              <a:t>Тадж-Махал – монумент, розташований  за два кілометри від міста Агра (Індія), на березі річки </a:t>
            </a:r>
            <a:r>
              <a:rPr lang="uk-UA" sz="1600" i="1" dirty="0" err="1" smtClean="0">
                <a:latin typeface="Georgia" pitchFamily="18" charset="0"/>
              </a:rPr>
              <a:t>Джамна</a:t>
            </a:r>
            <a:r>
              <a:rPr lang="uk-UA" sz="1600" i="1" dirty="0" smtClean="0">
                <a:latin typeface="Georgia" pitchFamily="18" charset="0"/>
              </a:rPr>
              <a:t>. Збудований імператором Шах </a:t>
            </a:r>
            <a:r>
              <a:rPr lang="uk-UA" sz="1600" i="1" dirty="0" err="1" smtClean="0">
                <a:latin typeface="Georgia" pitchFamily="18" charset="0"/>
              </a:rPr>
              <a:t>Джахан</a:t>
            </a:r>
            <a:r>
              <a:rPr lang="uk-UA" sz="1600" i="1" dirty="0" smtClean="0">
                <a:latin typeface="Georgia" pitchFamily="18" charset="0"/>
              </a:rPr>
              <a:t> </a:t>
            </a:r>
            <a:r>
              <a:rPr lang="uk-UA" sz="1600" i="1" dirty="0" err="1" smtClean="0">
                <a:latin typeface="Georgia" pitchFamily="18" charset="0"/>
              </a:rPr>
              <a:t>Мугалом</a:t>
            </a:r>
            <a:r>
              <a:rPr lang="uk-UA" sz="1600" i="1" dirty="0" smtClean="0">
                <a:latin typeface="Georgia" pitchFamily="18" charset="0"/>
              </a:rPr>
              <a:t> як мавзолей для своєї дружини </a:t>
            </a:r>
            <a:r>
              <a:rPr lang="uk-UA" sz="1600" i="1" dirty="0" err="1" smtClean="0">
                <a:latin typeface="Georgia" pitchFamily="18" charset="0"/>
              </a:rPr>
              <a:t>Мумтаз-Махал</a:t>
            </a:r>
            <a:r>
              <a:rPr lang="uk-UA" sz="1600" i="1" dirty="0" smtClean="0">
                <a:latin typeface="Georgia" pitchFamily="18" charset="0"/>
              </a:rPr>
              <a:t>. Будівництво зайняло з 1630 по 1632 рік.</a:t>
            </a:r>
          </a:p>
          <a:p>
            <a:r>
              <a:rPr lang="uk-UA" sz="1600" i="1" dirty="0" smtClean="0">
                <a:latin typeface="Georgia" pitchFamily="18" charset="0"/>
              </a:rPr>
              <a:t>Висота Тадж-Махалу з маківкою досягає 74 м.  В його основі лежить квадратна платформа зі сторонами понад 95 м. По кутах </a:t>
            </a:r>
            <a:r>
              <a:rPr lang="uk-UA" sz="1600" i="1" dirty="0" err="1" smtClean="0">
                <a:latin typeface="Georgia" pitchFamily="18" charset="0"/>
              </a:rPr>
              <a:t>мавзолея</a:t>
            </a:r>
            <a:r>
              <a:rPr lang="uk-UA" sz="1600" i="1" dirty="0" smtClean="0">
                <a:latin typeface="Georgia" pitchFamily="18" charset="0"/>
              </a:rPr>
              <a:t> розташовані чотири мінарети. </a:t>
            </a:r>
            <a:endParaRPr lang="ru-RU" sz="1600" i="1" dirty="0">
              <a:latin typeface="Georgia" pitchFamily="18" charset="0"/>
            </a:endParaRPr>
          </a:p>
        </p:txBody>
      </p:sp>
      <p:pic>
        <p:nvPicPr>
          <p:cNvPr id="3074" name="Picture 2" descr="http://www.airpano.ru/files/Taj-Mahal-India/image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4685793" cy="2509665"/>
          </a:xfrm>
          <a:prstGeom prst="rect">
            <a:avLst/>
          </a:prstGeom>
          <a:noFill/>
        </p:spPr>
      </p:pic>
      <p:pic>
        <p:nvPicPr>
          <p:cNvPr id="3076" name="Picture 4" descr="http://www.airpano.ru/files/Taj-Mahal-India/imag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3853707" cy="2571768"/>
          </a:xfrm>
          <a:prstGeom prst="rect">
            <a:avLst/>
          </a:prstGeom>
          <a:noFill/>
        </p:spPr>
      </p:pic>
      <p:pic>
        <p:nvPicPr>
          <p:cNvPr id="3078" name="Picture 6" descr="http://www.sunhome.ru/UsersGallery/wallpapers/228/tadzh_mahal_f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496"/>
            <a:ext cx="3467056" cy="2600292"/>
          </a:xfrm>
          <a:prstGeom prst="rect">
            <a:avLst/>
          </a:prstGeom>
          <a:noFill/>
        </p:spPr>
      </p:pic>
      <p:pic>
        <p:nvPicPr>
          <p:cNvPr id="9" name="Р.АНДРЕЕВА.   В.ТУРКАЙ. - ТАДЖ МАХ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57200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3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8" y="5500702"/>
            <a:ext cx="2714612" cy="100013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№4 Петра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357562"/>
            <a:ext cx="5214942" cy="3214710"/>
          </a:xfrm>
        </p:spPr>
        <p:txBody>
          <a:bodyPr>
            <a:noAutofit/>
          </a:bodyPr>
          <a:lstStyle/>
          <a:p>
            <a:r>
              <a:rPr lang="ru-RU" i="1" dirty="0" err="1" smtClean="0">
                <a:latin typeface="Georgia" pitchFamily="18" charset="0"/>
              </a:rPr>
              <a:t>Місто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розташоване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території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сучасної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3" tooltip="Йорданія"/>
              </a:rPr>
              <a:t>Йорданії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висоті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понад</a:t>
            </a:r>
            <a:r>
              <a:rPr lang="ru-RU" i="1" dirty="0" smtClean="0">
                <a:latin typeface="Georgia" pitchFamily="18" charset="0"/>
              </a:rPr>
              <a:t> 900 </a:t>
            </a:r>
            <a:r>
              <a:rPr lang="ru-RU" i="1" dirty="0" err="1" smtClean="0">
                <a:latin typeface="Georgia" pitchFamily="18" charset="0"/>
              </a:rPr>
              <a:t>метрів</a:t>
            </a:r>
            <a:r>
              <a:rPr lang="ru-RU" i="1" dirty="0" smtClean="0">
                <a:latin typeface="Georgia" pitchFamily="18" charset="0"/>
              </a:rPr>
              <a:t> над </a:t>
            </a:r>
            <a:r>
              <a:rPr lang="ru-RU" i="1" dirty="0" err="1" smtClean="0">
                <a:latin typeface="Georgia" pitchFamily="18" charset="0"/>
              </a:rPr>
              <a:t>рівнем</a:t>
            </a:r>
            <a:r>
              <a:rPr lang="ru-RU" i="1" dirty="0" smtClean="0">
                <a:latin typeface="Georgia" pitchFamily="18" charset="0"/>
              </a:rPr>
              <a:t> моря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660 </a:t>
            </a:r>
            <a:r>
              <a:rPr lang="ru-RU" i="1" dirty="0" err="1" smtClean="0">
                <a:latin typeface="Georgia" pitchFamily="18" charset="0"/>
              </a:rPr>
              <a:t>метрів</a:t>
            </a:r>
            <a:r>
              <a:rPr lang="ru-RU" i="1" dirty="0" smtClean="0">
                <a:latin typeface="Georgia" pitchFamily="18" charset="0"/>
              </a:rPr>
              <a:t> над </a:t>
            </a:r>
            <a:r>
              <a:rPr lang="ru-RU" i="1" dirty="0" err="1" smtClean="0">
                <a:latin typeface="Georgia" pitchFamily="18" charset="0"/>
              </a:rPr>
              <a:t>навколишньою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місцевістю</a:t>
            </a:r>
            <a:r>
              <a:rPr lang="ru-RU" i="1" dirty="0" smtClean="0">
                <a:latin typeface="Georgia" pitchFamily="18" charset="0"/>
              </a:rPr>
              <a:t>, </a:t>
            </a:r>
            <a:r>
              <a:rPr lang="ru-RU" i="1" dirty="0" smtClean="0">
                <a:latin typeface="Georgia" pitchFamily="18" charset="0"/>
                <a:hlinkClick r:id="rId4" tooltip="Долина"/>
              </a:rPr>
              <a:t>долиною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5" tooltip="Арава (долина)"/>
              </a:rPr>
              <a:t>Арави</a:t>
            </a:r>
            <a:r>
              <a:rPr lang="ru-RU" i="1" dirty="0" smtClean="0">
                <a:latin typeface="Georgia" pitchFamily="18" charset="0"/>
              </a:rPr>
              <a:t>, у </a:t>
            </a:r>
            <a:r>
              <a:rPr lang="ru-RU" i="1" dirty="0" err="1" smtClean="0">
                <a:latin typeface="Georgia" pitchFamily="18" charset="0"/>
              </a:rPr>
              <a:t>вузькому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  <a:hlinkClick r:id="rId6" tooltip="Каньйон"/>
              </a:rPr>
              <a:t>каньйоні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Сік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Прохід</a:t>
            </a:r>
            <a:r>
              <a:rPr lang="ru-RU" i="1" dirty="0" smtClean="0">
                <a:latin typeface="Georgia" pitchFamily="18" charset="0"/>
              </a:rPr>
              <a:t> в долину — через </a:t>
            </a:r>
            <a:r>
              <a:rPr lang="ru-RU" i="1" dirty="0" err="1" smtClean="0">
                <a:latin typeface="Georgia" pitchFamily="18" charset="0"/>
                <a:hlinkClick r:id="rId7" tooltip="Ущелина"/>
              </a:rPr>
              <a:t>ущелини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розташовані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півночі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півдні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тоді</a:t>
            </a:r>
            <a:r>
              <a:rPr lang="ru-RU" i="1" dirty="0" smtClean="0">
                <a:latin typeface="Georgia" pitchFamily="18" charset="0"/>
              </a:rPr>
              <a:t> як </a:t>
            </a:r>
            <a:r>
              <a:rPr lang="ru-RU" i="1" dirty="0" err="1" smtClean="0">
                <a:latin typeface="Georgia" pitchFamily="18" charset="0"/>
              </a:rPr>
              <a:t>зі</a:t>
            </a:r>
            <a:r>
              <a:rPr lang="ru-RU" i="1" dirty="0" smtClean="0">
                <a:latin typeface="Georgia" pitchFamily="18" charset="0"/>
              </a:rPr>
              <a:t> сходу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заходу </a:t>
            </a:r>
            <a:r>
              <a:rPr lang="ru-RU" i="1" dirty="0" err="1" smtClean="0">
                <a:latin typeface="Georgia" pitchFamily="18" charset="0"/>
              </a:rPr>
              <a:t>скелі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прямовисно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обриваються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утворюючи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природні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стіни</a:t>
            </a:r>
            <a:r>
              <a:rPr lang="ru-RU" i="1" dirty="0" smtClean="0">
                <a:latin typeface="Georgia" pitchFamily="18" charset="0"/>
              </a:rPr>
              <a:t> до 60 </a:t>
            </a:r>
            <a:r>
              <a:rPr lang="ru-RU" i="1" dirty="0" err="1" smtClean="0">
                <a:latin typeface="Georgia" pitchFamily="18" charset="0"/>
              </a:rPr>
              <a:t>метрів</a:t>
            </a:r>
            <a:r>
              <a:rPr lang="ru-RU" i="1" dirty="0" smtClean="0">
                <a:latin typeface="Georgia" pitchFamily="18" charset="0"/>
              </a:rPr>
              <a:t> у </a:t>
            </a:r>
            <a:r>
              <a:rPr lang="ru-RU" i="1" dirty="0" err="1" smtClean="0">
                <a:latin typeface="Georgia" pitchFamily="18" charset="0"/>
              </a:rPr>
              <a:t>висоту</a:t>
            </a:r>
            <a:endParaRPr lang="ru-RU" i="1" dirty="0" smtClean="0">
              <a:latin typeface="Georgia" pitchFamily="18" charset="0"/>
            </a:endParaRPr>
          </a:p>
          <a:p>
            <a:r>
              <a:rPr lang="ru-RU" i="1" dirty="0" err="1" smtClean="0">
                <a:latin typeface="Georgia" pitchFamily="18" charset="0"/>
              </a:rPr>
              <a:t>Привертають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увагу</a:t>
            </a:r>
            <a:r>
              <a:rPr lang="ru-RU" i="1" dirty="0" smtClean="0">
                <a:latin typeface="Georgia" pitchFamily="18" charset="0"/>
              </a:rPr>
              <a:t> в Петра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так </a:t>
            </a:r>
            <a:r>
              <a:rPr lang="ru-RU" i="1" dirty="0" err="1" smtClean="0">
                <a:latin typeface="Georgia" pitchFamily="18" charset="0"/>
              </a:rPr>
              <a:t>звані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Цистерни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Джинів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або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Djinn</a:t>
            </a:r>
            <a:r>
              <a:rPr lang="en-US" i="1" dirty="0" smtClean="0">
                <a:latin typeface="Georgia" pitchFamily="18" charset="0"/>
              </a:rPr>
              <a:t> Blocs, </a:t>
            </a:r>
            <a:r>
              <a:rPr lang="ru-RU" i="1" dirty="0" err="1" smtClean="0">
                <a:latin typeface="Georgia" pitchFamily="18" charset="0"/>
              </a:rPr>
              <a:t>величезні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кам'яні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куби</a:t>
            </a:r>
            <a:r>
              <a:rPr lang="ru-RU" i="1" dirty="0" smtClean="0">
                <a:latin typeface="Georgia" pitchFamily="18" charset="0"/>
              </a:rPr>
              <a:t> у самого входу в </a:t>
            </a:r>
            <a:r>
              <a:rPr lang="ru-RU" i="1" dirty="0" err="1" smtClean="0">
                <a:latin typeface="Georgia" pitchFamily="18" charset="0"/>
              </a:rPr>
              <a:t>ущелину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Сік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Всього</a:t>
            </a:r>
            <a:r>
              <a:rPr lang="ru-RU" i="1" dirty="0" smtClean="0">
                <a:latin typeface="Georgia" pitchFamily="18" charset="0"/>
              </a:rPr>
              <a:t> таких </a:t>
            </a:r>
            <a:r>
              <a:rPr lang="ru-RU" i="1" dirty="0" err="1" smtClean="0">
                <a:latin typeface="Georgia" pitchFamily="18" charset="0"/>
              </a:rPr>
              <a:t>монументальних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блоків</a:t>
            </a:r>
            <a:r>
              <a:rPr lang="ru-RU" i="1" dirty="0" smtClean="0">
                <a:latin typeface="Georgia" pitchFamily="18" charset="0"/>
              </a:rPr>
              <a:t> у Петра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навколо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неї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знайдено</a:t>
            </a:r>
            <a:r>
              <a:rPr lang="ru-RU" i="1" dirty="0" smtClean="0">
                <a:latin typeface="Georgia" pitchFamily="18" charset="0"/>
              </a:rPr>
              <a:t> 26. Вони </a:t>
            </a:r>
            <a:r>
              <a:rPr lang="ru-RU" i="1" dirty="0" err="1" smtClean="0">
                <a:latin typeface="Georgia" pitchFamily="18" charset="0"/>
              </a:rPr>
              <a:t>вважаються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найдавнішими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споруд</a:t>
            </a:r>
            <a:r>
              <a:rPr lang="ru-RU" i="1" dirty="0" smtClean="0">
                <a:latin typeface="Georgia" pitchFamily="18" charset="0"/>
              </a:rPr>
              <a:t> Петри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втіленням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набатейського</a:t>
            </a:r>
            <a:r>
              <a:rPr lang="ru-RU" i="1" dirty="0" smtClean="0">
                <a:latin typeface="Georgia" pitchFamily="18" charset="0"/>
              </a:rPr>
              <a:t> бога </a:t>
            </a:r>
            <a:r>
              <a:rPr lang="ru-RU" i="1" dirty="0" err="1" smtClean="0">
                <a:latin typeface="Georgia" pitchFamily="18" charset="0"/>
              </a:rPr>
              <a:t>Душара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2050" name="Picture 2" descr="http://upload.wikimedia.org/wikipedia/commons/b/b7/The_Monastery,_Petra,_Jordan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42852"/>
            <a:ext cx="3974098" cy="2624524"/>
          </a:xfrm>
          <a:prstGeom prst="rect">
            <a:avLst/>
          </a:prstGeom>
          <a:noFill/>
        </p:spPr>
      </p:pic>
      <p:pic>
        <p:nvPicPr>
          <p:cNvPr id="2054" name="Picture 6" descr="http://open.az/uploads/posts/2009-09/1254182512_ss-090625-wld-heritage-14ss_ful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57166"/>
            <a:ext cx="3949996" cy="2643206"/>
          </a:xfrm>
          <a:prstGeom prst="rect">
            <a:avLst/>
          </a:prstGeom>
          <a:noFill/>
        </p:spPr>
      </p:pic>
      <p:pic>
        <p:nvPicPr>
          <p:cNvPr id="2058" name="Picture 10" descr="http://www.velvet.by/files/userfiles/309/petra__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2643182"/>
            <a:ext cx="326691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№5 </a:t>
            </a:r>
            <a:r>
              <a:rPr lang="uk-UA" dirty="0" err="1" smtClean="0"/>
              <a:t>Мачу-Пікчу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78644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i="1" dirty="0" smtClean="0">
                <a:latin typeface="Georgia" pitchFamily="18" charset="0"/>
              </a:rPr>
              <a:t>       </a:t>
            </a:r>
            <a:r>
              <a:rPr lang="uk-UA" sz="1600" i="1" dirty="0" err="1" smtClean="0">
                <a:latin typeface="Georgia" pitchFamily="18" charset="0"/>
              </a:rPr>
              <a:t>Мачу-Пікчу</a:t>
            </a:r>
            <a:r>
              <a:rPr lang="uk-UA" sz="1600" i="1" dirty="0" smtClean="0">
                <a:latin typeface="Georgia" pitchFamily="18" charset="0"/>
              </a:rPr>
              <a:t> – </a:t>
            </a:r>
            <a:r>
              <a:rPr lang="uk-UA" sz="1600" i="1" dirty="0" err="1" smtClean="0">
                <a:latin typeface="Georgia" pitchFamily="18" charset="0"/>
              </a:rPr>
              <a:t>доколумбове</a:t>
            </a:r>
            <a:r>
              <a:rPr lang="uk-UA" sz="1600" i="1" dirty="0" smtClean="0">
                <a:latin typeface="Georgia" pitchFamily="18" charset="0"/>
              </a:rPr>
              <a:t> місто інків, розташоване на висоті 2400 метрів на вершині гірського хребта над долиною річки </a:t>
            </a:r>
            <a:r>
              <a:rPr lang="uk-UA" sz="1600" i="1" dirty="0" err="1" smtClean="0">
                <a:latin typeface="Georgia" pitchFamily="18" charset="0"/>
              </a:rPr>
              <a:t>Урубамби</a:t>
            </a:r>
            <a:r>
              <a:rPr lang="uk-UA" sz="1600" i="1" dirty="0" smtClean="0">
                <a:latin typeface="Georgia" pitchFamily="18" charset="0"/>
              </a:rPr>
              <a:t> в Перу, за 80 км. На північний схід від </a:t>
            </a:r>
            <a:r>
              <a:rPr lang="uk-UA" sz="1600" i="1" dirty="0" err="1" smtClean="0">
                <a:latin typeface="Georgia" pitchFamily="18" charset="0"/>
              </a:rPr>
              <a:t>Куско</a:t>
            </a:r>
            <a:r>
              <a:rPr lang="uk-UA" sz="1600" i="1" dirty="0" smtClean="0">
                <a:latin typeface="Georgia" pitchFamily="18" charset="0"/>
              </a:rPr>
              <a:t>. Місто, яке часто називають </a:t>
            </a:r>
            <a:r>
              <a:rPr lang="uk-UA" sz="1600" i="1" dirty="0" err="1" smtClean="0">
                <a:latin typeface="Georgia" pitchFamily="18" charset="0"/>
              </a:rPr>
              <a:t>“втраченим</a:t>
            </a:r>
            <a:r>
              <a:rPr lang="uk-UA" sz="1600" i="1" dirty="0" smtClean="0">
                <a:latin typeface="Georgia" pitchFamily="18" charset="0"/>
              </a:rPr>
              <a:t> містом </a:t>
            </a:r>
            <a:r>
              <a:rPr lang="uk-UA" sz="1600" i="1" dirty="0" err="1" smtClean="0">
                <a:latin typeface="Georgia" pitchFamily="18" charset="0"/>
              </a:rPr>
              <a:t>інків”</a:t>
            </a:r>
            <a:r>
              <a:rPr lang="uk-UA" sz="1600" i="1" dirty="0" smtClean="0">
                <a:latin typeface="Georgia" pitchFamily="18" charset="0"/>
              </a:rPr>
              <a:t>, є символом імперії інків. Це місто було створене як священний гірський притулок великим правителем інків </a:t>
            </a:r>
            <a:r>
              <a:rPr lang="uk-UA" sz="1600" i="1" dirty="0" err="1" smtClean="0">
                <a:latin typeface="Georgia" pitchFamily="18" charset="0"/>
              </a:rPr>
              <a:t>Пачакутеком</a:t>
            </a:r>
            <a:r>
              <a:rPr lang="uk-UA" sz="1600" i="1" dirty="0" smtClean="0">
                <a:latin typeface="Georgia" pitchFamily="18" charset="0"/>
              </a:rPr>
              <a:t> за сторіччя до завоювання його імперії, тобто приблизно в 1440 році, і функціонувало до 1532 року, коли іспанці вторглися на територію імперії, після чого місто було покинуте його мешканцями.</a:t>
            </a:r>
            <a:endParaRPr lang="ru-RU" sz="1600" i="1" dirty="0">
              <a:latin typeface="Georgia" pitchFamily="18" charset="0"/>
            </a:endParaRPr>
          </a:p>
        </p:txBody>
      </p:sp>
      <p:pic>
        <p:nvPicPr>
          <p:cNvPr id="1026" name="Picture 2" descr="Панорама Мачу-Пікч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5919149" cy="2071702"/>
          </a:xfrm>
          <a:prstGeom prst="rect">
            <a:avLst/>
          </a:prstGeom>
          <a:noFill/>
        </p:spPr>
      </p:pic>
      <p:pic>
        <p:nvPicPr>
          <p:cNvPr id="1028" name="Picture 4" descr="http://posmotrinamir.ru/wp-content/uploads/2011/01/1264252637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3238522" cy="2428892"/>
          </a:xfrm>
          <a:prstGeom prst="rect">
            <a:avLst/>
          </a:prstGeom>
          <a:noFill/>
        </p:spPr>
      </p:pic>
      <p:pic>
        <p:nvPicPr>
          <p:cNvPr id="1030" name="Picture 6" descr="http://www.volshebnaya-planeta.ru/wp-content/uploads/2012/05/%D0%9C%D0%B0%D1%87%D1%83-%D0%9F%D1%96%D0%BA%D1%87%D1%83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№6 Статуя Христа - Спасителя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0" y="214291"/>
            <a:ext cx="5000628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Georgia" pitchFamily="18" charset="0"/>
              </a:rPr>
              <a:t>     Христос-Спаситель</a:t>
            </a:r>
            <a:r>
              <a:rPr lang="ru-RU" sz="1600" i="1" dirty="0" smtClean="0">
                <a:latin typeface="Georgia" pitchFamily="18" charset="0"/>
              </a:rPr>
              <a:t> (</a:t>
            </a:r>
            <a:r>
              <a:rPr lang="ru-RU" sz="1600" i="1" dirty="0" smtClean="0">
                <a:latin typeface="Georgia" pitchFamily="18" charset="0"/>
                <a:hlinkClick r:id="rId3" tooltip="Португальська мова"/>
              </a:rPr>
              <a:t>порт.</a:t>
            </a:r>
            <a:r>
              <a:rPr lang="ru-RU" sz="1600" i="1" dirty="0" smtClean="0">
                <a:latin typeface="Georgia" pitchFamily="18" charset="0"/>
              </a:rPr>
              <a:t> </a:t>
            </a:r>
            <a:r>
              <a:rPr lang="en-US" sz="1600" i="1" dirty="0" smtClean="0">
                <a:latin typeface="Georgia" pitchFamily="18" charset="0"/>
              </a:rPr>
              <a:t>Cristo </a:t>
            </a:r>
            <a:r>
              <a:rPr lang="en-US" sz="1600" i="1" dirty="0" err="1" smtClean="0">
                <a:latin typeface="Georgia" pitchFamily="18" charset="0"/>
              </a:rPr>
              <a:t>Redentor</a:t>
            </a:r>
            <a:r>
              <a:rPr lang="en-US" sz="1600" i="1" dirty="0" smtClean="0">
                <a:latin typeface="Georgia" pitchFamily="18" charset="0"/>
              </a:rPr>
              <a:t>) — </a:t>
            </a:r>
            <a:r>
              <a:rPr lang="ru-RU" sz="1600" i="1" dirty="0" smtClean="0">
                <a:latin typeface="Georgia" pitchFamily="18" charset="0"/>
              </a:rPr>
              <a:t>статуя </a:t>
            </a:r>
            <a:r>
              <a:rPr lang="ru-RU" sz="1600" i="1" dirty="0" err="1" smtClean="0">
                <a:latin typeface="Georgia" pitchFamily="18" charset="0"/>
                <a:hlinkClick r:id="rId4" tooltip="Ісус Христос"/>
              </a:rPr>
              <a:t>Ісуса</a:t>
            </a:r>
            <a:r>
              <a:rPr lang="ru-RU" sz="1600" i="1" dirty="0" smtClean="0">
                <a:latin typeface="Georgia" pitchFamily="18" charset="0"/>
                <a:hlinkClick r:id="rId4" tooltip="Ісус Христос"/>
              </a:rPr>
              <a:t> Христа</a:t>
            </a:r>
            <a:r>
              <a:rPr lang="ru-RU" sz="1600" i="1" dirty="0" smtClean="0">
                <a:latin typeface="Georgia" pitchFamily="18" charset="0"/>
              </a:rPr>
              <a:t> в </a:t>
            </a:r>
            <a:r>
              <a:rPr lang="ru-RU" sz="1600" i="1" dirty="0" err="1" smtClean="0">
                <a:latin typeface="Georgia" pitchFamily="18" charset="0"/>
                <a:hlinkClick r:id="rId5" tooltip="Ріо-де-Жанейро"/>
              </a:rPr>
              <a:t>Ріо-де-Жанейро</a:t>
            </a:r>
            <a:r>
              <a:rPr lang="ru-RU" sz="1600" i="1" dirty="0" smtClean="0">
                <a:latin typeface="Georgia" pitchFamily="18" charset="0"/>
              </a:rPr>
              <a:t>, </a:t>
            </a:r>
            <a:r>
              <a:rPr lang="ru-RU" sz="1600" i="1" dirty="0" err="1" smtClean="0">
                <a:latin typeface="Georgia" pitchFamily="18" charset="0"/>
                <a:hlinkClick r:id="rId6" tooltip="Бразилія"/>
              </a:rPr>
              <a:t>Бразилія</a:t>
            </a:r>
            <a:r>
              <a:rPr lang="ru-RU" sz="1600" i="1" dirty="0" smtClean="0">
                <a:latin typeface="Georgia" pitchFamily="18" charset="0"/>
              </a:rPr>
              <a:t>. </a:t>
            </a:r>
            <a:r>
              <a:rPr lang="ru-RU" sz="1600" i="1" dirty="0" smtClean="0">
                <a:latin typeface="Georgia" pitchFamily="18" charset="0"/>
              </a:rPr>
              <a:t>Статуя </a:t>
            </a:r>
            <a:r>
              <a:rPr lang="ru-RU" sz="1600" i="1" dirty="0" err="1" smtClean="0">
                <a:latin typeface="Georgia" pitchFamily="18" charset="0"/>
              </a:rPr>
              <a:t>має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розмір</a:t>
            </a:r>
            <a:r>
              <a:rPr lang="ru-RU" sz="1600" i="1" dirty="0" smtClean="0">
                <a:latin typeface="Georgia" pitchFamily="18" charset="0"/>
              </a:rPr>
              <a:t> 39,6 м </a:t>
            </a:r>
            <a:r>
              <a:rPr lang="ru-RU" sz="1600" i="1" dirty="0" err="1" smtClean="0">
                <a:latin typeface="Georgia" pitchFamily="18" charset="0"/>
              </a:rPr>
              <a:t>заввишки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важить</a:t>
            </a:r>
            <a:r>
              <a:rPr lang="ru-RU" sz="1600" i="1" dirty="0" smtClean="0">
                <a:latin typeface="Georgia" pitchFamily="18" charset="0"/>
              </a:rPr>
              <a:t> 1145 тонн, </a:t>
            </a:r>
            <a:r>
              <a:rPr lang="ru-RU" sz="1600" i="1" dirty="0" err="1" smtClean="0">
                <a:latin typeface="Georgia" pitchFamily="18" charset="0"/>
              </a:rPr>
              <a:t>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знаходиться</a:t>
            </a:r>
            <a:r>
              <a:rPr lang="ru-RU" sz="1600" i="1" dirty="0" smtClean="0">
                <a:latin typeface="Georgia" pitchFamily="18" charset="0"/>
              </a:rPr>
              <a:t> на </a:t>
            </a:r>
            <a:r>
              <a:rPr lang="ru-RU" sz="1600" i="1" dirty="0" err="1" smtClean="0">
                <a:latin typeface="Georgia" pitchFamily="18" charset="0"/>
              </a:rPr>
              <a:t>вершині</a:t>
            </a:r>
            <a:r>
              <a:rPr lang="ru-RU" sz="1600" i="1" dirty="0" smtClean="0">
                <a:latin typeface="Georgia" pitchFamily="18" charset="0"/>
              </a:rPr>
              <a:t> 710-метрової гори </a:t>
            </a:r>
            <a:r>
              <a:rPr lang="ru-RU" sz="1600" i="1" dirty="0" err="1" smtClean="0">
                <a:latin typeface="Georgia" pitchFamily="18" charset="0"/>
                <a:hlinkClick r:id="rId7" tooltip="Корковаду (гора)"/>
              </a:rPr>
              <a:t>Корковаду</a:t>
            </a:r>
            <a:r>
              <a:rPr lang="ru-RU" sz="1600" i="1" dirty="0" smtClean="0">
                <a:latin typeface="Georgia" pitchFamily="18" charset="0"/>
              </a:rPr>
              <a:t> в </a:t>
            </a:r>
            <a:r>
              <a:rPr lang="ru-RU" sz="1600" i="1" dirty="0" err="1" smtClean="0">
                <a:latin typeface="Georgia" pitchFamily="18" charset="0"/>
              </a:rPr>
              <a:t>національному</a:t>
            </a:r>
            <a:r>
              <a:rPr lang="ru-RU" sz="1600" i="1" dirty="0" smtClean="0">
                <a:latin typeface="Georgia" pitchFamily="18" charset="0"/>
              </a:rPr>
              <a:t> парку </a:t>
            </a:r>
            <a:r>
              <a:rPr lang="ru-RU" sz="1600" i="1" dirty="0" err="1" smtClean="0">
                <a:latin typeface="Georgia" pitchFamily="18" charset="0"/>
                <a:hlinkClick r:id="rId8" tooltip="Ліс Тіжука (ще не написана)"/>
              </a:rPr>
              <a:t>ліс</a:t>
            </a:r>
            <a:r>
              <a:rPr lang="ru-RU" sz="1600" i="1" dirty="0" smtClean="0">
                <a:latin typeface="Georgia" pitchFamily="18" charset="0"/>
                <a:hlinkClick r:id="rId8" tooltip="Ліс Тіжука (ще не написана)"/>
              </a:rPr>
              <a:t> </a:t>
            </a:r>
            <a:r>
              <a:rPr lang="ru-RU" sz="1600" i="1" dirty="0" err="1" smtClean="0">
                <a:latin typeface="Georgia" pitchFamily="18" charset="0"/>
                <a:hlinkClick r:id="rId8" tooltip="Ліс Тіжука (ще не написана)"/>
              </a:rPr>
              <a:t>Тіжука</a:t>
            </a:r>
            <a:r>
              <a:rPr lang="ru-RU" sz="1600" i="1" dirty="0" smtClean="0">
                <a:latin typeface="Georgia" pitchFamily="18" charset="0"/>
              </a:rPr>
              <a:t>, в межах </a:t>
            </a:r>
            <a:r>
              <a:rPr lang="ru-RU" sz="1600" i="1" dirty="0" err="1" smtClean="0">
                <a:latin typeface="Georgia" pitchFamily="18" charset="0"/>
              </a:rPr>
              <a:t>міста</a:t>
            </a:r>
            <a:r>
              <a:rPr lang="ru-RU" sz="1600" i="1" dirty="0" smtClean="0">
                <a:latin typeface="Georgia" pitchFamily="18" charset="0"/>
              </a:rPr>
              <a:t>. </a:t>
            </a:r>
            <a:r>
              <a:rPr lang="ru-RU" sz="1600" i="1" dirty="0" err="1" smtClean="0">
                <a:latin typeface="Georgia" pitchFamily="18" charset="0"/>
              </a:rPr>
              <a:t>Збудована</a:t>
            </a:r>
            <a:r>
              <a:rPr lang="ru-RU" sz="1600" i="1" dirty="0" smtClean="0">
                <a:latin typeface="Georgia" pitchFamily="18" charset="0"/>
              </a:rPr>
              <a:t> як символ </a:t>
            </a:r>
            <a:r>
              <a:rPr lang="ru-RU" sz="1600" i="1" dirty="0" err="1" smtClean="0">
                <a:latin typeface="Georgia" pitchFamily="18" charset="0"/>
                <a:hlinkClick r:id="rId9" tooltip="Християнство"/>
              </a:rPr>
              <a:t>християнства</a:t>
            </a:r>
            <a:r>
              <a:rPr lang="ru-RU" sz="1600" i="1" dirty="0" smtClean="0">
                <a:latin typeface="Georgia" pitchFamily="18" charset="0"/>
              </a:rPr>
              <a:t>, статуя стала символом </a:t>
            </a:r>
            <a:r>
              <a:rPr lang="ru-RU" sz="1600" i="1" dirty="0" err="1" smtClean="0">
                <a:latin typeface="Georgia" pitchFamily="18" charset="0"/>
              </a:rPr>
              <a:t>Ріо-де-Жанейро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Бразилії</a:t>
            </a:r>
            <a:endParaRPr lang="ru-RU" sz="1600" i="1" dirty="0">
              <a:latin typeface="Georgia" pitchFamily="18" charset="0"/>
            </a:endParaRPr>
          </a:p>
        </p:txBody>
      </p:sp>
      <p:pic>
        <p:nvPicPr>
          <p:cNvPr id="21506" name="Picture 2" descr="http://www.atlastour.ru/userfiles/image/Dorabotka/brasil%2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214290"/>
            <a:ext cx="4095779" cy="3071834"/>
          </a:xfrm>
          <a:prstGeom prst="rect">
            <a:avLst/>
          </a:prstGeom>
          <a:noFill/>
        </p:spPr>
      </p:pic>
      <p:pic>
        <p:nvPicPr>
          <p:cNvPr id="21508" name="Picture 4" descr="http://mirvam.org/wp-content/uploads/2010/04/brazil_rio_de_janeir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71744"/>
            <a:ext cx="3643305" cy="2476730"/>
          </a:xfrm>
          <a:prstGeom prst="rect">
            <a:avLst/>
          </a:prstGeom>
          <a:noFill/>
        </p:spPr>
      </p:pic>
      <p:pic>
        <p:nvPicPr>
          <p:cNvPr id="21510" name="Picture 6" descr="http://zemlyaki.info/wp-content/uploads/2012/05/0_63f73_37d44891_X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2928934"/>
            <a:ext cx="3633314" cy="2424102"/>
          </a:xfrm>
          <a:prstGeom prst="rect">
            <a:avLst/>
          </a:prstGeom>
          <a:noFill/>
        </p:spPr>
      </p:pic>
      <p:pic>
        <p:nvPicPr>
          <p:cNvPr id="21512" name="Picture 8" descr="http://daypic.ru/wp-content/uploads/2011/04/123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3786190"/>
            <a:ext cx="1785950" cy="2678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387</Words>
  <PresentationFormat>Экран (4:3)</PresentationFormat>
  <Paragraphs>30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СІМ ЧУДЕС СВІТУ</vt:lpstr>
      <vt:lpstr>Сім чудес світу</vt:lpstr>
      <vt:lpstr>Влітку 2008 року були вибрані нові 7 чудес світу.</vt:lpstr>
      <vt:lpstr> №1 Велика китайська стіна </vt:lpstr>
      <vt:lpstr> №2 Колізей</vt:lpstr>
      <vt:lpstr> №3 Тадж-Махал</vt:lpstr>
      <vt:lpstr>№4 Петра </vt:lpstr>
      <vt:lpstr>  №5 Мачу-Пікчу</vt:lpstr>
      <vt:lpstr>№6 Статуя Христа - Спасителя</vt:lpstr>
      <vt:lpstr>№7 Чичен-Іца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 ЧУДЕС СВІТУ</dc:title>
  <cp:lastModifiedBy>Minutka15</cp:lastModifiedBy>
  <cp:revision>36</cp:revision>
  <dcterms:modified xsi:type="dcterms:W3CDTF">2014-03-27T23:01:50Z</dcterms:modified>
</cp:coreProperties>
</file>