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Lst>
  <p:sldIdLst>
    <p:sldId id="256" r:id="rId2"/>
    <p:sldId id="282" r:id="rId3"/>
    <p:sldId id="270" r:id="rId4"/>
    <p:sldId id="269" r:id="rId5"/>
    <p:sldId id="259" r:id="rId6"/>
    <p:sldId id="258" r:id="rId7"/>
    <p:sldId id="260" r:id="rId8"/>
    <p:sldId id="257" r:id="rId9"/>
    <p:sldId id="261" r:id="rId10"/>
    <p:sldId id="262" r:id="rId11"/>
    <p:sldId id="263" r:id="rId12"/>
    <p:sldId id="264" r:id="rId13"/>
    <p:sldId id="265" r:id="rId14"/>
    <p:sldId id="266" r:id="rId15"/>
    <p:sldId id="267" r:id="rId16"/>
    <p:sldId id="268" r:id="rId17"/>
    <p:sldId id="277" r:id="rId18"/>
    <p:sldId id="278" r:id="rId19"/>
    <p:sldId id="279" r:id="rId20"/>
    <p:sldId id="280" r:id="rId21"/>
    <p:sldId id="281" r:id="rId22"/>
    <p:sldId id="276" r:id="rId23"/>
    <p:sldId id="271" r:id="rId24"/>
    <p:sldId id="272" r:id="rId25"/>
    <p:sldId id="273" r:id="rId26"/>
    <p:sldId id="274" r:id="rId27"/>
    <p:sldId id="275" r:id="rId2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E25F20F2-93A2-4297-8B3F-679CFB78F4DB}" type="datetimeFigureOut">
              <a:rPr lang="uk-UA" smtClean="0"/>
              <a:t>12.12.2013</a:t>
            </a:fld>
            <a:endParaRPr lang="uk-UA"/>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uk-UA"/>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3743467C-10B2-4426-BA18-2630C5B9F7D5}" type="slidenum">
              <a:rPr lang="uk-UA" smtClean="0"/>
              <a:t>‹#›</a:t>
            </a:fld>
            <a:endParaRPr lang="uk-UA"/>
          </a:p>
        </p:txBody>
      </p:sp>
    </p:spTree>
    <p:extLst>
      <p:ext uri="{BB962C8B-B14F-4D97-AF65-F5344CB8AC3E}">
        <p14:creationId xmlns:p14="http://schemas.microsoft.com/office/powerpoint/2010/main" val="184390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25F20F2-93A2-4297-8B3F-679CFB78F4DB}" type="datetimeFigureOut">
              <a:rPr lang="uk-UA" smtClean="0"/>
              <a:t>12.12.2013</a:t>
            </a:fld>
            <a:endParaRPr lang="uk-UA"/>
          </a:p>
        </p:txBody>
      </p:sp>
      <p:sp>
        <p:nvSpPr>
          <p:cNvPr id="6" name="Footer Placeholder 5"/>
          <p:cNvSpPr>
            <a:spLocks noGrp="1"/>
          </p:cNvSpPr>
          <p:nvPr>
            <p:ph type="ftr" sz="quarter" idx="11"/>
          </p:nvPr>
        </p:nvSpPr>
        <p:spPr/>
        <p:txBody>
          <a:bodyPr/>
          <a:lstStyle/>
          <a:p>
            <a:endParaRPr lang="uk-U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743467C-10B2-4426-BA18-2630C5B9F7D5}" type="slidenum">
              <a:rPr lang="uk-UA" smtClean="0"/>
              <a:t>‹#›</a:t>
            </a:fld>
            <a:endParaRPr lang="uk-UA"/>
          </a:p>
        </p:txBody>
      </p:sp>
    </p:spTree>
    <p:extLst>
      <p:ext uri="{BB962C8B-B14F-4D97-AF65-F5344CB8AC3E}">
        <p14:creationId xmlns:p14="http://schemas.microsoft.com/office/powerpoint/2010/main" val="1590114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E25F20F2-93A2-4297-8B3F-679CFB78F4DB}" type="datetimeFigureOut">
              <a:rPr lang="uk-UA" smtClean="0"/>
              <a:t>12.12.2013</a:t>
            </a:fld>
            <a:endParaRPr lang="uk-UA"/>
          </a:p>
        </p:txBody>
      </p:sp>
      <p:sp>
        <p:nvSpPr>
          <p:cNvPr id="5" name="Footer Placeholder 4"/>
          <p:cNvSpPr>
            <a:spLocks noGrp="1"/>
          </p:cNvSpPr>
          <p:nvPr>
            <p:ph type="ftr" sz="quarter" idx="11"/>
          </p:nvPr>
        </p:nvSpPr>
        <p:spPr/>
        <p:txBody>
          <a:bodyPr/>
          <a:lstStyle/>
          <a:p>
            <a:endParaRPr lang="uk-U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743467C-10B2-4426-BA18-2630C5B9F7D5}" type="slidenum">
              <a:rPr lang="uk-UA" smtClean="0"/>
              <a:t>‹#›</a:t>
            </a:fld>
            <a:endParaRPr lang="uk-UA"/>
          </a:p>
        </p:txBody>
      </p:sp>
    </p:spTree>
    <p:extLst>
      <p:ext uri="{BB962C8B-B14F-4D97-AF65-F5344CB8AC3E}">
        <p14:creationId xmlns:p14="http://schemas.microsoft.com/office/powerpoint/2010/main" val="2085397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ru-RU" smtClean="0"/>
              <a:t>Образец заголовка</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E25F20F2-93A2-4297-8B3F-679CFB78F4DB}" type="datetimeFigureOut">
              <a:rPr lang="uk-UA" smtClean="0"/>
              <a:t>12.12.2013</a:t>
            </a:fld>
            <a:endParaRPr lang="uk-UA"/>
          </a:p>
        </p:txBody>
      </p:sp>
      <p:sp>
        <p:nvSpPr>
          <p:cNvPr id="5" name="Footer Placeholder 4"/>
          <p:cNvSpPr>
            <a:spLocks noGrp="1"/>
          </p:cNvSpPr>
          <p:nvPr>
            <p:ph type="ftr" sz="quarter" idx="11"/>
          </p:nvPr>
        </p:nvSpPr>
        <p:spPr/>
        <p:txBody>
          <a:bodyPr/>
          <a:lstStyle/>
          <a:p>
            <a:endParaRPr lang="uk-UA"/>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743467C-10B2-4426-BA18-2630C5B9F7D5}" type="slidenum">
              <a:rPr lang="uk-UA" smtClean="0"/>
              <a:t>‹#›</a:t>
            </a:fld>
            <a:endParaRPr lang="uk-UA"/>
          </a:p>
        </p:txBody>
      </p:sp>
    </p:spTree>
    <p:extLst>
      <p:ext uri="{BB962C8B-B14F-4D97-AF65-F5344CB8AC3E}">
        <p14:creationId xmlns:p14="http://schemas.microsoft.com/office/powerpoint/2010/main" val="547911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25F20F2-93A2-4297-8B3F-679CFB78F4DB}" type="datetimeFigureOut">
              <a:rPr lang="uk-UA" smtClean="0"/>
              <a:t>12.12.2013</a:t>
            </a:fld>
            <a:endParaRPr lang="uk-UA"/>
          </a:p>
        </p:txBody>
      </p:sp>
      <p:sp>
        <p:nvSpPr>
          <p:cNvPr id="5" name="Footer Placeholder 4"/>
          <p:cNvSpPr>
            <a:spLocks noGrp="1"/>
          </p:cNvSpPr>
          <p:nvPr>
            <p:ph type="ftr" sz="quarter" idx="11"/>
          </p:nvPr>
        </p:nvSpPr>
        <p:spPr/>
        <p:txBody>
          <a:bodyPr/>
          <a:lstStyle/>
          <a:p>
            <a:endParaRPr lang="uk-UA"/>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743467C-10B2-4426-BA18-2630C5B9F7D5}" type="slidenum">
              <a:rPr lang="uk-UA" smtClean="0"/>
              <a:t>‹#›</a:t>
            </a:fld>
            <a:endParaRPr lang="uk-UA"/>
          </a:p>
        </p:txBody>
      </p:sp>
    </p:spTree>
    <p:extLst>
      <p:ext uri="{BB962C8B-B14F-4D97-AF65-F5344CB8AC3E}">
        <p14:creationId xmlns:p14="http://schemas.microsoft.com/office/powerpoint/2010/main" val="3777698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25F20F2-93A2-4297-8B3F-679CFB78F4DB}" type="datetimeFigureOut">
              <a:rPr lang="uk-UA" smtClean="0"/>
              <a:t>12.12.2013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3743467C-10B2-4426-BA18-2630C5B9F7D5}" type="slidenum">
              <a:rPr lang="uk-UA" smtClean="0"/>
              <a:t>‹#›</a:t>
            </a:fld>
            <a:endParaRPr lang="uk-UA"/>
          </a:p>
        </p:txBody>
      </p:sp>
    </p:spTree>
    <p:extLst>
      <p:ext uri="{BB962C8B-B14F-4D97-AF65-F5344CB8AC3E}">
        <p14:creationId xmlns:p14="http://schemas.microsoft.com/office/powerpoint/2010/main" val="348047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25F20F2-93A2-4297-8B3F-679CFB78F4DB}" type="datetimeFigureOut">
              <a:rPr lang="uk-UA" smtClean="0"/>
              <a:t>12.12.2013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3743467C-10B2-4426-BA18-2630C5B9F7D5}" type="slidenum">
              <a:rPr lang="uk-UA" smtClean="0"/>
              <a:t>‹#›</a:t>
            </a:fld>
            <a:endParaRPr lang="uk-UA"/>
          </a:p>
        </p:txBody>
      </p:sp>
    </p:spTree>
    <p:extLst>
      <p:ext uri="{BB962C8B-B14F-4D97-AF65-F5344CB8AC3E}">
        <p14:creationId xmlns:p14="http://schemas.microsoft.com/office/powerpoint/2010/main" val="2627374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25F20F2-93A2-4297-8B3F-679CFB78F4DB}" type="datetimeFigureOut">
              <a:rPr lang="uk-UA" smtClean="0"/>
              <a:t>12.12.2013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743467C-10B2-4426-BA18-2630C5B9F7D5}" type="slidenum">
              <a:rPr lang="uk-UA" smtClean="0"/>
              <a:t>‹#›</a:t>
            </a:fld>
            <a:endParaRPr lang="uk-UA"/>
          </a:p>
        </p:txBody>
      </p:sp>
    </p:spTree>
    <p:extLst>
      <p:ext uri="{BB962C8B-B14F-4D97-AF65-F5344CB8AC3E}">
        <p14:creationId xmlns:p14="http://schemas.microsoft.com/office/powerpoint/2010/main" val="1843432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25F20F2-93A2-4297-8B3F-679CFB78F4DB}" type="datetimeFigureOut">
              <a:rPr lang="uk-UA" smtClean="0"/>
              <a:t>12.12.2013</a:t>
            </a:fld>
            <a:endParaRPr lang="uk-UA"/>
          </a:p>
        </p:txBody>
      </p:sp>
      <p:sp>
        <p:nvSpPr>
          <p:cNvPr id="5" name="Footer Placeholder 4"/>
          <p:cNvSpPr>
            <a:spLocks noGrp="1"/>
          </p:cNvSpPr>
          <p:nvPr>
            <p:ph type="ftr" sz="quarter" idx="11"/>
          </p:nvPr>
        </p:nvSpPr>
        <p:spPr/>
        <p:txBody>
          <a:bodyPr/>
          <a:lstStyle/>
          <a:p>
            <a:endParaRPr lang="uk-U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743467C-10B2-4426-BA18-2630C5B9F7D5}" type="slidenum">
              <a:rPr lang="uk-UA" smtClean="0"/>
              <a:t>‹#›</a:t>
            </a:fld>
            <a:endParaRPr lang="uk-UA"/>
          </a:p>
        </p:txBody>
      </p:sp>
    </p:spTree>
    <p:extLst>
      <p:ext uri="{BB962C8B-B14F-4D97-AF65-F5344CB8AC3E}">
        <p14:creationId xmlns:p14="http://schemas.microsoft.com/office/powerpoint/2010/main" val="792348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25F20F2-93A2-4297-8B3F-679CFB78F4DB}" type="datetimeFigureOut">
              <a:rPr lang="uk-UA" smtClean="0"/>
              <a:t>12.12.2013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743467C-10B2-4426-BA18-2630C5B9F7D5}" type="slidenum">
              <a:rPr lang="uk-UA" smtClean="0"/>
              <a:t>‹#›</a:t>
            </a:fld>
            <a:endParaRPr lang="uk-UA"/>
          </a:p>
        </p:txBody>
      </p:sp>
    </p:spTree>
    <p:extLst>
      <p:ext uri="{BB962C8B-B14F-4D97-AF65-F5344CB8AC3E}">
        <p14:creationId xmlns:p14="http://schemas.microsoft.com/office/powerpoint/2010/main" val="2937902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25F20F2-93A2-4297-8B3F-679CFB78F4DB}" type="datetimeFigureOut">
              <a:rPr lang="uk-UA" smtClean="0"/>
              <a:t>12.12.2013</a:t>
            </a:fld>
            <a:endParaRPr lang="uk-UA"/>
          </a:p>
        </p:txBody>
      </p:sp>
      <p:sp>
        <p:nvSpPr>
          <p:cNvPr id="5" name="Footer Placeholder 4"/>
          <p:cNvSpPr>
            <a:spLocks noGrp="1"/>
          </p:cNvSpPr>
          <p:nvPr>
            <p:ph type="ftr" sz="quarter" idx="11"/>
          </p:nvPr>
        </p:nvSpPr>
        <p:spPr/>
        <p:txBody>
          <a:bodyPr/>
          <a:lstStyle/>
          <a:p>
            <a:endParaRPr lang="uk-UA"/>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743467C-10B2-4426-BA18-2630C5B9F7D5}" type="slidenum">
              <a:rPr lang="uk-UA" smtClean="0"/>
              <a:t>‹#›</a:t>
            </a:fld>
            <a:endParaRPr lang="uk-UA"/>
          </a:p>
        </p:txBody>
      </p:sp>
    </p:spTree>
    <p:extLst>
      <p:ext uri="{BB962C8B-B14F-4D97-AF65-F5344CB8AC3E}">
        <p14:creationId xmlns:p14="http://schemas.microsoft.com/office/powerpoint/2010/main" val="95527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25F20F2-93A2-4297-8B3F-679CFB78F4DB}" type="datetimeFigureOut">
              <a:rPr lang="uk-UA" smtClean="0"/>
              <a:t>12.12.2013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743467C-10B2-4426-BA18-2630C5B9F7D5}" type="slidenum">
              <a:rPr lang="uk-UA" smtClean="0"/>
              <a:t>‹#›</a:t>
            </a:fld>
            <a:endParaRPr lang="uk-UA"/>
          </a:p>
        </p:txBody>
      </p:sp>
    </p:spTree>
    <p:extLst>
      <p:ext uri="{BB962C8B-B14F-4D97-AF65-F5344CB8AC3E}">
        <p14:creationId xmlns:p14="http://schemas.microsoft.com/office/powerpoint/2010/main" val="304164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25F20F2-93A2-4297-8B3F-679CFB78F4DB}" type="datetimeFigureOut">
              <a:rPr lang="uk-UA" smtClean="0"/>
              <a:t>12.12.2013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3743467C-10B2-4426-BA18-2630C5B9F7D5}" type="slidenum">
              <a:rPr lang="uk-UA" smtClean="0"/>
              <a:t>‹#›</a:t>
            </a:fld>
            <a:endParaRPr lang="uk-UA"/>
          </a:p>
        </p:txBody>
      </p:sp>
    </p:spTree>
    <p:extLst>
      <p:ext uri="{BB962C8B-B14F-4D97-AF65-F5344CB8AC3E}">
        <p14:creationId xmlns:p14="http://schemas.microsoft.com/office/powerpoint/2010/main" val="2789766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25F20F2-93A2-4297-8B3F-679CFB78F4DB}" type="datetimeFigureOut">
              <a:rPr lang="uk-UA" smtClean="0"/>
              <a:t>12.12.2013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3743467C-10B2-4426-BA18-2630C5B9F7D5}" type="slidenum">
              <a:rPr lang="uk-UA" smtClean="0"/>
              <a:t>‹#›</a:t>
            </a:fld>
            <a:endParaRPr lang="uk-UA"/>
          </a:p>
        </p:txBody>
      </p:sp>
    </p:spTree>
    <p:extLst>
      <p:ext uri="{BB962C8B-B14F-4D97-AF65-F5344CB8AC3E}">
        <p14:creationId xmlns:p14="http://schemas.microsoft.com/office/powerpoint/2010/main" val="1550071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5F20F2-93A2-4297-8B3F-679CFB78F4DB}" type="datetimeFigureOut">
              <a:rPr lang="uk-UA" smtClean="0"/>
              <a:t>12.12.2013</a:t>
            </a:fld>
            <a:endParaRPr lang="uk-UA"/>
          </a:p>
        </p:txBody>
      </p:sp>
      <p:sp>
        <p:nvSpPr>
          <p:cNvPr id="3" name="Footer Placeholder 2"/>
          <p:cNvSpPr>
            <a:spLocks noGrp="1"/>
          </p:cNvSpPr>
          <p:nvPr>
            <p:ph type="ftr" sz="quarter" idx="11"/>
          </p:nvPr>
        </p:nvSpPr>
        <p:spPr/>
        <p:txBody>
          <a:bodyPr/>
          <a:lstStyle/>
          <a:p>
            <a:endParaRPr lang="uk-UA"/>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743467C-10B2-4426-BA18-2630C5B9F7D5}" type="slidenum">
              <a:rPr lang="uk-UA" smtClean="0"/>
              <a:t>‹#›</a:t>
            </a:fld>
            <a:endParaRPr lang="uk-UA"/>
          </a:p>
        </p:txBody>
      </p:sp>
    </p:spTree>
    <p:extLst>
      <p:ext uri="{BB962C8B-B14F-4D97-AF65-F5344CB8AC3E}">
        <p14:creationId xmlns:p14="http://schemas.microsoft.com/office/powerpoint/2010/main" val="2543919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25F20F2-93A2-4297-8B3F-679CFB78F4DB}" type="datetimeFigureOut">
              <a:rPr lang="uk-UA" smtClean="0"/>
              <a:t>12.12.2013</a:t>
            </a:fld>
            <a:endParaRPr lang="uk-UA"/>
          </a:p>
        </p:txBody>
      </p:sp>
      <p:sp>
        <p:nvSpPr>
          <p:cNvPr id="6" name="Footer Placeholder 5"/>
          <p:cNvSpPr>
            <a:spLocks noGrp="1"/>
          </p:cNvSpPr>
          <p:nvPr>
            <p:ph type="ftr" sz="quarter" idx="11"/>
          </p:nvPr>
        </p:nvSpPr>
        <p:spPr/>
        <p:txBody>
          <a:bodyPr/>
          <a:lstStyle/>
          <a:p>
            <a:endParaRPr lang="uk-UA"/>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743467C-10B2-4426-BA18-2630C5B9F7D5}" type="slidenum">
              <a:rPr lang="uk-UA" smtClean="0"/>
              <a:t>‹#›</a:t>
            </a:fld>
            <a:endParaRPr lang="uk-UA"/>
          </a:p>
        </p:txBody>
      </p:sp>
    </p:spTree>
    <p:extLst>
      <p:ext uri="{BB962C8B-B14F-4D97-AF65-F5344CB8AC3E}">
        <p14:creationId xmlns:p14="http://schemas.microsoft.com/office/powerpoint/2010/main" val="654208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25F20F2-93A2-4297-8B3F-679CFB78F4DB}" type="datetimeFigureOut">
              <a:rPr lang="uk-UA" smtClean="0"/>
              <a:t>12.12.2013</a:t>
            </a:fld>
            <a:endParaRPr lang="uk-UA"/>
          </a:p>
        </p:txBody>
      </p:sp>
      <p:sp>
        <p:nvSpPr>
          <p:cNvPr id="6" name="Footer Placeholder 5"/>
          <p:cNvSpPr>
            <a:spLocks noGrp="1"/>
          </p:cNvSpPr>
          <p:nvPr>
            <p:ph type="ftr" sz="quarter" idx="11"/>
          </p:nvPr>
        </p:nvSpPr>
        <p:spPr/>
        <p:txBody>
          <a:bodyPr/>
          <a:lstStyle/>
          <a:p>
            <a:endParaRPr lang="uk-U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743467C-10B2-4426-BA18-2630C5B9F7D5}" type="slidenum">
              <a:rPr lang="uk-UA" smtClean="0"/>
              <a:t>‹#›</a:t>
            </a:fld>
            <a:endParaRPr lang="uk-UA"/>
          </a:p>
        </p:txBody>
      </p:sp>
    </p:spTree>
    <p:extLst>
      <p:ext uri="{BB962C8B-B14F-4D97-AF65-F5344CB8AC3E}">
        <p14:creationId xmlns:p14="http://schemas.microsoft.com/office/powerpoint/2010/main" val="1813247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E25F20F2-93A2-4297-8B3F-679CFB78F4DB}" type="datetimeFigureOut">
              <a:rPr lang="uk-UA" smtClean="0"/>
              <a:t>12.12.2013</a:t>
            </a:fld>
            <a:endParaRPr lang="uk-UA"/>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uk-UA"/>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3743467C-10B2-4426-BA18-2630C5B9F7D5}" type="slidenum">
              <a:rPr lang="uk-UA" smtClean="0"/>
              <a:t>‹#›</a:t>
            </a:fld>
            <a:endParaRPr lang="uk-UA"/>
          </a:p>
        </p:txBody>
      </p:sp>
    </p:spTree>
    <p:extLst>
      <p:ext uri="{BB962C8B-B14F-4D97-AF65-F5344CB8AC3E}">
        <p14:creationId xmlns:p14="http://schemas.microsoft.com/office/powerpoint/2010/main" val="3155152824"/>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 id="2147483944" r:id="rId16"/>
    <p:sldLayoutId id="214748394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Болгарія</a:t>
            </a:r>
            <a:endParaRPr lang="uk-UA" dirty="0"/>
          </a:p>
        </p:txBody>
      </p:sp>
      <p:sp>
        <p:nvSpPr>
          <p:cNvPr id="3" name="Подзаголовок 2"/>
          <p:cNvSpPr>
            <a:spLocks noGrp="1"/>
          </p:cNvSpPr>
          <p:nvPr>
            <p:ph type="subTitle" idx="1"/>
          </p:nvPr>
        </p:nvSpPr>
        <p:spPr/>
        <p:txBody>
          <a:bodyPr/>
          <a:lstStyle/>
          <a:p>
            <a:r>
              <a:rPr lang="uk-UA" dirty="0" smtClean="0"/>
              <a:t>Підготувала учениця 10-Б класу </a:t>
            </a:r>
          </a:p>
          <a:p>
            <a:r>
              <a:rPr lang="uk-UA" dirty="0" err="1" smtClean="0"/>
              <a:t>Курилас</a:t>
            </a:r>
            <a:r>
              <a:rPr lang="uk-UA" dirty="0" smtClean="0"/>
              <a:t> Руслана</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4283" y="1310323"/>
            <a:ext cx="5306944" cy="48433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680934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Рослини</a:t>
            </a:r>
            <a:endParaRPr lang="uk-UA" dirty="0"/>
          </a:p>
        </p:txBody>
      </p:sp>
      <p:sp>
        <p:nvSpPr>
          <p:cNvPr id="5" name="Прямоугольник 4"/>
          <p:cNvSpPr/>
          <p:nvPr/>
        </p:nvSpPr>
        <p:spPr>
          <a:xfrm>
            <a:off x="545206" y="2451816"/>
            <a:ext cx="11187448"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uk-UA" dirty="0" smtClean="0">
                <a:latin typeface="Times New Roman" panose="02020603050405020304" pitchFamily="18" charset="0"/>
                <a:cs typeface="Times New Roman" panose="02020603050405020304" pitchFamily="18" charset="0"/>
              </a:rPr>
              <a:t>Болгарія славиться олійними трояндами, які квітнуть по всій </a:t>
            </a:r>
            <a:r>
              <a:rPr lang="uk-UA" dirty="0" err="1" smtClean="0">
                <a:latin typeface="Times New Roman" panose="02020603050405020304" pitchFamily="18" charset="0"/>
                <a:cs typeface="Times New Roman" panose="02020603050405020304" pitchFamily="18" charset="0"/>
              </a:rPr>
              <a:t>Казанликській</a:t>
            </a:r>
            <a:r>
              <a:rPr lang="uk-UA" dirty="0" smtClean="0">
                <a:latin typeface="Times New Roman" panose="02020603050405020304" pitchFamily="18" charset="0"/>
                <a:cs typeface="Times New Roman" panose="02020603050405020304" pitchFamily="18" charset="0"/>
              </a:rPr>
              <a:t> долині, відомій як Трояндова долина. Високо в горах зустрічаються дуже рідкісні і красиві квіти — едельвейси.</a:t>
            </a:r>
            <a:endParaRPr lang="uk-UA"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206" y="3232596"/>
            <a:ext cx="5537917" cy="3495005"/>
          </a:xfrm>
          <a:prstGeom prst="rect">
            <a:avLst/>
          </a:prstGeom>
          <a:ln>
            <a:noFill/>
          </a:ln>
          <a:effectLst>
            <a:outerShdw blurRad="292100" dist="139700" dir="2700000" algn="tl" rotWithShape="0">
              <a:srgbClr val="333333">
                <a:alpha val="65000"/>
              </a:srgbClr>
            </a:outerShdw>
          </a:effectLst>
        </p:spPr>
      </p:pic>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737" y="3232596"/>
            <a:ext cx="5537917" cy="34950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35038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Національні парки</a:t>
            </a:r>
            <a:endParaRPr lang="uk-UA"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8978" y="3420154"/>
            <a:ext cx="3845965" cy="2684034"/>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347" y="3420154"/>
            <a:ext cx="3683610" cy="2684034"/>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451" y="3420154"/>
            <a:ext cx="3875123" cy="2684034"/>
          </a:xfrm>
          <a:prstGeom prst="rect">
            <a:avLst/>
          </a:prstGeom>
          <a:ln>
            <a:noFill/>
          </a:ln>
          <a:effectLst>
            <a:outerShdw blurRad="292100" dist="139700" dir="2700000" algn="tl" rotWithShape="0">
              <a:srgbClr val="333333">
                <a:alpha val="65000"/>
              </a:srgbClr>
            </a:outerShdw>
          </a:effectLst>
        </p:spPr>
      </p:pic>
      <p:sp>
        <p:nvSpPr>
          <p:cNvPr id="9" name="Прямоугольник 8"/>
          <p:cNvSpPr/>
          <p:nvPr/>
        </p:nvSpPr>
        <p:spPr>
          <a:xfrm>
            <a:off x="2021617" y="2826837"/>
            <a:ext cx="7894749"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uk-UA" dirty="0" smtClean="0">
                <a:latin typeface="Times New Roman" panose="02020603050405020304" pitchFamily="18" charset="0"/>
                <a:cs typeface="Times New Roman" panose="02020603050405020304" pitchFamily="18" charset="0"/>
              </a:rPr>
              <a:t>Національні парки Болгарії: </a:t>
            </a:r>
            <a:r>
              <a:rPr lang="uk-UA" dirty="0" err="1" smtClean="0">
                <a:latin typeface="Times New Roman" panose="02020603050405020304" pitchFamily="18" charset="0"/>
                <a:cs typeface="Times New Roman" panose="02020603050405020304" pitchFamily="18" charset="0"/>
              </a:rPr>
              <a:t>Віташа</a:t>
            </a:r>
            <a:r>
              <a:rPr lang="uk-UA" dirty="0" smtClean="0">
                <a:latin typeface="Times New Roman" panose="02020603050405020304" pitchFamily="18" charset="0"/>
                <a:cs typeface="Times New Roman" panose="02020603050405020304" pitchFamily="18" charset="0"/>
              </a:rPr>
              <a:t>, Золоті піски, </a:t>
            </a:r>
            <a:r>
              <a:rPr lang="uk-UA" dirty="0" err="1" smtClean="0">
                <a:latin typeface="Times New Roman" panose="02020603050405020304" pitchFamily="18" charset="0"/>
                <a:cs typeface="Times New Roman" panose="02020603050405020304" pitchFamily="18" charset="0"/>
              </a:rPr>
              <a:t>Ропотамо</a:t>
            </a:r>
            <a:r>
              <a:rPr lang="uk-UA" dirty="0" smtClean="0">
                <a:latin typeface="Times New Roman" panose="02020603050405020304" pitchFamily="18" charset="0"/>
                <a:cs typeface="Times New Roman" panose="02020603050405020304" pitchFamily="18" charset="0"/>
              </a:rPr>
              <a:t>, </a:t>
            </a:r>
            <a:r>
              <a:rPr lang="uk-UA" dirty="0" err="1" smtClean="0">
                <a:latin typeface="Times New Roman" panose="02020603050405020304" pitchFamily="18" charset="0"/>
                <a:cs typeface="Times New Roman" panose="02020603050405020304" pitchFamily="18" charset="0"/>
              </a:rPr>
              <a:t>Стенето</a:t>
            </a:r>
            <a:r>
              <a:rPr lang="uk-UA" dirty="0" smtClean="0">
                <a:latin typeface="Times New Roman" panose="02020603050405020304" pitchFamily="18" charset="0"/>
                <a:cs typeface="Times New Roman" panose="02020603050405020304" pitchFamily="18" charset="0"/>
              </a:rPr>
              <a:t> та інші.</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6187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Прибережна смуга</a:t>
            </a:r>
            <a:endParaRPr lang="uk-UA" dirty="0"/>
          </a:p>
        </p:txBody>
      </p:sp>
      <p:sp>
        <p:nvSpPr>
          <p:cNvPr id="4" name="Прямоугольник 3"/>
          <p:cNvSpPr/>
          <p:nvPr/>
        </p:nvSpPr>
        <p:spPr>
          <a:xfrm>
            <a:off x="1512581" y="2461891"/>
            <a:ext cx="8950817"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uk-UA" dirty="0" smtClean="0">
                <a:latin typeface="Times New Roman" panose="02020603050405020304" pitchFamily="18" charset="0"/>
                <a:cs typeface="Times New Roman" panose="02020603050405020304" pitchFamily="18" charset="0"/>
              </a:rPr>
              <a:t>Болгарська прибережна смуга протягнулася на 648 км. Місцями її ширина досягає 100 м.</a:t>
            </a:r>
            <a:endParaRPr lang="uk-UA"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5079" y="3011241"/>
            <a:ext cx="5315084" cy="3479709"/>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906" y="3011241"/>
            <a:ext cx="5315084" cy="34797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6858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Клімат</a:t>
            </a:r>
            <a:endParaRPr lang="uk-UA" dirty="0"/>
          </a:p>
        </p:txBody>
      </p:sp>
      <p:sp>
        <p:nvSpPr>
          <p:cNvPr id="4" name="Прямоугольник 3"/>
          <p:cNvSpPr/>
          <p:nvPr/>
        </p:nvSpPr>
        <p:spPr>
          <a:xfrm>
            <a:off x="5666705" y="2526080"/>
            <a:ext cx="6044484"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uk-UA" dirty="0" smtClean="0">
                <a:latin typeface="Times New Roman" panose="02020603050405020304" pitchFamily="18" charset="0"/>
                <a:cs typeface="Times New Roman" panose="02020603050405020304" pitchFamily="18" charset="0"/>
              </a:rPr>
              <a:t>Клімат помірний, на півдні перехідний до середземноморського. На рівнинах середні температури січня від −2 до 2 °С, липня до 25 °С. Опадів випадає в рік від 450 мм на рівнинах, до 1300 мм — в горах. Завдяки легкому морському бризу влітку немає виснажливої жари.</a:t>
            </a:r>
            <a:endParaRPr lang="uk-UA"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569" y="2526080"/>
            <a:ext cx="4983952" cy="3951992"/>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6706" y="4121237"/>
            <a:ext cx="6026690" cy="23568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5039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Рельєф</a:t>
            </a:r>
            <a:endParaRPr lang="uk-UA" dirty="0"/>
          </a:p>
        </p:txBody>
      </p:sp>
      <p:sp>
        <p:nvSpPr>
          <p:cNvPr id="4" name="Прямоугольник 3"/>
          <p:cNvSpPr/>
          <p:nvPr/>
        </p:nvSpPr>
        <p:spPr>
          <a:xfrm>
            <a:off x="464043" y="2439097"/>
            <a:ext cx="5547230"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uk-UA" dirty="0" smtClean="0">
                <a:latin typeface="Times New Roman" panose="02020603050405020304" pitchFamily="18" charset="0"/>
                <a:cs typeface="Times New Roman" panose="02020603050405020304" pitchFamily="18" charset="0"/>
              </a:rPr>
              <a:t>Велика частина країни — гірські хребти Стара-</a:t>
            </a:r>
            <a:r>
              <a:rPr lang="uk-UA" dirty="0" err="1" smtClean="0">
                <a:latin typeface="Times New Roman" panose="02020603050405020304" pitchFamily="18" charset="0"/>
                <a:cs typeface="Times New Roman" panose="02020603050405020304" pitchFamily="18" charset="0"/>
              </a:rPr>
              <a:t>Планіна</a:t>
            </a:r>
            <a:r>
              <a:rPr lang="uk-UA" dirty="0" smtClean="0">
                <a:latin typeface="Times New Roman" panose="02020603050405020304" pitchFamily="18" charset="0"/>
                <a:cs typeface="Times New Roman" panose="02020603050405020304" pitchFamily="18" charset="0"/>
              </a:rPr>
              <a:t>, </a:t>
            </a:r>
            <a:r>
              <a:rPr lang="uk-UA" dirty="0" err="1" smtClean="0">
                <a:latin typeface="Times New Roman" panose="02020603050405020304" pitchFamily="18" charset="0"/>
                <a:cs typeface="Times New Roman" panose="02020603050405020304" pitchFamily="18" charset="0"/>
              </a:rPr>
              <a:t>Средна</a:t>
            </a:r>
            <a:r>
              <a:rPr lang="uk-UA" dirty="0" smtClean="0">
                <a:latin typeface="Times New Roman" panose="02020603050405020304" pitchFamily="18" charset="0"/>
                <a:cs typeface="Times New Roman" panose="02020603050405020304" pitchFamily="18" charset="0"/>
              </a:rPr>
              <a:t>-гора, </a:t>
            </a:r>
            <a:r>
              <a:rPr lang="uk-UA" dirty="0" err="1" smtClean="0">
                <a:latin typeface="Times New Roman" panose="02020603050405020304" pitchFamily="18" charset="0"/>
                <a:cs typeface="Times New Roman" panose="02020603050405020304" pitchFamily="18" charset="0"/>
              </a:rPr>
              <a:t>Ріла</a:t>
            </a:r>
            <a:r>
              <a:rPr lang="uk-UA" dirty="0" smtClean="0">
                <a:latin typeface="Times New Roman" panose="02020603050405020304" pitchFamily="18" charset="0"/>
                <a:cs typeface="Times New Roman" panose="02020603050405020304" pitchFamily="18" charset="0"/>
              </a:rPr>
              <a:t> з горою Мусала (найвища точка Балканського півострова, 2925 м), </a:t>
            </a:r>
            <a:r>
              <a:rPr lang="uk-UA" dirty="0" err="1" smtClean="0">
                <a:latin typeface="Times New Roman" panose="02020603050405020304" pitchFamily="18" charset="0"/>
                <a:cs typeface="Times New Roman" panose="02020603050405020304" pitchFamily="18" charset="0"/>
              </a:rPr>
              <a:t>Пірін</a:t>
            </a:r>
            <a:r>
              <a:rPr lang="uk-UA" dirty="0" smtClean="0">
                <a:latin typeface="Times New Roman" panose="02020603050405020304" pitchFamily="18" charset="0"/>
                <a:cs typeface="Times New Roman" panose="02020603050405020304" pitchFamily="18" charset="0"/>
              </a:rPr>
              <a:t>, Родопи. На півночі Болгарії — </a:t>
            </a:r>
            <a:r>
              <a:rPr lang="uk-UA" dirty="0" err="1" smtClean="0">
                <a:latin typeface="Times New Roman" panose="02020603050405020304" pitchFamily="18" charset="0"/>
                <a:cs typeface="Times New Roman" panose="02020603050405020304" pitchFamily="18" charset="0"/>
              </a:rPr>
              <a:t>Ніжньодунайська</a:t>
            </a:r>
            <a:r>
              <a:rPr lang="uk-UA" dirty="0" smtClean="0">
                <a:latin typeface="Times New Roman" panose="02020603050405020304" pitchFamily="18" charset="0"/>
                <a:cs typeface="Times New Roman" panose="02020603050405020304" pitchFamily="18" charset="0"/>
              </a:rPr>
              <a:t> рівнина, в центрі — </a:t>
            </a:r>
            <a:r>
              <a:rPr lang="uk-UA" dirty="0" err="1" smtClean="0">
                <a:latin typeface="Times New Roman" panose="02020603050405020304" pitchFamily="18" charset="0"/>
                <a:cs typeface="Times New Roman" panose="02020603050405020304" pitchFamily="18" charset="0"/>
              </a:rPr>
              <a:t>Казанликська</a:t>
            </a:r>
            <a:r>
              <a:rPr lang="uk-UA" dirty="0" smtClean="0">
                <a:latin typeface="Times New Roman" panose="02020603050405020304" pitchFamily="18" charset="0"/>
                <a:cs typeface="Times New Roman" panose="02020603050405020304" pitchFamily="18" charset="0"/>
              </a:rPr>
              <a:t> улоговина, південніше — </a:t>
            </a:r>
            <a:r>
              <a:rPr lang="uk-UA" dirty="0" err="1" smtClean="0">
                <a:latin typeface="Times New Roman" panose="02020603050405020304" pitchFamily="18" charset="0"/>
                <a:cs typeface="Times New Roman" panose="02020603050405020304" pitchFamily="18" charset="0"/>
              </a:rPr>
              <a:t>обширна</a:t>
            </a:r>
            <a:r>
              <a:rPr lang="uk-UA" dirty="0" smtClean="0">
                <a:latin typeface="Times New Roman" panose="02020603050405020304" pitchFamily="18" charset="0"/>
                <a:cs typeface="Times New Roman" panose="02020603050405020304" pitchFamily="18" charset="0"/>
              </a:rPr>
              <a:t> </a:t>
            </a:r>
            <a:r>
              <a:rPr lang="uk-UA" dirty="0" err="1" smtClean="0">
                <a:latin typeface="Times New Roman" panose="02020603050405020304" pitchFamily="18" charset="0"/>
                <a:cs typeface="Times New Roman" panose="02020603050405020304" pitchFamily="18" charset="0"/>
              </a:rPr>
              <a:t>Верхньофракійська</a:t>
            </a:r>
            <a:r>
              <a:rPr lang="uk-UA" dirty="0" smtClean="0">
                <a:latin typeface="Times New Roman" panose="02020603050405020304" pitchFamily="18" charset="0"/>
                <a:cs typeface="Times New Roman" panose="02020603050405020304" pitchFamily="18" charset="0"/>
              </a:rPr>
              <a:t> низовина.</a:t>
            </a:r>
            <a:endParaRPr lang="uk-UA"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225" y="4314423"/>
            <a:ext cx="5539048" cy="2104838"/>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2010" y="2439097"/>
            <a:ext cx="5454108" cy="39801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12148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Річки</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935" y="3053102"/>
            <a:ext cx="5275980" cy="3515122"/>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9110" y="3053102"/>
            <a:ext cx="5272684" cy="3515122"/>
          </a:xfrm>
          <a:prstGeom prst="rect">
            <a:avLst/>
          </a:prstGeom>
          <a:ln>
            <a:noFill/>
          </a:ln>
          <a:effectLst>
            <a:outerShdw blurRad="292100" dist="139700" dir="2700000" algn="tl" rotWithShape="0">
              <a:srgbClr val="333333">
                <a:alpha val="65000"/>
              </a:srgbClr>
            </a:outerShdw>
          </a:effectLst>
        </p:spPr>
      </p:pic>
      <p:sp>
        <p:nvSpPr>
          <p:cNvPr id="6" name="Прямоугольник 5"/>
          <p:cNvSpPr/>
          <p:nvPr/>
        </p:nvSpPr>
        <p:spPr>
          <a:xfrm>
            <a:off x="3962045" y="2452657"/>
            <a:ext cx="4506170"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uk-UA" dirty="0" smtClean="0">
                <a:latin typeface="Times New Roman" panose="02020603050405020304" pitchFamily="18" charset="0"/>
                <a:cs typeface="Times New Roman" panose="02020603050405020304" pitchFamily="18" charset="0"/>
              </a:rPr>
              <a:t>Найбільші річки Болгарії</a:t>
            </a:r>
            <a:r>
              <a:rPr lang="en-US" dirty="0">
                <a:latin typeface="Times New Roman" panose="02020603050405020304" pitchFamily="18" charset="0"/>
                <a:cs typeface="Times New Roman" panose="02020603050405020304" pitchFamily="18" charset="0"/>
              </a:rPr>
              <a:t>:</a:t>
            </a:r>
            <a:r>
              <a:rPr lang="uk-UA" dirty="0" smtClean="0">
                <a:latin typeface="Times New Roman" panose="02020603050405020304" pitchFamily="18" charset="0"/>
                <a:cs typeface="Times New Roman" panose="02020603050405020304" pitchFamily="18" charset="0"/>
              </a:rPr>
              <a:t> Дунай та </a:t>
            </a:r>
            <a:r>
              <a:rPr lang="uk-UA" dirty="0" err="1" smtClean="0">
                <a:latin typeface="Times New Roman" panose="02020603050405020304" pitchFamily="18" charset="0"/>
                <a:cs typeface="Times New Roman" panose="02020603050405020304" pitchFamily="18" charset="0"/>
              </a:rPr>
              <a:t>Маріца</a:t>
            </a:r>
            <a:r>
              <a:rPr lang="uk-UA" dirty="0" smtClean="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8319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Туризм</a:t>
            </a:r>
            <a:endParaRPr lang="uk-UA" dirty="0"/>
          </a:p>
        </p:txBody>
      </p:sp>
      <p:sp>
        <p:nvSpPr>
          <p:cNvPr id="4" name="Прямоугольник 3"/>
          <p:cNvSpPr/>
          <p:nvPr/>
        </p:nvSpPr>
        <p:spPr>
          <a:xfrm>
            <a:off x="296213" y="2510565"/>
            <a:ext cx="11603865"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uk-UA" dirty="0" smtClean="0">
                <a:latin typeface="Times New Roman" panose="02020603050405020304" pitchFamily="18" charset="0"/>
                <a:cs typeface="Times New Roman" panose="02020603050405020304" pitchFamily="18" charset="0"/>
              </a:rPr>
              <a:t>Болгарія — невелика країна, але з винятково багатою природою. Тепле, чисте і спокійне море, гори, безліч мінеральних джерел з цілющими водами, пам'ятники культури і архітектури, живий, колоритний фольклор — все це привертає сюди туристів. Сотні готелів, ресторанів і розважальних закладів створюють умови для повноцінного відпочинку. </a:t>
            </a:r>
            <a:r>
              <a:rPr lang="ru-RU" dirty="0" err="1" smtClean="0">
                <a:latin typeface="Times New Roman" panose="02020603050405020304" pitchFamily="18" charset="0"/>
                <a:cs typeface="Times New Roman" panose="02020603050405020304" pitchFamily="18" charset="0"/>
              </a:rPr>
              <a:t>Найпопулярніші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курорти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Болгарії</a:t>
            </a:r>
            <a:r>
              <a:rPr lang="ru-RU" dirty="0" smtClean="0">
                <a:latin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cs typeface="Times New Roman" panose="02020603050405020304" pitchFamily="18" charset="0"/>
              </a:rPr>
              <a:t>Албена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Золоті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піски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Рів'єра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Сонячний</a:t>
            </a:r>
            <a:r>
              <a:rPr lang="ru-RU" dirty="0" smtClean="0">
                <a:latin typeface="Times New Roman" panose="02020603050405020304" pitchFamily="18" charset="0"/>
                <a:cs typeface="Times New Roman" panose="02020603050405020304" pitchFamily="18" charset="0"/>
              </a:rPr>
              <a:t> берег, </a:t>
            </a:r>
            <a:r>
              <a:rPr lang="ru-RU" dirty="0" err="1" smtClean="0">
                <a:latin typeface="Times New Roman" panose="02020603050405020304" pitchFamily="18" charset="0"/>
                <a:cs typeface="Times New Roman" panose="02020603050405020304" pitchFamily="18" charset="0"/>
              </a:rPr>
              <a:t>Сонячний</a:t>
            </a:r>
            <a:r>
              <a:rPr lang="ru-RU" dirty="0" smtClean="0">
                <a:latin typeface="Times New Roman" panose="02020603050405020304" pitchFamily="18" charset="0"/>
                <a:cs typeface="Times New Roman" panose="02020603050405020304" pitchFamily="18" charset="0"/>
              </a:rPr>
              <a:t> день.</a:t>
            </a:r>
            <a:endParaRPr lang="uk-UA"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9993" y="3889418"/>
            <a:ext cx="3992746" cy="2653049"/>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8512" y="3889419"/>
            <a:ext cx="3967401" cy="2653048"/>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213" y="3889419"/>
            <a:ext cx="3420881" cy="26530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3851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Енергетика</a:t>
            </a:r>
            <a:endParaRPr lang="uk-UA" dirty="0"/>
          </a:p>
        </p:txBody>
      </p:sp>
      <p:sp>
        <p:nvSpPr>
          <p:cNvPr id="4" name="Прямоугольник 3"/>
          <p:cNvSpPr/>
          <p:nvPr/>
        </p:nvSpPr>
        <p:spPr>
          <a:xfrm>
            <a:off x="7379594" y="2684953"/>
            <a:ext cx="4301543" cy="369331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uk-UA" dirty="0" smtClean="0">
                <a:latin typeface="Times New Roman" panose="02020603050405020304" pitchFamily="18" charset="0"/>
                <a:cs typeface="Times New Roman" panose="02020603050405020304" pitchFamily="18" charset="0"/>
              </a:rPr>
              <a:t>Енергетика Болгарії дуже залежить від імпорту потрібних енергоресурсів. Імпортують, переважно з Росії і частково з України, нафту і нафтопродукти, природний газ, кам'яне вугілля та електроенергію. Власні енергоресурси представлені бурим вугіллям. Запаси його значні, але якість дуже низька. Використовують його як паливо на ТЕС. Працюють також невеликі ГЕС. Половину всієї електроенергії виробляє атомна електростанція, яка побудована в місті </a:t>
            </a:r>
            <a:r>
              <a:rPr lang="uk-UA" dirty="0" err="1" smtClean="0">
                <a:latin typeface="Times New Roman" panose="02020603050405020304" pitchFamily="18" charset="0"/>
                <a:cs typeface="Times New Roman" panose="02020603050405020304" pitchFamily="18" charset="0"/>
              </a:rPr>
              <a:t>Козлодуй</a:t>
            </a:r>
            <a:r>
              <a:rPr lang="uk-UA" dirty="0" smtClean="0">
                <a:latin typeface="Times New Roman" panose="02020603050405020304" pitchFamily="18" charset="0"/>
                <a:cs typeface="Times New Roman" panose="02020603050405020304" pitchFamily="18" charset="0"/>
              </a:rPr>
              <a:t> на березі Дунаю. </a:t>
            </a:r>
            <a:endParaRPr lang="uk-UA"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847" y="2353334"/>
            <a:ext cx="6558898" cy="43565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892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Металургія</a:t>
            </a:r>
            <a:endParaRPr lang="uk-UA" dirty="0"/>
          </a:p>
        </p:txBody>
      </p:sp>
      <p:sp>
        <p:nvSpPr>
          <p:cNvPr id="4" name="Прямоугольник 3"/>
          <p:cNvSpPr/>
          <p:nvPr/>
        </p:nvSpPr>
        <p:spPr>
          <a:xfrm>
            <a:off x="588135" y="3034897"/>
            <a:ext cx="4254321"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uk-UA" dirty="0" smtClean="0">
                <a:latin typeface="Times New Roman" panose="02020603050405020304" pitchFamily="18" charset="0"/>
                <a:cs typeface="Times New Roman" panose="02020603050405020304" pitchFamily="18" charset="0"/>
              </a:rPr>
              <a:t>Болгарія – виробник та експортер свинцю, цинку і міді. Виплавка чорних металів, в основному на імпортній сировині, не задовольняє внутрішніх потреб. </a:t>
            </a:r>
            <a:endParaRPr lang="uk-UA"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2521" y="2497146"/>
            <a:ext cx="6534333" cy="40839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83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Машинобудування</a:t>
            </a:r>
            <a:endParaRPr lang="uk-UA" dirty="0"/>
          </a:p>
        </p:txBody>
      </p:sp>
      <p:sp>
        <p:nvSpPr>
          <p:cNvPr id="4" name="Прямоугольник 3"/>
          <p:cNvSpPr/>
          <p:nvPr/>
        </p:nvSpPr>
        <p:spPr>
          <a:xfrm>
            <a:off x="708338" y="2400686"/>
            <a:ext cx="10702344"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uk-UA" dirty="0" smtClean="0">
                <a:latin typeface="Times New Roman" panose="02020603050405020304" pitchFamily="18" charset="0"/>
                <a:cs typeface="Times New Roman" panose="02020603050405020304" pitchFamily="18" charset="0"/>
              </a:rPr>
              <a:t>Машинобудування – нова для Болгарії галузь. В ньому розвиваються чотири головні напрями – виробництво електротехніки, </a:t>
            </a:r>
            <a:r>
              <a:rPr lang="uk-UA" dirty="0" err="1" smtClean="0">
                <a:latin typeface="Times New Roman" panose="02020603050405020304" pitchFamily="18" charset="0"/>
                <a:cs typeface="Times New Roman" panose="02020603050405020304" pitchFamily="18" charset="0"/>
              </a:rPr>
              <a:t>підйомно</a:t>
            </a:r>
            <a:r>
              <a:rPr lang="uk-UA" dirty="0" smtClean="0">
                <a:latin typeface="Times New Roman" panose="02020603050405020304" pitchFamily="18" charset="0"/>
                <a:cs typeface="Times New Roman" panose="02020603050405020304" pitchFamily="18" charset="0"/>
              </a:rPr>
              <a:t>-транспортних машин, суден і сільськогосподарської техніки. </a:t>
            </a:r>
            <a:endParaRPr lang="uk-UA"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338" y="3213279"/>
            <a:ext cx="5280339" cy="3496614"/>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979" y="3213279"/>
            <a:ext cx="5241703" cy="34966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9658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Політика</a:t>
            </a:r>
            <a:endParaRPr lang="uk-UA" dirty="0"/>
          </a:p>
        </p:txBody>
      </p:sp>
      <p:sp>
        <p:nvSpPr>
          <p:cNvPr id="4" name="Прямоугольник 3"/>
          <p:cNvSpPr/>
          <p:nvPr/>
        </p:nvSpPr>
        <p:spPr>
          <a:xfrm>
            <a:off x="476518" y="2564717"/>
            <a:ext cx="11256136"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uk-UA" dirty="0" smtClean="0">
                <a:latin typeface="Times New Roman" panose="02020603050405020304" pitchFamily="18" charset="0"/>
                <a:cs typeface="Times New Roman" panose="02020603050405020304" pitchFamily="18" charset="0"/>
              </a:rPr>
              <a:t>Болгарія — республіка з парламентським правлінням. Глава держави — Президент, законодавчу владу здійснюють Народні збори, виконавчим органом влади є Рада Міністрів.</a:t>
            </a:r>
            <a:r>
              <a:rPr lang="ru-RU" dirty="0"/>
              <a:t> </a:t>
            </a:r>
            <a:r>
              <a:rPr lang="ru-RU" dirty="0" smtClean="0">
                <a:latin typeface="Times New Roman" panose="02020603050405020304" pitchFamily="18" charset="0"/>
                <a:cs typeface="Times New Roman" panose="02020603050405020304" pitchFamily="18" charset="0"/>
              </a:rPr>
              <a:t>Столицею і </a:t>
            </a:r>
            <a:r>
              <a:rPr lang="ru-RU" dirty="0" err="1" smtClean="0">
                <a:latin typeface="Times New Roman" panose="02020603050405020304" pitchFamily="18" charset="0"/>
                <a:cs typeface="Times New Roman" panose="02020603050405020304" pitchFamily="18" charset="0"/>
              </a:rPr>
              <a:t>найбільшим</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містом</a:t>
            </a:r>
            <a:r>
              <a:rPr lang="ru-RU" dirty="0" smtClean="0">
                <a:latin typeface="Times New Roman" panose="02020603050405020304" pitchFamily="18" charset="0"/>
                <a:cs typeface="Times New Roman" panose="02020603050405020304" pitchFamily="18" charset="0"/>
              </a:rPr>
              <a:t> є </a:t>
            </a:r>
            <a:r>
              <a:rPr lang="ru-RU" dirty="0" err="1" smtClean="0">
                <a:latin typeface="Times New Roman" panose="02020603050405020304" pitchFamily="18" charset="0"/>
                <a:cs typeface="Times New Roman" panose="02020603050405020304" pitchFamily="18" charset="0"/>
              </a:rPr>
              <a:t>Софія</a:t>
            </a:r>
            <a:r>
              <a:rPr lang="ru-RU" dirty="0" smtClean="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18" y="3395980"/>
            <a:ext cx="6864440" cy="3175000"/>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1729" y="3395980"/>
            <a:ext cx="4300925" cy="3175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61829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Харчова промисловість</a:t>
            </a:r>
            <a:endParaRPr lang="uk-UA" dirty="0"/>
          </a:p>
        </p:txBody>
      </p:sp>
      <p:sp>
        <p:nvSpPr>
          <p:cNvPr id="4" name="Прямоугольник 3"/>
          <p:cNvSpPr/>
          <p:nvPr/>
        </p:nvSpPr>
        <p:spPr>
          <a:xfrm>
            <a:off x="7250806" y="2890060"/>
            <a:ext cx="4198512"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uk-UA" dirty="0" smtClean="0">
                <a:latin typeface="Times New Roman" panose="02020603050405020304" pitchFamily="18" charset="0"/>
                <a:cs typeface="Times New Roman" panose="02020603050405020304" pitchFamily="18" charset="0"/>
              </a:rPr>
              <a:t>Традиційні галузі легкої і харчової промисловості працюють переважно на місцевій сировині й задовольняють внутрішні потреби. </a:t>
            </a:r>
            <a:endParaRPr lang="uk-UA"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215" y="2473614"/>
            <a:ext cx="6299402" cy="40946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237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Сільське господарство</a:t>
            </a:r>
            <a:endParaRPr lang="uk-UA" dirty="0"/>
          </a:p>
        </p:txBody>
      </p:sp>
      <p:sp>
        <p:nvSpPr>
          <p:cNvPr id="4" name="Прямоугольник 3"/>
          <p:cNvSpPr/>
          <p:nvPr/>
        </p:nvSpPr>
        <p:spPr>
          <a:xfrm>
            <a:off x="871617" y="2442469"/>
            <a:ext cx="10388808"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uk-UA" dirty="0" smtClean="0">
                <a:latin typeface="Times New Roman" panose="02020603050405020304" pitchFamily="18" charset="0"/>
                <a:cs typeface="Times New Roman" panose="02020603050405020304" pitchFamily="18" charset="0"/>
              </a:rPr>
              <a:t>У сільському господарстві зайнято 1/4 робочої сили і виробляється 1/5 матеріального продукту. Для його потреб використовується 1/2 території. Частина земель зрошується.</a:t>
            </a:r>
            <a:endParaRPr lang="uk-UA"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0240" y="3258354"/>
            <a:ext cx="5190185" cy="3448317"/>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617" y="3263934"/>
            <a:ext cx="4960243" cy="34427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6212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err="1"/>
              <a:t>Боянська</a:t>
            </a:r>
            <a:r>
              <a:rPr lang="uk-UA" dirty="0"/>
              <a:t> </a:t>
            </a:r>
            <a:r>
              <a:rPr lang="uk-UA" dirty="0" smtClean="0"/>
              <a:t>церква</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7265" y="4217327"/>
            <a:ext cx="3340249" cy="2486630"/>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265" y="4207152"/>
            <a:ext cx="3736069" cy="2486630"/>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328" y="4207152"/>
            <a:ext cx="4288187" cy="2506980"/>
          </a:xfrm>
          <a:prstGeom prst="rect">
            <a:avLst/>
          </a:prstGeom>
          <a:ln>
            <a:noFill/>
          </a:ln>
          <a:effectLst>
            <a:outerShdw blurRad="292100" dist="139700" dir="2700000" algn="tl" rotWithShape="0">
              <a:srgbClr val="333333">
                <a:alpha val="65000"/>
              </a:srgbClr>
            </a:outerShdw>
          </a:effectLst>
        </p:spPr>
      </p:pic>
      <p:sp>
        <p:nvSpPr>
          <p:cNvPr id="8" name="Прямоугольник 7"/>
          <p:cNvSpPr/>
          <p:nvPr/>
        </p:nvSpPr>
        <p:spPr>
          <a:xfrm>
            <a:off x="335328" y="2326147"/>
            <a:ext cx="11552006"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uk-UA" dirty="0" err="1" smtClean="0">
                <a:latin typeface="Times New Roman" panose="02020603050405020304" pitchFamily="18" charset="0"/>
                <a:cs typeface="Times New Roman" panose="02020603050405020304" pitchFamily="18" charset="0"/>
              </a:rPr>
              <a:t>Боянська</a:t>
            </a:r>
            <a:r>
              <a:rPr lang="uk-UA" dirty="0" smtClean="0">
                <a:latin typeface="Times New Roman" panose="02020603050405020304" pitchFamily="18" charset="0"/>
                <a:cs typeface="Times New Roman" panose="02020603050405020304" pitchFamily="18" charset="0"/>
              </a:rPr>
              <a:t> церква — визначна пам'ятка болгарської архітектури в селі Бояні біля Софії. Східну частину її збудовано в 11—12 століттях у вигляді невеликого квадратного у плані храму з циліндричним барабаном, що завершується куполом. У 1259 до храму була прибудована двоповерхова, нині середня частина, до якої в кінці 19 століття добудовано західну частину. Своєрідні архітектурні форми </a:t>
            </a:r>
            <a:r>
              <a:rPr lang="uk-UA" dirty="0" err="1" smtClean="0">
                <a:latin typeface="Times New Roman" panose="02020603050405020304" pitchFamily="18" charset="0"/>
                <a:cs typeface="Times New Roman" panose="02020603050405020304" pitchFamily="18" charset="0"/>
              </a:rPr>
              <a:t>Боянської</a:t>
            </a:r>
            <a:r>
              <a:rPr lang="uk-UA" dirty="0" smtClean="0">
                <a:latin typeface="Times New Roman" panose="02020603050405020304" pitchFamily="18" charset="0"/>
                <a:cs typeface="Times New Roman" panose="02020603050405020304" pitchFamily="18" charset="0"/>
              </a:rPr>
              <a:t> церкви стримані й прості. Всередині збереглися унікальні фрескові розписи 13 століття, серед них реалістичні портрети вельможі </a:t>
            </a:r>
            <a:r>
              <a:rPr lang="uk-UA" dirty="0" err="1" smtClean="0">
                <a:latin typeface="Times New Roman" panose="02020603050405020304" pitchFamily="18" charset="0"/>
                <a:cs typeface="Times New Roman" panose="02020603050405020304" pitchFamily="18" charset="0"/>
              </a:rPr>
              <a:t>Калояна</a:t>
            </a:r>
            <a:r>
              <a:rPr lang="uk-UA" dirty="0" smtClean="0">
                <a:latin typeface="Times New Roman" panose="02020603050405020304" pitchFamily="18" charset="0"/>
                <a:cs typeface="Times New Roman" panose="02020603050405020304" pitchFamily="18" charset="0"/>
              </a:rPr>
              <a:t>, його дружини </a:t>
            </a:r>
            <a:r>
              <a:rPr lang="uk-UA" dirty="0" err="1" smtClean="0">
                <a:latin typeface="Times New Roman" panose="02020603050405020304" pitchFamily="18" charset="0"/>
                <a:cs typeface="Times New Roman" panose="02020603050405020304" pitchFamily="18" charset="0"/>
              </a:rPr>
              <a:t>Десислави</a:t>
            </a:r>
            <a:r>
              <a:rPr lang="uk-UA" dirty="0" smtClean="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6752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Фракійська гробниця в </a:t>
            </a:r>
            <a:r>
              <a:rPr lang="uk-UA" dirty="0" err="1"/>
              <a:t>Свештарах</a:t>
            </a:r>
            <a:endParaRPr lang="uk-UA" dirty="0"/>
          </a:p>
        </p:txBody>
      </p:sp>
      <p:sp>
        <p:nvSpPr>
          <p:cNvPr id="5" name="Прямоугольник 4"/>
          <p:cNvSpPr/>
          <p:nvPr/>
        </p:nvSpPr>
        <p:spPr>
          <a:xfrm>
            <a:off x="6396508" y="2849899"/>
            <a:ext cx="5413419"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uk-UA" dirty="0" smtClean="0">
                <a:latin typeface="Times New Roman" panose="02020603050405020304" pitchFamily="18" charset="0"/>
                <a:cs typeface="Times New Roman" panose="02020603050405020304" pitchFamily="18" charset="0"/>
              </a:rPr>
              <a:t>Фракійська гробниця в </a:t>
            </a:r>
            <a:r>
              <a:rPr lang="uk-UA" dirty="0" err="1" smtClean="0">
                <a:latin typeface="Times New Roman" panose="02020603050405020304" pitchFamily="18" charset="0"/>
                <a:cs typeface="Times New Roman" panose="02020603050405020304" pitchFamily="18" charset="0"/>
              </a:rPr>
              <a:t>Свештарах</a:t>
            </a:r>
            <a:r>
              <a:rPr lang="uk-UA" dirty="0" smtClean="0">
                <a:latin typeface="Times New Roman" panose="02020603050405020304" pitchFamily="18" charset="0"/>
                <a:cs typeface="Times New Roman" panose="02020603050405020304" pitchFamily="18" charset="0"/>
              </a:rPr>
              <a:t> відкрита в 1982 році при розкопках городища. Датується 3 століттям до нашої ери. Споруджувалася, імовірно, для фракійського правителя племені </a:t>
            </a:r>
            <a:r>
              <a:rPr lang="uk-UA" dirty="0" err="1" smtClean="0">
                <a:latin typeface="Times New Roman" panose="02020603050405020304" pitchFamily="18" charset="0"/>
                <a:cs typeface="Times New Roman" panose="02020603050405020304" pitchFamily="18" charset="0"/>
              </a:rPr>
              <a:t>гетів</a:t>
            </a:r>
            <a:r>
              <a:rPr lang="uk-UA" dirty="0" smtClean="0">
                <a:latin typeface="Times New Roman" panose="02020603050405020304" pitchFamily="18" charset="0"/>
                <a:cs typeface="Times New Roman" panose="02020603050405020304" pitchFamily="18" charset="0"/>
              </a:rPr>
              <a:t> та його дружини. У радіусі 2-х кілометрів знайдено ще 26 курганів різних розмірів і весь цей район оголошений археологічним заповідником.</a:t>
            </a:r>
            <a:endParaRPr lang="uk-UA"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412" y="2413338"/>
            <a:ext cx="5634890" cy="4243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6978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err="1" smtClean="0"/>
              <a:t>Несебр</a:t>
            </a:r>
            <a:endParaRPr lang="uk-UA" dirty="0"/>
          </a:p>
        </p:txBody>
      </p:sp>
      <p:sp>
        <p:nvSpPr>
          <p:cNvPr id="4" name="Прямоугольник 3"/>
          <p:cNvSpPr/>
          <p:nvPr/>
        </p:nvSpPr>
        <p:spPr>
          <a:xfrm>
            <a:off x="2133600" y="2603560"/>
            <a:ext cx="7989194"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uk-UA" dirty="0" err="1" smtClean="0">
                <a:latin typeface="Times New Roman" panose="02020603050405020304" pitchFamily="18" charset="0"/>
                <a:cs typeface="Times New Roman" panose="02020603050405020304" pitchFamily="18" charset="0"/>
              </a:rPr>
              <a:t>Несебр</a:t>
            </a:r>
            <a:r>
              <a:rPr lang="uk-UA" dirty="0" smtClean="0">
                <a:latin typeface="Times New Roman" panose="02020603050405020304" pitchFamily="18" charset="0"/>
                <a:cs typeface="Times New Roman" panose="02020603050405020304" pitchFamily="18" charset="0"/>
              </a:rPr>
              <a:t> (</a:t>
            </a:r>
            <a:r>
              <a:rPr lang="uk-UA" dirty="0" err="1" smtClean="0">
                <a:latin typeface="Times New Roman" panose="02020603050405020304" pitchFamily="18" charset="0"/>
                <a:cs typeface="Times New Roman" panose="02020603050405020304" pitchFamily="18" charset="0"/>
              </a:rPr>
              <a:t>Месембрія</a:t>
            </a:r>
            <a:r>
              <a:rPr lang="uk-UA" dirty="0" smtClean="0">
                <a:latin typeface="Times New Roman" panose="02020603050405020304" pitchFamily="18" charset="0"/>
                <a:cs typeface="Times New Roman" panose="02020603050405020304" pitchFamily="18" charset="0"/>
              </a:rPr>
              <a:t>) — давньогрецьке місто на західному березі Чорного моря.</a:t>
            </a:r>
            <a:endParaRPr lang="uk-UA"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220" y="3196186"/>
            <a:ext cx="5318977" cy="3436433"/>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1228" y="3196186"/>
            <a:ext cx="5203431" cy="34364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4537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Рильський монастир</a:t>
            </a:r>
            <a:endParaRPr lang="uk-UA" dirty="0"/>
          </a:p>
        </p:txBody>
      </p:sp>
      <p:sp>
        <p:nvSpPr>
          <p:cNvPr id="4" name="Прямоугольник 3"/>
          <p:cNvSpPr/>
          <p:nvPr/>
        </p:nvSpPr>
        <p:spPr>
          <a:xfrm>
            <a:off x="850005" y="2416316"/>
            <a:ext cx="10483403"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uk-UA" dirty="0" smtClean="0">
                <a:latin typeface="Times New Roman" panose="02020603050405020304" pitchFamily="18" charset="0"/>
                <a:cs typeface="Times New Roman" panose="02020603050405020304" pitchFamily="18" charset="0"/>
              </a:rPr>
              <a:t>Рильський  монастир — монастир в </a:t>
            </a:r>
            <a:r>
              <a:rPr lang="uk-UA" dirty="0" err="1" smtClean="0">
                <a:latin typeface="Times New Roman" panose="02020603050405020304" pitchFamily="18" charset="0"/>
                <a:cs typeface="Times New Roman" panose="02020603050405020304" pitchFamily="18" charset="0"/>
              </a:rPr>
              <a:t>Кюстендильській</a:t>
            </a:r>
            <a:r>
              <a:rPr lang="uk-UA" dirty="0" smtClean="0">
                <a:latin typeface="Times New Roman" panose="02020603050405020304" pitchFamily="18" charset="0"/>
                <a:cs typeface="Times New Roman" panose="02020603050405020304" pitchFamily="18" charset="0"/>
              </a:rPr>
              <a:t> області Болгарії. Входить до складу общини Рила.</a:t>
            </a:r>
            <a:endParaRPr lang="uk-UA"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005" y="2976213"/>
            <a:ext cx="5325902" cy="3553375"/>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9285" y="2976213"/>
            <a:ext cx="4984123" cy="35533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1504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Печерні церкви в </a:t>
            </a:r>
            <a:r>
              <a:rPr lang="uk-UA" dirty="0" smtClean="0"/>
              <a:t>Іваново</a:t>
            </a:r>
            <a:endParaRPr lang="uk-UA" dirty="0"/>
          </a:p>
        </p:txBody>
      </p:sp>
      <p:sp>
        <p:nvSpPr>
          <p:cNvPr id="4" name="Прямоугольник 3"/>
          <p:cNvSpPr/>
          <p:nvPr/>
        </p:nvSpPr>
        <p:spPr>
          <a:xfrm>
            <a:off x="953038" y="2477938"/>
            <a:ext cx="10341734"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uk-UA" dirty="0" smtClean="0">
                <a:latin typeface="Times New Roman" panose="02020603050405020304" pitchFamily="18" charset="0"/>
                <a:cs typeface="Times New Roman" panose="02020603050405020304" pitchFamily="18" charset="0"/>
              </a:rPr>
              <a:t>Печерні церкви в Іваново — скельний комплекс храмів, каплиць та келій поблизу міста Русе в Болгарії. </a:t>
            </a:r>
            <a:endParaRPr lang="uk-UA"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038" y="3020096"/>
            <a:ext cx="4816698" cy="3612524"/>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2599" y="3020096"/>
            <a:ext cx="5422174" cy="36125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7163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Фракійська гробниця в </a:t>
            </a:r>
            <a:r>
              <a:rPr lang="uk-UA" dirty="0" err="1" smtClean="0"/>
              <a:t>Казанлиці</a:t>
            </a:r>
            <a:endParaRPr lang="uk-UA" dirty="0"/>
          </a:p>
        </p:txBody>
      </p:sp>
      <p:sp>
        <p:nvSpPr>
          <p:cNvPr id="4" name="Прямоугольник 3"/>
          <p:cNvSpPr/>
          <p:nvPr/>
        </p:nvSpPr>
        <p:spPr>
          <a:xfrm>
            <a:off x="1360868" y="2403834"/>
            <a:ext cx="9418384"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uk-UA" dirty="0" smtClean="0">
                <a:latin typeface="Times New Roman" panose="02020603050405020304" pitchFamily="18" charset="0"/>
                <a:cs typeface="Times New Roman" panose="02020603050405020304" pitchFamily="18" charset="0"/>
              </a:rPr>
              <a:t>Фракійська гробниця в </a:t>
            </a:r>
            <a:r>
              <a:rPr lang="uk-UA" dirty="0" err="1" smtClean="0">
                <a:latin typeface="Times New Roman" panose="02020603050405020304" pitchFamily="18" charset="0"/>
                <a:cs typeface="Times New Roman" panose="02020603050405020304" pitchFamily="18" charset="0"/>
              </a:rPr>
              <a:t>Казанлиці</a:t>
            </a:r>
            <a:r>
              <a:rPr lang="uk-UA" dirty="0" smtClean="0">
                <a:latin typeface="Times New Roman" panose="02020603050405020304" pitchFamily="18" charset="0"/>
                <a:cs typeface="Times New Roman" panose="02020603050405020304" pitchFamily="18" charset="0"/>
              </a:rPr>
              <a:t> — частина стародавнього некрополя, знайдена солдатом у 1944 році під час спорудження окопу в північно-східній частині міста </a:t>
            </a:r>
            <a:r>
              <a:rPr lang="uk-UA" dirty="0" err="1" smtClean="0">
                <a:latin typeface="Times New Roman" panose="02020603050405020304" pitchFamily="18" charset="0"/>
                <a:cs typeface="Times New Roman" panose="02020603050405020304" pitchFamily="18" charset="0"/>
              </a:rPr>
              <a:t>Казанлик</a:t>
            </a:r>
            <a:r>
              <a:rPr lang="uk-UA" dirty="0" smtClean="0">
                <a:latin typeface="Times New Roman" panose="02020603050405020304" pitchFamily="18" charset="0"/>
                <a:cs typeface="Times New Roman" panose="02020603050405020304" pitchFamily="18" charset="0"/>
              </a:rPr>
              <a:t> у Болгарії.</a:t>
            </a:r>
            <a:endParaRPr lang="uk-UA"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868" y="3233034"/>
            <a:ext cx="4589171" cy="3362245"/>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3223" y="3243552"/>
            <a:ext cx="4636029" cy="33517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4853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Прапор</a:t>
            </a:r>
            <a:endParaRPr lang="uk-UA" dirty="0"/>
          </a:p>
        </p:txBody>
      </p:sp>
      <p:sp>
        <p:nvSpPr>
          <p:cNvPr id="4" name="Прямоугольник 3"/>
          <p:cNvSpPr/>
          <p:nvPr/>
        </p:nvSpPr>
        <p:spPr>
          <a:xfrm>
            <a:off x="7173533" y="3181081"/>
            <a:ext cx="4509642"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uk-UA" dirty="0" smtClean="0">
                <a:latin typeface="Times New Roman" panose="02020603050405020304" pitchFamily="18" charset="0"/>
                <a:cs typeface="Times New Roman" panose="02020603050405020304" pitchFamily="18" charset="0"/>
              </a:rPr>
              <a:t>Державний прапор Болгарії складається із білої, зеленої та червоної горизонтальних смужок. Біла смуга — символ миру та свободи, зелена — природні багатства країни, червона — символ мужності і крові патріотів, яку пролито в боротьбі за незалежність. Прапор у нинішньому варіанті існує від 1947 року.</a:t>
            </a:r>
            <a:endParaRPr lang="uk-UA"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535" y="2436597"/>
            <a:ext cx="6434963" cy="42732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2594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Герб</a:t>
            </a:r>
            <a:endParaRPr lang="uk-UA" dirty="0"/>
          </a:p>
        </p:txBody>
      </p:sp>
      <p:sp>
        <p:nvSpPr>
          <p:cNvPr id="4" name="Прямоугольник 3"/>
          <p:cNvSpPr/>
          <p:nvPr/>
        </p:nvSpPr>
        <p:spPr>
          <a:xfrm>
            <a:off x="691166" y="3456528"/>
            <a:ext cx="5503572"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uk-UA" dirty="0" smtClean="0">
                <a:latin typeface="Times New Roman" panose="02020603050405020304" pitchFamily="18" charset="0"/>
                <a:cs typeface="Times New Roman" panose="02020603050405020304" pitchFamily="18" charset="0"/>
              </a:rPr>
              <a:t>Герб Республіки Болгарія — це золотий коронований лев, що стоїть на задніх лапах, на червоному тлі у формі щиту, під яким напис: «Сила в об'єднанні». Щит тримають два золотих коронованих прямостоячих леви із лівої та правої сторони. Вони стоять на схрещених дубових гілках із жолудями.</a:t>
            </a:r>
            <a:endParaRPr lang="uk-UA"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468" y="2408348"/>
            <a:ext cx="5057976" cy="4237381"/>
          </a:xfrm>
          <a:prstGeom prst="rect">
            <a:avLst/>
          </a:prstGeom>
        </p:spPr>
      </p:pic>
    </p:spTree>
    <p:extLst>
      <p:ext uri="{BB962C8B-B14F-4D97-AF65-F5344CB8AC3E}">
        <p14:creationId xmlns:p14="http://schemas.microsoft.com/office/powerpoint/2010/main" val="4110294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Населення</a:t>
            </a:r>
            <a:endParaRPr lang="uk-UA" dirty="0"/>
          </a:p>
        </p:txBody>
      </p:sp>
      <p:sp>
        <p:nvSpPr>
          <p:cNvPr id="4" name="Прямоугольник 3"/>
          <p:cNvSpPr/>
          <p:nvPr/>
        </p:nvSpPr>
        <p:spPr>
          <a:xfrm>
            <a:off x="430769" y="2413600"/>
            <a:ext cx="11319182"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uk-UA" dirty="0" smtClean="0">
                <a:latin typeface="Times New Roman" panose="02020603050405020304" pitchFamily="18" charset="0"/>
                <a:cs typeface="Times New Roman" panose="02020603050405020304" pitchFamily="18" charset="0"/>
              </a:rPr>
              <a:t>За даними перепису 2001 року 83,9 % населення країни складають болгари, в той час як інші дві найчисельніші етнічні групи — турки та цигани — становлять 9,4 % та 4,7 % від населення відповідно.</a:t>
            </a:r>
            <a:endParaRPr lang="uk-UA"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3383" y="3200009"/>
            <a:ext cx="5536568" cy="3497004"/>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769" y="3200009"/>
            <a:ext cx="5519270" cy="34970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3013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Релігія</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7164" y="3674212"/>
            <a:ext cx="4728335" cy="3064009"/>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6787165" y="2370875"/>
            <a:ext cx="4728335"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uk-UA" dirty="0" smtClean="0">
                <a:solidFill>
                  <a:schemeClr val="tx1"/>
                </a:solidFill>
                <a:latin typeface="Times New Roman" panose="02020603050405020304" pitchFamily="18" charset="0"/>
                <a:cs typeface="Times New Roman" panose="02020603050405020304" pitchFamily="18" charset="0"/>
              </a:rPr>
              <a:t>В Болгарії більшість становлять православні християни</a:t>
            </a:r>
            <a:r>
              <a:rPr lang="en-US" dirty="0" smtClean="0">
                <a:solidFill>
                  <a:schemeClr val="tx1"/>
                </a:solidFill>
                <a:latin typeface="Times New Roman" panose="02020603050405020304" pitchFamily="18" charset="0"/>
                <a:cs typeface="Times New Roman" panose="02020603050405020304" pitchFamily="18" charset="0"/>
              </a:rPr>
              <a:t>;</a:t>
            </a:r>
            <a:r>
              <a:rPr lang="uk-UA" dirty="0" smtClean="0">
                <a:solidFill>
                  <a:schemeClr val="tx1"/>
                </a:solidFill>
                <a:latin typeface="Times New Roman" panose="02020603050405020304" pitchFamily="18" charset="0"/>
                <a:cs typeface="Times New Roman" panose="02020603050405020304" pitchFamily="18" charset="0"/>
              </a:rPr>
              <a:t> </a:t>
            </a:r>
            <a:r>
              <a:rPr lang="uk-UA" dirty="0">
                <a:solidFill>
                  <a:schemeClr val="tx1"/>
                </a:solidFill>
                <a:latin typeface="Times New Roman" panose="02020603050405020304" pitchFamily="18" charset="0"/>
                <a:cs typeface="Times New Roman" panose="02020603050405020304" pitchFamily="18" charset="0"/>
              </a:rPr>
              <a:t>н</a:t>
            </a:r>
            <a:r>
              <a:rPr lang="uk-UA" dirty="0" smtClean="0">
                <a:solidFill>
                  <a:schemeClr val="tx1"/>
                </a:solidFill>
                <a:latin typeface="Times New Roman" panose="02020603050405020304" pitchFamily="18" charset="0"/>
                <a:cs typeface="Times New Roman" panose="02020603050405020304" pitchFamily="18" charset="0"/>
              </a:rPr>
              <a:t>а другому місці Іслам</a:t>
            </a:r>
            <a:r>
              <a:rPr lang="en-US" dirty="0" smtClean="0">
                <a:solidFill>
                  <a:schemeClr val="tx1"/>
                </a:solidFill>
                <a:latin typeface="Times New Roman" panose="02020603050405020304" pitchFamily="18" charset="0"/>
                <a:cs typeface="Times New Roman" panose="02020603050405020304" pitchFamily="18" charset="0"/>
              </a:rPr>
              <a:t>;</a:t>
            </a:r>
            <a:r>
              <a:rPr lang="uk-UA" dirty="0" smtClean="0">
                <a:solidFill>
                  <a:schemeClr val="tx1"/>
                </a:solidFill>
                <a:latin typeface="Times New Roman" panose="02020603050405020304" pitchFamily="18" charset="0"/>
                <a:cs typeface="Times New Roman" panose="02020603050405020304" pitchFamily="18" charset="0"/>
              </a:rPr>
              <a:t> кількість </a:t>
            </a:r>
            <a:r>
              <a:rPr lang="uk-UA" dirty="0" err="1" smtClean="0">
                <a:solidFill>
                  <a:schemeClr val="tx1"/>
                </a:solidFill>
                <a:latin typeface="Times New Roman" panose="02020603050405020304" pitchFamily="18" charset="0"/>
                <a:cs typeface="Times New Roman" panose="02020603050405020304" pitchFamily="18" charset="0"/>
              </a:rPr>
              <a:t>кактоликів</a:t>
            </a:r>
            <a:r>
              <a:rPr lang="uk-UA" dirty="0" smtClean="0">
                <a:solidFill>
                  <a:schemeClr val="tx1"/>
                </a:solidFill>
                <a:latin typeface="Times New Roman" panose="02020603050405020304" pitchFamily="18" charset="0"/>
                <a:cs typeface="Times New Roman" panose="02020603050405020304" pitchFamily="18" charset="0"/>
              </a:rPr>
              <a:t> та представників інших релігій незначна</a:t>
            </a:r>
            <a:endParaRPr lang="uk-UA" dirty="0">
              <a:solidFill>
                <a:schemeClr val="tx1"/>
              </a:solidFill>
              <a:latin typeface="Times New Roman" panose="02020603050405020304" pitchFamily="18" charset="0"/>
              <a:cs typeface="Times New Roman" panose="02020603050405020304" pitchFamily="18" charset="0"/>
            </a:endParaRPr>
          </a:p>
        </p:txBody>
      </p:sp>
      <p:pic>
        <p:nvPicPr>
          <p:cNvPr id="39" name="Рисунок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55" y="2370875"/>
            <a:ext cx="5823128" cy="43673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6188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Адміністративний поділ</a:t>
            </a:r>
            <a:endParaRPr lang="uk-UA" dirty="0"/>
          </a:p>
        </p:txBody>
      </p:sp>
      <p:sp>
        <p:nvSpPr>
          <p:cNvPr id="4" name="Прямоугольник 3"/>
          <p:cNvSpPr/>
          <p:nvPr/>
        </p:nvSpPr>
        <p:spPr>
          <a:xfrm>
            <a:off x="7057621" y="3034898"/>
            <a:ext cx="4443212"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uk-UA" dirty="0" smtClean="0">
                <a:latin typeface="Times New Roman" panose="02020603050405020304" pitchFamily="18" charset="0"/>
                <a:cs typeface="Times New Roman" panose="02020603050405020304" pitchFamily="18" charset="0"/>
              </a:rPr>
              <a:t>В адміністративному відношенні Болгарія поділяється на 6 регіонів, які в свою чергу поділяються на 28 областей. Області поділяються на 264 муніципалітети.</a:t>
            </a:r>
            <a:endParaRPr lang="uk-UA"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427" y="2415015"/>
            <a:ext cx="6362162" cy="4191132"/>
          </a:xfrm>
          <a:prstGeom prst="rect">
            <a:avLst/>
          </a:prstGeom>
          <a:ln>
            <a:noFill/>
          </a:ln>
          <a:effectLst>
            <a:softEdge rad="112500"/>
          </a:effectLst>
        </p:spPr>
      </p:pic>
    </p:spTree>
    <p:extLst>
      <p:ext uri="{BB962C8B-B14F-4D97-AF65-F5344CB8AC3E}">
        <p14:creationId xmlns:p14="http://schemas.microsoft.com/office/powerpoint/2010/main" val="209471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Географія</a:t>
            </a:r>
            <a:endParaRPr lang="uk-UA" dirty="0"/>
          </a:p>
        </p:txBody>
      </p:sp>
      <p:sp>
        <p:nvSpPr>
          <p:cNvPr id="4" name="Прямоугольник 3"/>
          <p:cNvSpPr/>
          <p:nvPr/>
        </p:nvSpPr>
        <p:spPr>
          <a:xfrm>
            <a:off x="5715964" y="2342606"/>
            <a:ext cx="6096000" cy="120032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uk-UA" dirty="0" smtClean="0">
                <a:latin typeface="Times New Roman" panose="02020603050405020304" pitchFamily="18" charset="0"/>
                <a:ea typeface="MingLiU_HKSCS-ExtB" panose="02020500000000000000" pitchFamily="18" charset="-120"/>
                <a:cs typeface="Times New Roman" panose="02020603050405020304" pitchFamily="18" charset="0"/>
              </a:rPr>
              <a:t>Максимальна відстань із заходу на схід 520 кілометрів, з півдня на північ — 330 кілометрів. Болгарія має спільний кордон на півночі з Румунією, на заході із Сербією та Македонією, на півдні з Грецією та Туреччиною.</a:t>
            </a:r>
            <a:endParaRPr lang="uk-UA" dirty="0">
              <a:latin typeface="Times New Roman" panose="02020603050405020304" pitchFamily="18" charset="0"/>
              <a:ea typeface="MingLiU_HKSCS-ExtB" panose="02020500000000000000" pitchFamily="18" charset="-12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113" y="2342606"/>
            <a:ext cx="5047362" cy="4302893"/>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963" y="3626063"/>
            <a:ext cx="6096001" cy="30194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7322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Ліси</a:t>
            </a:r>
            <a:endParaRPr lang="uk-UA" dirty="0"/>
          </a:p>
        </p:txBody>
      </p:sp>
      <p:sp>
        <p:nvSpPr>
          <p:cNvPr id="4" name="Прямоугольник 3"/>
          <p:cNvSpPr/>
          <p:nvPr/>
        </p:nvSpPr>
        <p:spPr>
          <a:xfrm>
            <a:off x="2266680" y="2377760"/>
            <a:ext cx="7778839"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uk-UA" dirty="0" smtClean="0">
                <a:latin typeface="Times New Roman" panose="02020603050405020304" pitchFamily="18" charset="0"/>
                <a:cs typeface="Times New Roman" panose="02020603050405020304" pitchFamily="18" charset="0"/>
              </a:rPr>
              <a:t>Чверть території займають ліси — одні з </a:t>
            </a:r>
            <a:r>
              <a:rPr lang="uk-UA" dirty="0" err="1" smtClean="0">
                <a:latin typeface="Times New Roman" panose="02020603050405020304" pitchFamily="18" charset="0"/>
                <a:cs typeface="Times New Roman" panose="02020603050405020304" pitchFamily="18" charset="0"/>
              </a:rPr>
              <a:t>найгустіших</a:t>
            </a:r>
            <a:r>
              <a:rPr lang="uk-UA" dirty="0" smtClean="0">
                <a:latin typeface="Times New Roman" panose="02020603050405020304" pitchFamily="18" charset="0"/>
                <a:cs typeface="Times New Roman" panose="02020603050405020304" pitchFamily="18" charset="0"/>
              </a:rPr>
              <a:t> у центральній Європі.</a:t>
            </a:r>
            <a:endParaRPr lang="uk-UA"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00" y="2897276"/>
            <a:ext cx="5582807" cy="3773387"/>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880" y="2897277"/>
            <a:ext cx="5525037" cy="37733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505145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конференц-зал)">
  <a:themeElements>
    <a:clrScheme name="Ион (конференц-зал)">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Ион (конференц-зал)">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конференц-зал)">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213</TotalTime>
  <Words>929</Words>
  <Application>Microsoft Office PowerPoint</Application>
  <PresentationFormat>Широкоэкранный</PresentationFormat>
  <Paragraphs>55</Paragraphs>
  <Slides>27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27</vt:i4>
      </vt:variant>
    </vt:vector>
  </HeadingPairs>
  <TitlesOfParts>
    <vt:vector size="33" baseType="lpstr">
      <vt:lpstr>MingLiU_HKSCS-ExtB</vt:lpstr>
      <vt:lpstr>Arial</vt:lpstr>
      <vt:lpstr>Century Gothic</vt:lpstr>
      <vt:lpstr>Times New Roman</vt:lpstr>
      <vt:lpstr>Wingdings 3</vt:lpstr>
      <vt:lpstr>Ион (конференц-зал)</vt:lpstr>
      <vt:lpstr>Болгарія</vt:lpstr>
      <vt:lpstr>Політика</vt:lpstr>
      <vt:lpstr>Прапор</vt:lpstr>
      <vt:lpstr>Герб</vt:lpstr>
      <vt:lpstr>Населення</vt:lpstr>
      <vt:lpstr>Релігія</vt:lpstr>
      <vt:lpstr>Адміністративний поділ</vt:lpstr>
      <vt:lpstr>Географія</vt:lpstr>
      <vt:lpstr>Ліси</vt:lpstr>
      <vt:lpstr>Рослини</vt:lpstr>
      <vt:lpstr>Національні парки</vt:lpstr>
      <vt:lpstr>Прибережна смуга</vt:lpstr>
      <vt:lpstr>Клімат</vt:lpstr>
      <vt:lpstr>Рельєф</vt:lpstr>
      <vt:lpstr>Річки</vt:lpstr>
      <vt:lpstr>Туризм</vt:lpstr>
      <vt:lpstr>Енергетика</vt:lpstr>
      <vt:lpstr>Металургія</vt:lpstr>
      <vt:lpstr>Машинобудування</vt:lpstr>
      <vt:lpstr>Харчова промисловість</vt:lpstr>
      <vt:lpstr>Сільське господарство</vt:lpstr>
      <vt:lpstr>Боянська церква</vt:lpstr>
      <vt:lpstr>Фракійська гробниця в Свештарах</vt:lpstr>
      <vt:lpstr>Несебр</vt:lpstr>
      <vt:lpstr>Рильський монастир</vt:lpstr>
      <vt:lpstr>Печерні церкви в Іваново</vt:lpstr>
      <vt:lpstr>Фракійська гробниця в Казанлиці</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RM</dc:creator>
  <cp:lastModifiedBy>RM</cp:lastModifiedBy>
  <cp:revision>19</cp:revision>
  <dcterms:created xsi:type="dcterms:W3CDTF">2013-12-12T15:47:08Z</dcterms:created>
  <dcterms:modified xsi:type="dcterms:W3CDTF">2013-12-12T19:20:32Z</dcterms:modified>
</cp:coreProperties>
</file>