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2" r:id="rId3"/>
    <p:sldId id="261" r:id="rId4"/>
    <p:sldId id="260" r:id="rId5"/>
    <p:sldId id="263" r:id="rId6"/>
    <p:sldId id="264" r:id="rId7"/>
    <p:sldId id="259" r:id="rId8"/>
    <p:sldId id="257" r:id="rId9"/>
    <p:sldId id="265" r:id="rId10"/>
    <p:sldId id="266" r:id="rId11"/>
    <p:sldId id="272" r:id="rId12"/>
    <p:sldId id="271" r:id="rId13"/>
    <p:sldId id="299" r:id="rId14"/>
    <p:sldId id="274" r:id="rId15"/>
    <p:sldId id="273" r:id="rId16"/>
    <p:sldId id="268" r:id="rId17"/>
    <p:sldId id="275" r:id="rId18"/>
    <p:sldId id="283" r:id="rId19"/>
    <p:sldId id="267" r:id="rId20"/>
    <p:sldId id="278" r:id="rId21"/>
    <p:sldId id="279" r:id="rId22"/>
    <p:sldId id="277" r:id="rId23"/>
    <p:sldId id="276" r:id="rId24"/>
    <p:sldId id="280" r:id="rId25"/>
    <p:sldId id="282" r:id="rId26"/>
    <p:sldId id="284" r:id="rId27"/>
    <p:sldId id="281" r:id="rId28"/>
    <p:sldId id="285" r:id="rId29"/>
    <p:sldId id="286" r:id="rId30"/>
    <p:sldId id="298" r:id="rId31"/>
    <p:sldId id="290" r:id="rId32"/>
    <p:sldId id="287" r:id="rId33"/>
    <p:sldId id="288" r:id="rId34"/>
    <p:sldId id="291" r:id="rId35"/>
    <p:sldId id="293" r:id="rId36"/>
    <p:sldId id="294" r:id="rId37"/>
    <p:sldId id="295" r:id="rId38"/>
    <p:sldId id="296" r:id="rId39"/>
    <p:sldId id="297"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6" d="100"/>
          <a:sy n="96" d="100"/>
        </p:scale>
        <p:origin x="-6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BD8B654-D22B-4325-A07B-4AC9CADAA85E}" type="datetimeFigureOut">
              <a:rPr lang="ru-RU" smtClean="0"/>
              <a:t>09.12.2012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F8C532F-C330-4294-9001-CF9CF5BF4AAE}"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8C532F-C330-4294-9001-CF9CF5BF4AA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8C532F-C330-4294-9001-CF9CF5BF4AA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8C532F-C330-4294-9001-CF9CF5BF4AAE}"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8C532F-C330-4294-9001-CF9CF5BF4AAE}"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F8C532F-C330-4294-9001-CF9CF5BF4AAE}"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F8C532F-C330-4294-9001-CF9CF5BF4AA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F8C532F-C330-4294-9001-CF9CF5BF4AAE}"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BD8B654-D22B-4325-A07B-4AC9CADAA85E}" type="datetimeFigureOut">
              <a:rPr lang="ru-RU" smtClean="0"/>
              <a:t>09.12.2012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F8C532F-C330-4294-9001-CF9CF5BF4AA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BD8B654-D22B-4325-A07B-4AC9CADAA85E}" type="datetimeFigureOut">
              <a:rPr lang="ru-RU" smtClean="0"/>
              <a:t>09.12.2012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F8C532F-C330-4294-9001-CF9CF5BF4AAE}"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BD8B654-D22B-4325-A07B-4AC9CADAA85E}" type="datetimeFigureOut">
              <a:rPr lang="ru-RU" smtClean="0"/>
              <a:t>09.12.2012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F8C532F-C330-4294-9001-CF9CF5BF4AAE}"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D8B654-D22B-4325-A07B-4AC9CADAA85E}" type="datetimeFigureOut">
              <a:rPr lang="ru-RU" smtClean="0"/>
              <a:t>09.12.2012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8C532F-C330-4294-9001-CF9CF5BF4AA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file:///C:\Users\User\Downloads\Seattle,%20Washington%20-%20Top%205%20Travel%20Attractions%20Travel%20Guide.mp4" TargetMode="Externa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p:txBody>
          <a:bodyPr>
            <a:normAutofit fontScale="90000"/>
          </a:bodyPr>
          <a:lstStyle/>
          <a:p>
            <a:r>
              <a:rPr lang="en-US" sz="8000" smtClean="0"/>
              <a:t>Seattle</a:t>
            </a:r>
            <a:r>
              <a:rPr lang="en-US" smtClean="0"/>
              <a:t/>
            </a:r>
            <a:br>
              <a:rPr lang="en-US" smtClean="0"/>
            </a:br>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0" y="5229200"/>
            <a:ext cx="7774632" cy="1388367"/>
          </a:xfrm>
        </p:spPr>
        <p:txBody>
          <a:bodyPr>
            <a:normAutofit fontScale="90000"/>
          </a:bodyPr>
          <a:lstStyle/>
          <a:p>
            <a:r>
              <a:rPr lang="en-US" sz="3600" smtClean="0"/>
              <a:t>Northgate shopping mall, built in 1950, was the first shopping center in the </a:t>
            </a:r>
            <a:r>
              <a:rPr lang="en-US" sz="3600" smtClean="0"/>
              <a:t>world </a:t>
            </a:r>
            <a:endParaRPr lang="ru-RU"/>
          </a:p>
        </p:txBody>
      </p:sp>
      <p:sp>
        <p:nvSpPr>
          <p:cNvPr id="3" name="Подзаголовок 2"/>
          <p:cNvSpPr>
            <a:spLocks noGrp="1"/>
          </p:cNvSpPr>
          <p:nvPr>
            <p:ph type="subTitle" idx="1"/>
          </p:nvPr>
        </p:nvSpPr>
        <p:spPr/>
        <p:txBody>
          <a:bodyPr/>
          <a:lstStyle/>
          <a:p>
            <a:endParaRPr lang="ru-RU"/>
          </a:p>
        </p:txBody>
      </p:sp>
      <p:pic>
        <p:nvPicPr>
          <p:cNvPr id="160770" name="Picture 2" descr="http://farm2.static.flickr.com/1155/688094059_83af5eeb4a.jpg"/>
          <p:cNvPicPr>
            <a:picLocks noChangeAspect="1" noChangeArrowheads="1"/>
          </p:cNvPicPr>
          <p:nvPr/>
        </p:nvPicPr>
        <p:blipFill>
          <a:blip r:embed="rId3" cstate="print"/>
          <a:srcRect/>
          <a:stretch>
            <a:fillRect/>
          </a:stretch>
        </p:blipFill>
        <p:spPr bwMode="auto">
          <a:xfrm>
            <a:off x="251520" y="188640"/>
            <a:ext cx="3571875" cy="4762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0" y="5229200"/>
            <a:ext cx="7774632" cy="1388367"/>
          </a:xfrm>
        </p:spPr>
        <p:txBody>
          <a:bodyPr>
            <a:normAutofit fontScale="90000"/>
          </a:bodyPr>
          <a:lstStyle/>
          <a:p>
            <a:r>
              <a:rPr lang="en-US" sz="3600" smtClean="0"/>
              <a:t>Northgate shopping mall, built in 1950, was the first shopping center in the </a:t>
            </a:r>
            <a:r>
              <a:rPr lang="en-US" sz="3600" smtClean="0"/>
              <a:t>world </a:t>
            </a:r>
            <a:endParaRPr lang="ru-RU"/>
          </a:p>
        </p:txBody>
      </p:sp>
      <p:sp>
        <p:nvSpPr>
          <p:cNvPr id="3" name="Подзаголовок 2"/>
          <p:cNvSpPr>
            <a:spLocks noGrp="1"/>
          </p:cNvSpPr>
          <p:nvPr>
            <p:ph type="subTitle" idx="1"/>
          </p:nvPr>
        </p:nvSpPr>
        <p:spPr/>
        <p:txBody>
          <a:bodyPr/>
          <a:lstStyle/>
          <a:p>
            <a:endParaRPr lang="ru-RU"/>
          </a:p>
        </p:txBody>
      </p:sp>
      <p:pic>
        <p:nvPicPr>
          <p:cNvPr id="160770" name="Picture 2" descr="http://farm2.static.flickr.com/1155/688094059_83af5eeb4a.jpg"/>
          <p:cNvPicPr>
            <a:picLocks noChangeAspect="1" noChangeArrowheads="1"/>
          </p:cNvPicPr>
          <p:nvPr/>
        </p:nvPicPr>
        <p:blipFill>
          <a:blip r:embed="rId3" cstate="print"/>
          <a:srcRect/>
          <a:stretch>
            <a:fillRect/>
          </a:stretch>
        </p:blipFill>
        <p:spPr bwMode="auto">
          <a:xfrm>
            <a:off x="251520" y="188640"/>
            <a:ext cx="3571875" cy="4762500"/>
          </a:xfrm>
          <a:prstGeom prst="rect">
            <a:avLst/>
          </a:prstGeom>
          <a:noFill/>
        </p:spPr>
      </p:pic>
      <p:pic>
        <p:nvPicPr>
          <p:cNvPr id="160772" name="Picture 4" descr="http://imgs.sfgate.com/blogs/images/sfgate/inmarin/2009/11/12/Northgate7475x316.jpg"/>
          <p:cNvPicPr>
            <a:picLocks noChangeAspect="1" noChangeArrowheads="1"/>
          </p:cNvPicPr>
          <p:nvPr/>
        </p:nvPicPr>
        <p:blipFill>
          <a:blip r:embed="rId4" cstate="print"/>
          <a:srcRect/>
          <a:stretch>
            <a:fillRect/>
          </a:stretch>
        </p:blipFill>
        <p:spPr bwMode="auto">
          <a:xfrm>
            <a:off x="3995936" y="1268760"/>
            <a:ext cx="4849095" cy="32259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187624" y="692696"/>
            <a:ext cx="7772400" cy="1829761"/>
          </a:xfrm>
        </p:spPr>
        <p:txBody>
          <a:bodyPr>
            <a:normAutofit fontScale="90000"/>
          </a:bodyPr>
          <a:lstStyle/>
          <a:p>
            <a:r>
              <a:rPr lang="en-US" sz="4000" smtClean="0"/>
              <a:t>Such famous names as Boeing, Microsoft and Starbucks belong to Seattle. </a:t>
            </a:r>
            <a:r>
              <a:rPr lang="en-US" smtClean="0"/>
              <a:t/>
            </a:r>
            <a:br>
              <a:rPr lang="en-US" smtClean="0"/>
            </a:b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187624" y="692696"/>
            <a:ext cx="7772400" cy="1829761"/>
          </a:xfrm>
        </p:spPr>
        <p:txBody>
          <a:bodyPr>
            <a:normAutofit fontScale="90000"/>
          </a:bodyPr>
          <a:lstStyle/>
          <a:p>
            <a:r>
              <a:rPr lang="en-US" sz="4000" smtClean="0"/>
              <a:t>Such famous names as Boeing, Microsoft and Starbucks belong to Seattle. </a:t>
            </a:r>
            <a:r>
              <a:rPr lang="en-US" smtClean="0"/>
              <a:t/>
            </a:r>
            <a:br>
              <a:rPr lang="en-US" smtClean="0"/>
            </a:br>
            <a:endParaRPr lang="ru-RU"/>
          </a:p>
        </p:txBody>
      </p:sp>
      <p:pic>
        <p:nvPicPr>
          <p:cNvPr id="157698" name="Picture 2" descr="File:Ryanair.arp.750pix.jpg"/>
          <p:cNvPicPr>
            <a:picLocks noChangeAspect="1" noChangeArrowheads="1"/>
          </p:cNvPicPr>
          <p:nvPr/>
        </p:nvPicPr>
        <p:blipFill>
          <a:blip r:embed="rId3" cstate="print"/>
          <a:srcRect/>
          <a:stretch>
            <a:fillRect/>
          </a:stretch>
        </p:blipFill>
        <p:spPr bwMode="auto">
          <a:xfrm>
            <a:off x="-252536" y="1340768"/>
            <a:ext cx="3617239" cy="25851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187624" y="692696"/>
            <a:ext cx="7772400" cy="1829761"/>
          </a:xfrm>
        </p:spPr>
        <p:txBody>
          <a:bodyPr>
            <a:normAutofit fontScale="90000"/>
          </a:bodyPr>
          <a:lstStyle/>
          <a:p>
            <a:r>
              <a:rPr lang="en-US" sz="4000" smtClean="0"/>
              <a:t>Such famous names as Boeing, Microsoft and Starbucks belong to Seattle. </a:t>
            </a:r>
            <a:r>
              <a:rPr lang="en-US" smtClean="0"/>
              <a:t/>
            </a:r>
            <a:br>
              <a:rPr lang="en-US" smtClean="0"/>
            </a:br>
            <a:endParaRPr lang="ru-RU"/>
          </a:p>
        </p:txBody>
      </p:sp>
      <p:pic>
        <p:nvPicPr>
          <p:cNvPr id="157698" name="Picture 2" descr="File:Ryanair.arp.750pix.jpg"/>
          <p:cNvPicPr>
            <a:picLocks noChangeAspect="1" noChangeArrowheads="1"/>
          </p:cNvPicPr>
          <p:nvPr/>
        </p:nvPicPr>
        <p:blipFill>
          <a:blip r:embed="rId3" cstate="print"/>
          <a:srcRect/>
          <a:stretch>
            <a:fillRect/>
          </a:stretch>
        </p:blipFill>
        <p:spPr bwMode="auto">
          <a:xfrm>
            <a:off x="-252536" y="1340768"/>
            <a:ext cx="3617239" cy="2585121"/>
          </a:xfrm>
          <a:prstGeom prst="rect">
            <a:avLst/>
          </a:prstGeom>
          <a:noFill/>
        </p:spPr>
      </p:pic>
      <p:pic>
        <p:nvPicPr>
          <p:cNvPr id="161794" name="Picture 2" descr="File:Microsoft.svg"/>
          <p:cNvPicPr>
            <a:picLocks noChangeAspect="1" noChangeArrowheads="1"/>
          </p:cNvPicPr>
          <p:nvPr/>
        </p:nvPicPr>
        <p:blipFill>
          <a:blip r:embed="rId4" cstate="print"/>
          <a:srcRect/>
          <a:stretch>
            <a:fillRect/>
          </a:stretch>
        </p:blipFill>
        <p:spPr bwMode="auto">
          <a:xfrm>
            <a:off x="755576" y="2996952"/>
            <a:ext cx="7620000" cy="16287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187624" y="692696"/>
            <a:ext cx="7772400" cy="1829761"/>
          </a:xfrm>
        </p:spPr>
        <p:txBody>
          <a:bodyPr>
            <a:normAutofit fontScale="90000"/>
          </a:bodyPr>
          <a:lstStyle/>
          <a:p>
            <a:r>
              <a:rPr lang="en-US" sz="4000" smtClean="0"/>
              <a:t>Such famous names as Boeing, Microsoft and Starbucks belong to Seattle. </a:t>
            </a:r>
            <a:r>
              <a:rPr lang="en-US" smtClean="0"/>
              <a:t/>
            </a:r>
            <a:br>
              <a:rPr lang="en-US" smtClean="0"/>
            </a:br>
            <a:endParaRPr lang="ru-RU"/>
          </a:p>
        </p:txBody>
      </p:sp>
      <p:pic>
        <p:nvPicPr>
          <p:cNvPr id="157698" name="Picture 2" descr="File:Ryanair.arp.750pix.jpg"/>
          <p:cNvPicPr>
            <a:picLocks noChangeAspect="1" noChangeArrowheads="1"/>
          </p:cNvPicPr>
          <p:nvPr/>
        </p:nvPicPr>
        <p:blipFill>
          <a:blip r:embed="rId3" cstate="print"/>
          <a:srcRect/>
          <a:stretch>
            <a:fillRect/>
          </a:stretch>
        </p:blipFill>
        <p:spPr bwMode="auto">
          <a:xfrm>
            <a:off x="-252536" y="1340768"/>
            <a:ext cx="3617239" cy="2585121"/>
          </a:xfrm>
          <a:prstGeom prst="rect">
            <a:avLst/>
          </a:prstGeom>
          <a:noFill/>
        </p:spPr>
      </p:pic>
      <p:pic>
        <p:nvPicPr>
          <p:cNvPr id="161794" name="Picture 2" descr="File:Microsoft.svg"/>
          <p:cNvPicPr>
            <a:picLocks noChangeAspect="1" noChangeArrowheads="1"/>
          </p:cNvPicPr>
          <p:nvPr/>
        </p:nvPicPr>
        <p:blipFill>
          <a:blip r:embed="rId4" cstate="print"/>
          <a:srcRect/>
          <a:stretch>
            <a:fillRect/>
          </a:stretch>
        </p:blipFill>
        <p:spPr bwMode="auto">
          <a:xfrm>
            <a:off x="755576" y="2996952"/>
            <a:ext cx="7620000" cy="1628776"/>
          </a:xfrm>
          <a:prstGeom prst="rect">
            <a:avLst/>
          </a:prstGeom>
          <a:noFill/>
        </p:spPr>
      </p:pic>
      <p:pic>
        <p:nvPicPr>
          <p:cNvPr id="162820" name="Picture 4" descr="http://cinematograf.net/uploads/posts/2012-11/1353073999_mid_2004376_01_201211160153402613.jpg"/>
          <p:cNvPicPr>
            <a:picLocks noChangeAspect="1" noChangeArrowheads="1"/>
          </p:cNvPicPr>
          <p:nvPr/>
        </p:nvPicPr>
        <p:blipFill>
          <a:blip r:embed="rId5" cstate="print"/>
          <a:srcRect r="1968"/>
          <a:stretch>
            <a:fillRect/>
          </a:stretch>
        </p:blipFill>
        <p:spPr bwMode="auto">
          <a:xfrm>
            <a:off x="5076056" y="4437112"/>
            <a:ext cx="3741262" cy="214673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467544" y="476672"/>
            <a:ext cx="8458200" cy="1829761"/>
          </a:xfrm>
        </p:spPr>
        <p:txBody>
          <a:bodyPr>
            <a:normAutofit fontScale="90000"/>
          </a:bodyPr>
          <a:lstStyle/>
          <a:p>
            <a:r>
              <a:rPr lang="en-US" smtClean="0"/>
              <a:t>Seattle is the most literary city </a:t>
            </a:r>
            <a:r>
              <a:rPr lang="en-US" smtClean="0"/>
              <a:t>in </a:t>
            </a:r>
            <a:r>
              <a:rPr lang="en-US" smtClean="0"/>
              <a:t>America. </a:t>
            </a:r>
            <a:r>
              <a:rPr lang="en-US" smtClean="0"/>
              <a:t/>
            </a:r>
            <a:br>
              <a:rPr lang="en-US" smtClean="0"/>
            </a:br>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467544" y="476672"/>
            <a:ext cx="8458200" cy="1829761"/>
          </a:xfrm>
        </p:spPr>
        <p:txBody>
          <a:bodyPr>
            <a:normAutofit fontScale="90000"/>
          </a:bodyPr>
          <a:lstStyle/>
          <a:p>
            <a:r>
              <a:rPr lang="en-US" smtClean="0"/>
              <a:t>Seattle is the most literary city </a:t>
            </a:r>
            <a:r>
              <a:rPr lang="en-US" smtClean="0"/>
              <a:t>in </a:t>
            </a:r>
            <a:r>
              <a:rPr lang="en-US" smtClean="0"/>
              <a:t>America. </a:t>
            </a:r>
            <a:r>
              <a:rPr lang="en-US" smtClean="0"/>
              <a:t/>
            </a:r>
            <a:br>
              <a:rPr lang="en-US" smtClean="0"/>
            </a:br>
            <a:endParaRPr lang="ru-RU"/>
          </a:p>
        </p:txBody>
      </p:sp>
      <p:sp>
        <p:nvSpPr>
          <p:cNvPr id="3" name="Подзаголовок 2"/>
          <p:cNvSpPr>
            <a:spLocks noGrp="1"/>
          </p:cNvSpPr>
          <p:nvPr>
            <p:ph type="subTitle" idx="1"/>
          </p:nvPr>
        </p:nvSpPr>
        <p:spPr>
          <a:xfrm>
            <a:off x="4788024" y="5229200"/>
            <a:ext cx="3814192" cy="1199704"/>
          </a:xfrm>
        </p:spPr>
        <p:txBody>
          <a:bodyPr>
            <a:normAutofit fontScale="85000" lnSpcReduction="10000"/>
          </a:bodyPr>
          <a:lstStyle/>
          <a:p>
            <a:r>
              <a:rPr lang="en-US" smtClean="0"/>
              <a:t>Seattle Central Library with the Columbia Center in the background</a:t>
            </a:r>
            <a:endParaRPr lang="ru-RU"/>
          </a:p>
        </p:txBody>
      </p:sp>
      <p:pic>
        <p:nvPicPr>
          <p:cNvPr id="158722" name="Picture 2" descr="File:SCL.jpg"/>
          <p:cNvPicPr>
            <a:picLocks noChangeAspect="1" noChangeArrowheads="1"/>
          </p:cNvPicPr>
          <p:nvPr/>
        </p:nvPicPr>
        <p:blipFill>
          <a:blip r:embed="rId3" cstate="print"/>
          <a:srcRect/>
          <a:stretch>
            <a:fillRect/>
          </a:stretch>
        </p:blipFill>
        <p:spPr bwMode="auto">
          <a:xfrm>
            <a:off x="251520" y="908720"/>
            <a:ext cx="4286250" cy="5715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467544" y="476672"/>
            <a:ext cx="8458200" cy="1829761"/>
          </a:xfrm>
        </p:spPr>
        <p:txBody>
          <a:bodyPr>
            <a:normAutofit fontScale="90000"/>
          </a:bodyPr>
          <a:lstStyle/>
          <a:p>
            <a:r>
              <a:rPr lang="en-US" smtClean="0"/>
              <a:t>Seattle is the most literary city </a:t>
            </a:r>
            <a:r>
              <a:rPr lang="en-US" smtClean="0"/>
              <a:t>in </a:t>
            </a:r>
            <a:r>
              <a:rPr lang="en-US" smtClean="0"/>
              <a:t>America. </a:t>
            </a:r>
            <a:r>
              <a:rPr lang="en-US" smtClean="0"/>
              <a:t/>
            </a:r>
            <a:br>
              <a:rPr lang="en-US" smtClean="0"/>
            </a:br>
            <a:endParaRPr lang="ru-RU"/>
          </a:p>
        </p:txBody>
      </p:sp>
      <p:sp>
        <p:nvSpPr>
          <p:cNvPr id="3" name="Подзаголовок 2"/>
          <p:cNvSpPr>
            <a:spLocks noGrp="1"/>
          </p:cNvSpPr>
          <p:nvPr>
            <p:ph type="subTitle" idx="1"/>
          </p:nvPr>
        </p:nvSpPr>
        <p:spPr>
          <a:xfrm>
            <a:off x="4788024" y="5229200"/>
            <a:ext cx="3814192" cy="1199704"/>
          </a:xfrm>
        </p:spPr>
        <p:txBody>
          <a:bodyPr>
            <a:normAutofit fontScale="85000" lnSpcReduction="10000"/>
          </a:bodyPr>
          <a:lstStyle/>
          <a:p>
            <a:r>
              <a:rPr lang="en-US" smtClean="0"/>
              <a:t>Seattle Central Library with the Columbia Center in the background</a:t>
            </a:r>
            <a:endParaRPr lang="ru-RU"/>
          </a:p>
        </p:txBody>
      </p:sp>
      <p:pic>
        <p:nvPicPr>
          <p:cNvPr id="158722" name="Picture 2" descr="File:SCL.jpg"/>
          <p:cNvPicPr>
            <a:picLocks noChangeAspect="1" noChangeArrowheads="1"/>
          </p:cNvPicPr>
          <p:nvPr/>
        </p:nvPicPr>
        <p:blipFill>
          <a:blip r:embed="rId3" cstate="print"/>
          <a:srcRect/>
          <a:stretch>
            <a:fillRect/>
          </a:stretch>
        </p:blipFill>
        <p:spPr bwMode="auto">
          <a:xfrm>
            <a:off x="251520" y="908720"/>
            <a:ext cx="4286250" cy="5715000"/>
          </a:xfrm>
          <a:prstGeom prst="rect">
            <a:avLst/>
          </a:prstGeom>
          <a:noFill/>
        </p:spPr>
      </p:pic>
      <p:pic>
        <p:nvPicPr>
          <p:cNvPr id="173058" name="Picture 2" descr="http://www.americancities.ru/images/stories/seattle/seattle_n9.jpg"/>
          <p:cNvPicPr>
            <a:picLocks noChangeAspect="1" noChangeArrowheads="1"/>
          </p:cNvPicPr>
          <p:nvPr/>
        </p:nvPicPr>
        <p:blipFill>
          <a:blip r:embed="rId4" cstate="print"/>
          <a:srcRect/>
          <a:stretch>
            <a:fillRect/>
          </a:stretch>
        </p:blipFill>
        <p:spPr bwMode="auto">
          <a:xfrm>
            <a:off x="4679504" y="1844824"/>
            <a:ext cx="4464496" cy="309888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260648"/>
            <a:ext cx="7772400" cy="1829761"/>
          </a:xfrm>
        </p:spPr>
        <p:txBody>
          <a:bodyPr>
            <a:normAutofit fontScale="90000"/>
          </a:bodyPr>
          <a:lstStyle/>
          <a:p>
            <a:r>
              <a:rPr lang="en-US" sz="2700" smtClean="0"/>
              <a:t>Seattle is the most educated city in the United States - is the highest percentage of people with higher education.</a:t>
            </a:r>
            <a:r>
              <a:rPr lang="en-US" smtClean="0"/>
              <a:t/>
            </a:r>
            <a:br>
              <a:rPr lang="en-US" smtClean="0"/>
            </a:br>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p:txBody>
          <a:bodyPr>
            <a:normAutofit fontScale="90000"/>
          </a:bodyPr>
          <a:lstStyle/>
          <a:p>
            <a:r>
              <a:rPr lang="en-US" sz="8000" smtClean="0"/>
              <a:t>Seattle</a:t>
            </a:r>
            <a:r>
              <a:rPr lang="en-US" smtClean="0"/>
              <a:t/>
            </a:r>
            <a:br>
              <a:rPr lang="en-US" smtClean="0"/>
            </a:br>
            <a:endParaRPr lang="ru-RU"/>
          </a:p>
        </p:txBody>
      </p:sp>
      <p:sp>
        <p:nvSpPr>
          <p:cNvPr id="3" name="Подзаголовок 2"/>
          <p:cNvSpPr>
            <a:spLocks noGrp="1"/>
          </p:cNvSpPr>
          <p:nvPr>
            <p:ph type="subTitle" idx="1"/>
          </p:nvPr>
        </p:nvSpPr>
        <p:spPr/>
        <p:txBody>
          <a:bodyPr>
            <a:noAutofit/>
          </a:bodyPr>
          <a:lstStyle/>
          <a:p>
            <a:r>
              <a:rPr lang="en-US" sz="3600" smtClean="0"/>
              <a:t>is a major coastal seaport and the seat of King County, in the U.S. state </a:t>
            </a:r>
            <a:r>
              <a:rPr lang="en-US" sz="3600" smtClean="0"/>
              <a:t>of </a:t>
            </a:r>
            <a:r>
              <a:rPr lang="en-US" sz="3600" smtClean="0"/>
              <a:t>Washington</a:t>
            </a:r>
            <a:r>
              <a:rPr lang="ru-RU" sz="3600" smtClean="0"/>
              <a:t>.</a:t>
            </a:r>
            <a:endParaRPr lang="ru-RU" sz="3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260648"/>
            <a:ext cx="7772400" cy="1829761"/>
          </a:xfrm>
        </p:spPr>
        <p:txBody>
          <a:bodyPr>
            <a:normAutofit fontScale="90000"/>
          </a:bodyPr>
          <a:lstStyle/>
          <a:p>
            <a:r>
              <a:rPr lang="en-US" sz="2700" smtClean="0"/>
              <a:t>Seattle is the most educated city in the United States - is the highest percentage of people with higher education.</a:t>
            </a:r>
            <a:r>
              <a:rPr lang="en-US" smtClean="0"/>
              <a:t/>
            </a:r>
            <a:br>
              <a:rPr lang="en-US" smtClean="0"/>
            </a:br>
            <a:endParaRPr lang="ru-RU"/>
          </a:p>
        </p:txBody>
      </p:sp>
      <p:sp>
        <p:nvSpPr>
          <p:cNvPr id="3" name="Подзаголовок 2"/>
          <p:cNvSpPr>
            <a:spLocks noGrp="1"/>
          </p:cNvSpPr>
          <p:nvPr>
            <p:ph type="subTitle" idx="1"/>
          </p:nvPr>
        </p:nvSpPr>
        <p:spPr>
          <a:xfrm>
            <a:off x="6444208" y="4797152"/>
            <a:ext cx="2448272" cy="1440160"/>
          </a:xfrm>
        </p:spPr>
        <p:txBody>
          <a:bodyPr>
            <a:normAutofit/>
          </a:bodyPr>
          <a:lstStyle/>
          <a:p>
            <a:r>
              <a:rPr lang="en-US" sz="2400" smtClean="0"/>
              <a:t>University of Washington Quad in Spring</a:t>
            </a:r>
            <a:endParaRPr lang="ru-RU" sz="2400"/>
          </a:p>
        </p:txBody>
      </p:sp>
      <p:pic>
        <p:nvPicPr>
          <p:cNvPr id="166914" name="Picture 2" descr="File:University of Washington Quad, Spring 2007.jpg"/>
          <p:cNvPicPr>
            <a:picLocks noChangeAspect="1" noChangeArrowheads="1"/>
          </p:cNvPicPr>
          <p:nvPr/>
        </p:nvPicPr>
        <p:blipFill>
          <a:blip r:embed="rId3" cstate="print"/>
          <a:srcRect/>
          <a:stretch>
            <a:fillRect/>
          </a:stretch>
        </p:blipFill>
        <p:spPr bwMode="auto">
          <a:xfrm>
            <a:off x="-324544" y="1124744"/>
            <a:ext cx="6755904" cy="50669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115616" y="404664"/>
            <a:ext cx="7772400" cy="1829761"/>
          </a:xfrm>
        </p:spPr>
        <p:txBody>
          <a:bodyPr>
            <a:normAutofit/>
          </a:bodyPr>
          <a:lstStyle/>
          <a:p>
            <a:r>
              <a:rPr lang="en-US" sz="3100" smtClean="0"/>
              <a:t>Seattle </a:t>
            </a:r>
            <a:r>
              <a:rPr lang="en-US" sz="3100" smtClean="0"/>
              <a:t>has more bookstores than any other town </a:t>
            </a:r>
            <a:r>
              <a:rPr lang="en-US" sz="3100" smtClean="0"/>
              <a:t>in </a:t>
            </a:r>
            <a:r>
              <a:rPr lang="en-US" sz="3100" smtClean="0"/>
              <a:t>America.</a:t>
            </a:r>
            <a:r>
              <a:rPr lang="en-US" smtClean="0"/>
              <a:t/>
            </a:r>
            <a:br>
              <a:rPr lang="en-US" smtClean="0"/>
            </a:br>
            <a:endParaRPr lang="ru-RU"/>
          </a:p>
        </p:txBody>
      </p:sp>
      <p:sp>
        <p:nvSpPr>
          <p:cNvPr id="3" name="Подзаголовок 2"/>
          <p:cNvSpPr>
            <a:spLocks noGrp="1"/>
          </p:cNvSpPr>
          <p:nvPr>
            <p:ph type="subTitle" idx="1"/>
          </p:nvPr>
        </p:nvSpPr>
        <p:spPr/>
        <p:txBody>
          <a:bodyPr/>
          <a:lstStyle/>
          <a:p>
            <a:endParaRPr lang="ru-RU"/>
          </a:p>
        </p:txBody>
      </p:sp>
      <p:pic>
        <p:nvPicPr>
          <p:cNvPr id="171010" name="Picture 2" descr="http://farm6.staticflickr.com/5247/5201788405_baea74dc02_z.jpg"/>
          <p:cNvPicPr>
            <a:picLocks noChangeAspect="1" noChangeArrowheads="1"/>
          </p:cNvPicPr>
          <p:nvPr/>
        </p:nvPicPr>
        <p:blipFill>
          <a:blip r:embed="rId3" cstate="print"/>
          <a:srcRect/>
          <a:stretch>
            <a:fillRect/>
          </a:stretch>
        </p:blipFill>
        <p:spPr bwMode="auto">
          <a:xfrm>
            <a:off x="107504" y="1556792"/>
            <a:ext cx="3543857" cy="4725144"/>
          </a:xfrm>
          <a:prstGeom prst="rect">
            <a:avLst/>
          </a:prstGeom>
          <a:noFill/>
        </p:spPr>
      </p:pic>
      <p:pic>
        <p:nvPicPr>
          <p:cNvPr id="171012" name="Picture 4" descr="http://everseradio.com/wp-content/uploads/2008/03/stolenbooks.jpg"/>
          <p:cNvPicPr>
            <a:picLocks noChangeAspect="1" noChangeArrowheads="1"/>
          </p:cNvPicPr>
          <p:nvPr/>
        </p:nvPicPr>
        <p:blipFill>
          <a:blip r:embed="rId4" cstate="print"/>
          <a:srcRect/>
          <a:stretch>
            <a:fillRect/>
          </a:stretch>
        </p:blipFill>
        <p:spPr bwMode="auto">
          <a:xfrm>
            <a:off x="3851920" y="1484784"/>
            <a:ext cx="3867150" cy="2505076"/>
          </a:xfrm>
          <a:prstGeom prst="rect">
            <a:avLst/>
          </a:prstGeom>
          <a:noFill/>
        </p:spPr>
      </p:pic>
      <p:pic>
        <p:nvPicPr>
          <p:cNvPr id="171014" name="Picture 6" descr="http://25.media.tumblr.com/tumblr_lnhfzgPk7J1qlt1gvo1_500.jpg"/>
          <p:cNvPicPr>
            <a:picLocks noChangeAspect="1" noChangeArrowheads="1"/>
          </p:cNvPicPr>
          <p:nvPr/>
        </p:nvPicPr>
        <p:blipFill>
          <a:blip r:embed="rId5" cstate="print"/>
          <a:srcRect/>
          <a:stretch>
            <a:fillRect/>
          </a:stretch>
        </p:blipFill>
        <p:spPr bwMode="auto">
          <a:xfrm>
            <a:off x="4381500" y="3284984"/>
            <a:ext cx="4762500" cy="31623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p:txBody>
          <a:bodyPr>
            <a:normAutofit fontScale="90000"/>
          </a:bodyPr>
          <a:lstStyle/>
          <a:p>
            <a:r>
              <a:rPr lang="en-US" sz="6700" smtClean="0"/>
              <a:t>Top attractions in Seattle</a:t>
            </a:r>
            <a:r>
              <a:rPr lang="en-US" smtClean="0"/>
              <a:t/>
            </a:r>
            <a:br>
              <a:rPr lang="en-US" smtClean="0"/>
            </a:b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404664"/>
            <a:ext cx="7772400" cy="1829761"/>
          </a:xfrm>
        </p:spPr>
        <p:txBody>
          <a:bodyPr>
            <a:normAutofit fontScale="90000"/>
          </a:bodyPr>
          <a:lstStyle/>
          <a:p>
            <a:r>
              <a:rPr lang="en-US" sz="2700" smtClean="0"/>
              <a:t>The Space Needle is a tower in Seattle, Washington and a major landmark of the Pacific Northwest region of the United States and a symbol </a:t>
            </a:r>
            <a:r>
              <a:rPr lang="en-US" sz="2700" smtClean="0"/>
              <a:t>of </a:t>
            </a:r>
            <a:r>
              <a:rPr lang="en-US" sz="2700" smtClean="0"/>
              <a:t>Seattle.</a:t>
            </a:r>
            <a:r>
              <a:rPr lang="en-US" smtClean="0"/>
              <a:t/>
            </a:r>
            <a:br>
              <a:rPr lang="en-US" smtClean="0"/>
            </a:br>
            <a:endParaRPr lang="ru-RU"/>
          </a:p>
        </p:txBody>
      </p:sp>
      <p:sp>
        <p:nvSpPr>
          <p:cNvPr id="3" name="Подзаголовок 2"/>
          <p:cNvSpPr>
            <a:spLocks noGrp="1"/>
          </p:cNvSpPr>
          <p:nvPr>
            <p:ph type="subTitle" idx="1"/>
          </p:nvPr>
        </p:nvSpPr>
        <p:spPr/>
        <p:txBody>
          <a:bodyPr/>
          <a:lstStyle/>
          <a:p>
            <a:endParaRPr lang="ru-RU"/>
          </a:p>
        </p:txBody>
      </p:sp>
      <p:pic>
        <p:nvPicPr>
          <p:cNvPr id="168962" name="Picture 2" descr="File:Space Needle 2011-07-04.jpg"/>
          <p:cNvPicPr>
            <a:picLocks noChangeAspect="1" noChangeArrowheads="1"/>
          </p:cNvPicPr>
          <p:nvPr/>
        </p:nvPicPr>
        <p:blipFill>
          <a:blip r:embed="rId3" cstate="print"/>
          <a:srcRect/>
          <a:stretch>
            <a:fillRect/>
          </a:stretch>
        </p:blipFill>
        <p:spPr bwMode="auto">
          <a:xfrm>
            <a:off x="-324544" y="836712"/>
            <a:ext cx="2895600" cy="57054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404664"/>
            <a:ext cx="7772400" cy="1829761"/>
          </a:xfrm>
        </p:spPr>
        <p:txBody>
          <a:bodyPr>
            <a:normAutofit fontScale="90000"/>
          </a:bodyPr>
          <a:lstStyle/>
          <a:p>
            <a:r>
              <a:rPr lang="en-US" sz="2700" smtClean="0"/>
              <a:t>The Space Needle is a tower in Seattle, Washington and a major landmark of the Pacific Northwest region of the United States and a symbol </a:t>
            </a:r>
            <a:r>
              <a:rPr lang="en-US" sz="2700" smtClean="0"/>
              <a:t>of </a:t>
            </a:r>
            <a:r>
              <a:rPr lang="en-US" sz="2700" smtClean="0"/>
              <a:t>Seattle.</a:t>
            </a:r>
            <a:r>
              <a:rPr lang="en-US" smtClean="0"/>
              <a:t/>
            </a:r>
            <a:br>
              <a:rPr lang="en-US" smtClean="0"/>
            </a:br>
            <a:endParaRPr lang="ru-RU"/>
          </a:p>
        </p:txBody>
      </p:sp>
      <p:sp>
        <p:nvSpPr>
          <p:cNvPr id="3" name="Подзаголовок 2"/>
          <p:cNvSpPr>
            <a:spLocks noGrp="1"/>
          </p:cNvSpPr>
          <p:nvPr>
            <p:ph type="subTitle" idx="1"/>
          </p:nvPr>
        </p:nvSpPr>
        <p:spPr/>
        <p:txBody>
          <a:bodyPr/>
          <a:lstStyle/>
          <a:p>
            <a:endParaRPr lang="ru-RU"/>
          </a:p>
        </p:txBody>
      </p:sp>
      <p:pic>
        <p:nvPicPr>
          <p:cNvPr id="168962" name="Picture 2" descr="File:Space Needle 2011-07-04.jpg"/>
          <p:cNvPicPr>
            <a:picLocks noChangeAspect="1" noChangeArrowheads="1"/>
          </p:cNvPicPr>
          <p:nvPr/>
        </p:nvPicPr>
        <p:blipFill>
          <a:blip r:embed="rId3" cstate="print"/>
          <a:srcRect/>
          <a:stretch>
            <a:fillRect/>
          </a:stretch>
        </p:blipFill>
        <p:spPr bwMode="auto">
          <a:xfrm>
            <a:off x="-324544" y="836712"/>
            <a:ext cx="2895600" cy="5705476"/>
          </a:xfrm>
          <a:prstGeom prst="rect">
            <a:avLst/>
          </a:prstGeom>
          <a:noFill/>
        </p:spPr>
      </p:pic>
      <p:pic>
        <p:nvPicPr>
          <p:cNvPr id="172034" name="Picture 2" descr="File:SpaceNeedleTopClose.jpg"/>
          <p:cNvPicPr>
            <a:picLocks noChangeAspect="1" noChangeArrowheads="1"/>
          </p:cNvPicPr>
          <p:nvPr/>
        </p:nvPicPr>
        <p:blipFill>
          <a:blip r:embed="rId4" cstate="print"/>
          <a:srcRect/>
          <a:stretch>
            <a:fillRect/>
          </a:stretch>
        </p:blipFill>
        <p:spPr bwMode="auto">
          <a:xfrm>
            <a:off x="3203848" y="1700808"/>
            <a:ext cx="4536504" cy="423972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755576" y="260648"/>
            <a:ext cx="7772400" cy="596279"/>
          </a:xfrm>
        </p:spPr>
        <p:txBody>
          <a:bodyPr>
            <a:normAutofit fontScale="90000"/>
          </a:bodyPr>
          <a:lstStyle/>
          <a:p>
            <a:r>
              <a:rPr lang="en-US" sz="4400" smtClean="0"/>
              <a:t>Seattle Aquarium</a:t>
            </a:r>
            <a:endParaRPr lang="ru-RU"/>
          </a:p>
        </p:txBody>
      </p:sp>
      <p:sp>
        <p:nvSpPr>
          <p:cNvPr id="3" name="Подзаголовок 2"/>
          <p:cNvSpPr>
            <a:spLocks noGrp="1"/>
          </p:cNvSpPr>
          <p:nvPr>
            <p:ph type="subTitle" idx="1"/>
          </p:nvPr>
        </p:nvSpPr>
        <p:spPr/>
        <p:txBody>
          <a:bodyPr/>
          <a:lstStyle/>
          <a:p>
            <a:endParaRPr lang="ru-RU"/>
          </a:p>
        </p:txBody>
      </p:sp>
      <p:pic>
        <p:nvPicPr>
          <p:cNvPr id="174082" name="Picture 2" descr="File:Seattle - Pier 59 - 01.jpg"/>
          <p:cNvPicPr>
            <a:picLocks noChangeAspect="1" noChangeArrowheads="1"/>
          </p:cNvPicPr>
          <p:nvPr/>
        </p:nvPicPr>
        <p:blipFill>
          <a:blip r:embed="rId3" cstate="print"/>
          <a:srcRect/>
          <a:stretch>
            <a:fillRect/>
          </a:stretch>
        </p:blipFill>
        <p:spPr bwMode="auto">
          <a:xfrm>
            <a:off x="0" y="1052736"/>
            <a:ext cx="5052053" cy="378904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755576" y="260648"/>
            <a:ext cx="7772400" cy="596279"/>
          </a:xfrm>
        </p:spPr>
        <p:txBody>
          <a:bodyPr>
            <a:normAutofit fontScale="90000"/>
          </a:bodyPr>
          <a:lstStyle/>
          <a:p>
            <a:r>
              <a:rPr lang="en-US" sz="4400" smtClean="0"/>
              <a:t>Seattle Aquarium</a:t>
            </a:r>
            <a:endParaRPr lang="ru-RU"/>
          </a:p>
        </p:txBody>
      </p:sp>
      <p:sp>
        <p:nvSpPr>
          <p:cNvPr id="3" name="Подзаголовок 2"/>
          <p:cNvSpPr>
            <a:spLocks noGrp="1"/>
          </p:cNvSpPr>
          <p:nvPr>
            <p:ph type="subTitle" idx="1"/>
          </p:nvPr>
        </p:nvSpPr>
        <p:spPr/>
        <p:txBody>
          <a:bodyPr/>
          <a:lstStyle/>
          <a:p>
            <a:endParaRPr lang="ru-RU"/>
          </a:p>
        </p:txBody>
      </p:sp>
      <p:pic>
        <p:nvPicPr>
          <p:cNvPr id="174082" name="Picture 2" descr="File:Seattle - Pier 59 - 01.jpg"/>
          <p:cNvPicPr>
            <a:picLocks noChangeAspect="1" noChangeArrowheads="1"/>
          </p:cNvPicPr>
          <p:nvPr/>
        </p:nvPicPr>
        <p:blipFill>
          <a:blip r:embed="rId3" cstate="print"/>
          <a:srcRect/>
          <a:stretch>
            <a:fillRect/>
          </a:stretch>
        </p:blipFill>
        <p:spPr bwMode="auto">
          <a:xfrm>
            <a:off x="0" y="1052736"/>
            <a:ext cx="5052053" cy="3789040"/>
          </a:xfrm>
          <a:prstGeom prst="rect">
            <a:avLst/>
          </a:prstGeom>
          <a:noFill/>
        </p:spPr>
      </p:pic>
      <p:pic>
        <p:nvPicPr>
          <p:cNvPr id="174084" name="Picture 4" descr="http://www.seattleaquarium.org/view.image?Id=1752"/>
          <p:cNvPicPr>
            <a:picLocks noChangeAspect="1" noChangeArrowheads="1"/>
          </p:cNvPicPr>
          <p:nvPr/>
        </p:nvPicPr>
        <p:blipFill>
          <a:blip r:embed="rId4" cstate="print"/>
          <a:srcRect/>
          <a:stretch>
            <a:fillRect/>
          </a:stretch>
        </p:blipFill>
        <p:spPr bwMode="auto">
          <a:xfrm>
            <a:off x="4381500" y="2996952"/>
            <a:ext cx="4762500" cy="317182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Central </a:t>
            </a:r>
            <a:r>
              <a:rPr lang="en-US" smtClean="0"/>
              <a:t>Waterfront</a:t>
            </a:r>
            <a:endParaRPr lang="ru-RU"/>
          </a:p>
        </p:txBody>
      </p:sp>
      <p:sp>
        <p:nvSpPr>
          <p:cNvPr id="3" name="Подзаголовок 2"/>
          <p:cNvSpPr>
            <a:spLocks noGrp="1"/>
          </p:cNvSpPr>
          <p:nvPr>
            <p:ph type="subTitle" idx="1"/>
          </p:nvPr>
        </p:nvSpPr>
        <p:spPr/>
        <p:txBody>
          <a:bodyPr/>
          <a:lstStyle/>
          <a:p>
            <a:endParaRPr lang="ru-RU"/>
          </a:p>
        </p:txBody>
      </p:sp>
      <p:pic>
        <p:nvPicPr>
          <p:cNvPr id="175106" name="Picture 2" descr="File:102 0716edited.jpg"/>
          <p:cNvPicPr>
            <a:picLocks noChangeAspect="1" noChangeArrowheads="1"/>
          </p:cNvPicPr>
          <p:nvPr/>
        </p:nvPicPr>
        <p:blipFill>
          <a:blip r:embed="rId3" cstate="print"/>
          <a:srcRect/>
          <a:stretch>
            <a:fillRect/>
          </a:stretch>
        </p:blipFill>
        <p:spPr bwMode="auto">
          <a:xfrm>
            <a:off x="683568" y="1052736"/>
            <a:ext cx="7620000" cy="53625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Central </a:t>
            </a:r>
            <a:r>
              <a:rPr lang="en-US" smtClean="0"/>
              <a:t>Waterfront</a:t>
            </a:r>
            <a:endParaRPr lang="ru-RU"/>
          </a:p>
        </p:txBody>
      </p:sp>
      <p:sp>
        <p:nvSpPr>
          <p:cNvPr id="3" name="Подзаголовок 2"/>
          <p:cNvSpPr>
            <a:spLocks noGrp="1"/>
          </p:cNvSpPr>
          <p:nvPr>
            <p:ph type="subTitle" idx="1"/>
          </p:nvPr>
        </p:nvSpPr>
        <p:spPr/>
        <p:txBody>
          <a:bodyPr/>
          <a:lstStyle/>
          <a:p>
            <a:endParaRPr lang="ru-RU"/>
          </a:p>
        </p:txBody>
      </p:sp>
      <p:pic>
        <p:nvPicPr>
          <p:cNvPr id="175106" name="Picture 2" descr="File:102 0716edited.jpg"/>
          <p:cNvPicPr>
            <a:picLocks noChangeAspect="1" noChangeArrowheads="1"/>
          </p:cNvPicPr>
          <p:nvPr/>
        </p:nvPicPr>
        <p:blipFill>
          <a:blip r:embed="rId3" cstate="print"/>
          <a:srcRect/>
          <a:stretch>
            <a:fillRect/>
          </a:stretch>
        </p:blipFill>
        <p:spPr bwMode="auto">
          <a:xfrm>
            <a:off x="683568" y="1052736"/>
            <a:ext cx="7620000" cy="53625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CenturyLink </a:t>
            </a:r>
            <a:r>
              <a:rPr lang="en-US" smtClean="0"/>
              <a:t>Field</a:t>
            </a:r>
            <a:endParaRPr lang="ru-RU"/>
          </a:p>
        </p:txBody>
      </p:sp>
      <p:sp>
        <p:nvSpPr>
          <p:cNvPr id="3" name="Подзаголовок 2"/>
          <p:cNvSpPr>
            <a:spLocks noGrp="1"/>
          </p:cNvSpPr>
          <p:nvPr>
            <p:ph type="subTitle" idx="1"/>
          </p:nvPr>
        </p:nvSpPr>
        <p:spPr/>
        <p:txBody>
          <a:bodyPr/>
          <a:lstStyle/>
          <a:p>
            <a:endParaRPr lang="ru-RU"/>
          </a:p>
        </p:txBody>
      </p:sp>
      <p:pic>
        <p:nvPicPr>
          <p:cNvPr id="177154" name="Picture 2" descr="http://www.americancities.ru/images/stories/seattle/seattle_n11.jpg"/>
          <p:cNvPicPr>
            <a:picLocks noChangeAspect="1" noChangeArrowheads="1"/>
          </p:cNvPicPr>
          <p:nvPr/>
        </p:nvPicPr>
        <p:blipFill>
          <a:blip r:embed="rId3" cstate="print"/>
          <a:srcRect/>
          <a:stretch>
            <a:fillRect/>
          </a:stretch>
        </p:blipFill>
        <p:spPr bwMode="auto">
          <a:xfrm>
            <a:off x="395536" y="1268760"/>
            <a:ext cx="7956376" cy="493763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3" name="Подзаголовок 2"/>
          <p:cNvSpPr>
            <a:spLocks noGrp="1"/>
          </p:cNvSpPr>
          <p:nvPr>
            <p:ph type="subTitle" idx="1"/>
          </p:nvPr>
        </p:nvSpPr>
        <p:spPr>
          <a:xfrm>
            <a:off x="1371600" y="260648"/>
            <a:ext cx="7772400" cy="1199704"/>
          </a:xfrm>
        </p:spPr>
        <p:txBody>
          <a:bodyPr/>
          <a:lstStyle/>
          <a:p>
            <a:r>
              <a:rPr lang="en-US" smtClean="0"/>
              <a:t>Downtown Seattle and a ferry at the Central Waterfront.</a:t>
            </a:r>
            <a:endParaRPr lang="ru-RU"/>
          </a:p>
        </p:txBody>
      </p:sp>
      <p:pic>
        <p:nvPicPr>
          <p:cNvPr id="149506" name="Picture 2" descr="File:Seattle Ferry.jpg"/>
          <p:cNvPicPr>
            <a:picLocks noChangeAspect="1" noChangeArrowheads="1"/>
          </p:cNvPicPr>
          <p:nvPr/>
        </p:nvPicPr>
        <p:blipFill>
          <a:blip r:embed="rId3" cstate="print"/>
          <a:srcRect/>
          <a:stretch>
            <a:fillRect/>
          </a:stretch>
        </p:blipFill>
        <p:spPr bwMode="auto">
          <a:xfrm>
            <a:off x="611560" y="1052736"/>
            <a:ext cx="8064896" cy="546396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3" cstate="print"/>
          <a:stretch>
            <a:fillRect/>
          </a:stretch>
        </p:blipFill>
        <p:spPr>
          <a:xfrm>
            <a:off x="-828600" y="0"/>
            <a:ext cx="10379676" cy="6858000"/>
          </a:xfrm>
          <a:prstGeom prst="rect">
            <a:avLst/>
          </a:prstGeom>
        </p:spPr>
      </p:pic>
      <p:sp>
        <p:nvSpPr>
          <p:cNvPr id="3" name="Подзаголовок 2"/>
          <p:cNvSpPr>
            <a:spLocks noGrp="1"/>
          </p:cNvSpPr>
          <p:nvPr>
            <p:ph type="subTitle" idx="1"/>
          </p:nvPr>
        </p:nvSpPr>
        <p:spPr/>
        <p:txBody>
          <a:bodyPr/>
          <a:lstStyle/>
          <a:p>
            <a:endParaRPr lang="ru-RU"/>
          </a:p>
        </p:txBody>
      </p:sp>
      <p:sp>
        <p:nvSpPr>
          <p:cNvPr id="6" name="Заголовок 5"/>
          <p:cNvSpPr>
            <a:spLocks noGrp="1"/>
          </p:cNvSpPr>
          <p:nvPr>
            <p:ph type="ctrTitle"/>
          </p:nvPr>
        </p:nvSpPr>
        <p:spPr/>
        <p:txBody>
          <a:bodyPr/>
          <a:lstStyle/>
          <a:p>
            <a:endParaRPr lang="ru-RU"/>
          </a:p>
        </p:txBody>
      </p:sp>
      <p:pic>
        <p:nvPicPr>
          <p:cNvPr id="7" name="Seattle, Washington - Top 5 Travel Attractions Travel Guide.mp4">
            <a:hlinkClick r:id="" action="ppaction://media"/>
          </p:cNvPr>
          <p:cNvPicPr>
            <a:picLocks noRot="1" noChangeAspect="1"/>
          </p:cNvPicPr>
          <p:nvPr>
            <a:videoFile r:link="rId1"/>
          </p:nvPr>
        </p:nvPicPr>
        <p:blipFill>
          <a:blip r:embed="rId4" cstate="print"/>
          <a:stretch>
            <a:fillRect/>
          </a:stretch>
        </p:blipFill>
        <p:spPr>
          <a:xfrm>
            <a:off x="467544" y="1268760"/>
            <a:ext cx="8174654" cy="45982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6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fontScale="90000"/>
          </a:bodyPr>
          <a:lstStyle/>
          <a:p>
            <a:r>
              <a:rPr lang="en-US" smtClean="0"/>
              <a:t>List of people </a:t>
            </a:r>
            <a:r>
              <a:rPr lang="en-US" smtClean="0"/>
              <a:t>from </a:t>
            </a:r>
            <a:r>
              <a:rPr lang="en-US" smtClean="0"/>
              <a:t>Seattle</a:t>
            </a:r>
            <a:endParaRPr lang="ru-RU"/>
          </a:p>
        </p:txBody>
      </p:sp>
      <p:sp>
        <p:nvSpPr>
          <p:cNvPr id="7" name="Прямоугольник 6"/>
          <p:cNvSpPr/>
          <p:nvPr/>
        </p:nvSpPr>
        <p:spPr>
          <a:xfrm>
            <a:off x="4067944" y="2060848"/>
            <a:ext cx="3842719" cy="830997"/>
          </a:xfrm>
          <a:prstGeom prst="rect">
            <a:avLst/>
          </a:prstGeom>
        </p:spPr>
        <p:txBody>
          <a:bodyPr wrap="none">
            <a:spAutoFit/>
          </a:bodyPr>
          <a:lstStyle/>
          <a:p>
            <a:r>
              <a:rPr lang="en-US" sz="2400" b="1" smtClean="0">
                <a:solidFill>
                  <a:schemeClr val="tx1">
                    <a:lumMod val="75000"/>
                    <a:lumOff val="25000"/>
                  </a:schemeClr>
                </a:solidFill>
                <a:effectLst>
                  <a:outerShdw blurRad="38100" dist="38100" dir="2700000" algn="tl">
                    <a:srgbClr val="000000">
                      <a:alpha val="43137"/>
                    </a:srgbClr>
                  </a:outerShdw>
                </a:effectLst>
              </a:rPr>
              <a:t>Bill Gates</a:t>
            </a:r>
          </a:p>
          <a:p>
            <a:r>
              <a:rPr lang="en-US" sz="2400" b="1" smtClean="0">
                <a:solidFill>
                  <a:schemeClr val="tx1">
                    <a:lumMod val="75000"/>
                    <a:lumOff val="25000"/>
                  </a:schemeClr>
                </a:solidFill>
                <a:effectLst>
                  <a:outerShdw blurRad="38100" dist="38100" dir="2700000" algn="tl">
                    <a:srgbClr val="000000">
                      <a:alpha val="43137"/>
                    </a:srgbClr>
                  </a:outerShdw>
                </a:effectLst>
              </a:rPr>
              <a:t>Co-founder of Microsoft</a:t>
            </a:r>
            <a:endParaRPr lang="ru-RU" sz="2400" b="1">
              <a:solidFill>
                <a:schemeClr val="tx1">
                  <a:lumMod val="75000"/>
                  <a:lumOff val="25000"/>
                </a:schemeClr>
              </a:solidFill>
              <a:effectLst>
                <a:outerShdw blurRad="38100" dist="38100" dir="2700000" algn="tl">
                  <a:srgbClr val="000000">
                    <a:alpha val="43137"/>
                  </a:srgbClr>
                </a:outerShdw>
              </a:effectLst>
            </a:endParaRPr>
          </a:p>
        </p:txBody>
      </p:sp>
      <p:pic>
        <p:nvPicPr>
          <p:cNvPr id="182274" name="Picture 2" descr="A middle-aged caucasian man wearing business attire and glasses"/>
          <p:cNvPicPr>
            <a:picLocks noChangeAspect="1" noChangeArrowheads="1"/>
          </p:cNvPicPr>
          <p:nvPr/>
        </p:nvPicPr>
        <p:blipFill>
          <a:blip r:embed="rId3" cstate="print"/>
          <a:srcRect/>
          <a:stretch>
            <a:fillRect/>
          </a:stretch>
        </p:blipFill>
        <p:spPr bwMode="auto">
          <a:xfrm>
            <a:off x="251520" y="1340768"/>
            <a:ext cx="3707904" cy="48708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fontScale="90000"/>
          </a:bodyPr>
          <a:lstStyle/>
          <a:p>
            <a:r>
              <a:rPr lang="en-US" smtClean="0"/>
              <a:t>List of people </a:t>
            </a:r>
            <a:r>
              <a:rPr lang="en-US" smtClean="0"/>
              <a:t>from </a:t>
            </a:r>
            <a:r>
              <a:rPr lang="en-US" smtClean="0"/>
              <a:t>Seattle</a:t>
            </a:r>
            <a:endParaRPr lang="ru-RU"/>
          </a:p>
        </p:txBody>
      </p:sp>
      <p:pic>
        <p:nvPicPr>
          <p:cNvPr id="181250" name="Picture 2" descr="File:Paull Allen fix 1.JPG"/>
          <p:cNvPicPr>
            <a:picLocks noChangeAspect="1" noChangeArrowheads="1"/>
          </p:cNvPicPr>
          <p:nvPr/>
        </p:nvPicPr>
        <p:blipFill>
          <a:blip r:embed="rId3" cstate="print"/>
          <a:srcRect/>
          <a:stretch>
            <a:fillRect/>
          </a:stretch>
        </p:blipFill>
        <p:spPr bwMode="auto">
          <a:xfrm>
            <a:off x="395536" y="1484784"/>
            <a:ext cx="3456384" cy="4915043"/>
          </a:xfrm>
          <a:prstGeom prst="rect">
            <a:avLst/>
          </a:prstGeom>
          <a:noFill/>
        </p:spPr>
      </p:pic>
      <p:sp>
        <p:nvSpPr>
          <p:cNvPr id="7" name="Прямоугольник 6"/>
          <p:cNvSpPr/>
          <p:nvPr/>
        </p:nvSpPr>
        <p:spPr>
          <a:xfrm>
            <a:off x="4067944" y="2060848"/>
            <a:ext cx="3842719" cy="830997"/>
          </a:xfrm>
          <a:prstGeom prst="rect">
            <a:avLst/>
          </a:prstGeom>
        </p:spPr>
        <p:txBody>
          <a:bodyPr wrap="none">
            <a:spAutoFit/>
          </a:bodyPr>
          <a:lstStyle/>
          <a:p>
            <a:r>
              <a:rPr lang="en-US" sz="2400" b="1" smtClean="0">
                <a:solidFill>
                  <a:schemeClr val="tx1">
                    <a:lumMod val="75000"/>
                    <a:lumOff val="25000"/>
                  </a:schemeClr>
                </a:solidFill>
                <a:effectLst>
                  <a:outerShdw blurRad="38100" dist="38100" dir="2700000" algn="tl">
                    <a:srgbClr val="000000">
                      <a:alpha val="43137"/>
                    </a:srgbClr>
                  </a:outerShdw>
                </a:effectLst>
              </a:rPr>
              <a:t>Paul Allen </a:t>
            </a:r>
          </a:p>
          <a:p>
            <a:r>
              <a:rPr lang="en-US" sz="2400" b="1" smtClean="0">
                <a:solidFill>
                  <a:schemeClr val="tx1">
                    <a:lumMod val="75000"/>
                    <a:lumOff val="25000"/>
                  </a:schemeClr>
                </a:solidFill>
                <a:effectLst>
                  <a:outerShdw blurRad="38100" dist="38100" dir="2700000" algn="tl">
                    <a:srgbClr val="000000">
                      <a:alpha val="43137"/>
                    </a:srgbClr>
                  </a:outerShdw>
                </a:effectLst>
              </a:rPr>
              <a:t>Co-founder of Microsoft</a:t>
            </a:r>
            <a:endParaRPr lang="ru-RU" sz="2400" b="1">
              <a:solidFill>
                <a:schemeClr val="tx1">
                  <a:lumMod val="75000"/>
                  <a:lumOff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fontScale="90000"/>
          </a:bodyPr>
          <a:lstStyle/>
          <a:p>
            <a:r>
              <a:rPr lang="en-US" smtClean="0"/>
              <a:t>List of people </a:t>
            </a:r>
            <a:r>
              <a:rPr lang="en-US" smtClean="0"/>
              <a:t>from </a:t>
            </a:r>
            <a:r>
              <a:rPr lang="en-US" smtClean="0"/>
              <a:t>Seattle</a:t>
            </a:r>
            <a:endParaRPr lang="ru-RU"/>
          </a:p>
        </p:txBody>
      </p:sp>
      <p:pic>
        <p:nvPicPr>
          <p:cNvPr id="180226" name="Picture 2" descr="File:Ray Charles (cropped).jpg"/>
          <p:cNvPicPr>
            <a:picLocks noChangeAspect="1" noChangeArrowheads="1"/>
          </p:cNvPicPr>
          <p:nvPr/>
        </p:nvPicPr>
        <p:blipFill>
          <a:blip r:embed="rId3" cstate="print"/>
          <a:srcRect/>
          <a:stretch>
            <a:fillRect/>
          </a:stretch>
        </p:blipFill>
        <p:spPr bwMode="auto">
          <a:xfrm>
            <a:off x="179512" y="1484784"/>
            <a:ext cx="4514850" cy="4514851"/>
          </a:xfrm>
          <a:prstGeom prst="rect">
            <a:avLst/>
          </a:prstGeom>
          <a:noFill/>
        </p:spPr>
      </p:pic>
      <p:sp>
        <p:nvSpPr>
          <p:cNvPr id="5" name="Прямоугольник 4"/>
          <p:cNvSpPr/>
          <p:nvPr/>
        </p:nvSpPr>
        <p:spPr>
          <a:xfrm>
            <a:off x="4788024" y="3140968"/>
            <a:ext cx="1717137" cy="707886"/>
          </a:xfrm>
          <a:prstGeom prst="rect">
            <a:avLst/>
          </a:prstGeom>
        </p:spPr>
        <p:txBody>
          <a:bodyPr wrap="none">
            <a:spAutoFit/>
          </a:bodyPr>
          <a:lstStyle/>
          <a:p>
            <a:r>
              <a:rPr lang="en-US" sz="2000" b="1" smtClean="0">
                <a:solidFill>
                  <a:schemeClr val="tx1">
                    <a:lumMod val="75000"/>
                    <a:lumOff val="25000"/>
                  </a:schemeClr>
                </a:solidFill>
                <a:effectLst>
                  <a:outerShdw blurRad="38100" dist="38100" dir="2700000" algn="tl">
                    <a:srgbClr val="000000">
                      <a:alpha val="43137"/>
                    </a:srgbClr>
                  </a:outerShdw>
                </a:effectLst>
              </a:rPr>
              <a:t>Ray Charles </a:t>
            </a:r>
          </a:p>
          <a:p>
            <a:r>
              <a:rPr lang="en-US" sz="2000" b="1" smtClean="0">
                <a:solidFill>
                  <a:schemeClr val="tx1">
                    <a:lumMod val="75000"/>
                    <a:lumOff val="25000"/>
                  </a:schemeClr>
                </a:solidFill>
                <a:effectLst>
                  <a:outerShdw blurRad="38100" dist="38100" dir="2700000" algn="tl">
                    <a:srgbClr val="000000">
                      <a:alpha val="43137"/>
                    </a:srgbClr>
                  </a:outerShdw>
                </a:effectLst>
              </a:rPr>
              <a:t>musician</a:t>
            </a:r>
            <a:endParaRPr lang="ru-RU" sz="2000" b="1">
              <a:solidFill>
                <a:schemeClr val="tx1">
                  <a:lumMod val="75000"/>
                  <a:lumOff val="2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Films about Seattle</a:t>
            </a:r>
            <a:endParaRPr lang="ru-RU"/>
          </a:p>
        </p:txBody>
      </p:sp>
      <p:pic>
        <p:nvPicPr>
          <p:cNvPr id="183298" name="Picture 2" descr="&amp;Fcy;&amp;acy;&amp;jcy;&amp;lcy;:Sleeplessinseattle.jpg"/>
          <p:cNvPicPr>
            <a:picLocks noChangeAspect="1" noChangeArrowheads="1"/>
          </p:cNvPicPr>
          <p:nvPr/>
        </p:nvPicPr>
        <p:blipFill>
          <a:blip r:embed="rId3" cstate="print"/>
          <a:srcRect/>
          <a:stretch>
            <a:fillRect/>
          </a:stretch>
        </p:blipFill>
        <p:spPr bwMode="auto">
          <a:xfrm>
            <a:off x="323528" y="980728"/>
            <a:ext cx="2520280" cy="33697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Films about Seattle</a:t>
            </a:r>
            <a:endParaRPr lang="ru-RU"/>
          </a:p>
        </p:txBody>
      </p:sp>
      <p:pic>
        <p:nvPicPr>
          <p:cNvPr id="183298" name="Picture 2" descr="&amp;Fcy;&amp;acy;&amp;jcy;&amp;lcy;:Sleeplessinseattle.jpg"/>
          <p:cNvPicPr>
            <a:picLocks noChangeAspect="1" noChangeArrowheads="1"/>
          </p:cNvPicPr>
          <p:nvPr/>
        </p:nvPicPr>
        <p:blipFill>
          <a:blip r:embed="rId3" cstate="print"/>
          <a:srcRect/>
          <a:stretch>
            <a:fillRect/>
          </a:stretch>
        </p:blipFill>
        <p:spPr bwMode="auto">
          <a:xfrm>
            <a:off x="323528" y="980728"/>
            <a:ext cx="2520280" cy="3369750"/>
          </a:xfrm>
          <a:prstGeom prst="rect">
            <a:avLst/>
          </a:prstGeom>
          <a:noFill/>
        </p:spPr>
      </p:pic>
      <p:pic>
        <p:nvPicPr>
          <p:cNvPr id="184322" name="Picture 2" descr="http://st.kinopoisk.ru/images/film_big/260895.jpg"/>
          <p:cNvPicPr>
            <a:picLocks noChangeAspect="1" noChangeArrowheads="1"/>
          </p:cNvPicPr>
          <p:nvPr/>
        </p:nvPicPr>
        <p:blipFill>
          <a:blip r:embed="rId4" cstate="print"/>
          <a:srcRect b="17002"/>
          <a:stretch>
            <a:fillRect/>
          </a:stretch>
        </p:blipFill>
        <p:spPr bwMode="auto">
          <a:xfrm>
            <a:off x="1691680" y="2564904"/>
            <a:ext cx="2745088" cy="337648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Films about Seattle</a:t>
            </a:r>
            <a:endParaRPr lang="ru-RU"/>
          </a:p>
        </p:txBody>
      </p:sp>
      <p:pic>
        <p:nvPicPr>
          <p:cNvPr id="183298" name="Picture 2" descr="&amp;Fcy;&amp;acy;&amp;jcy;&amp;lcy;:Sleeplessinseattle.jpg"/>
          <p:cNvPicPr>
            <a:picLocks noChangeAspect="1" noChangeArrowheads="1"/>
          </p:cNvPicPr>
          <p:nvPr/>
        </p:nvPicPr>
        <p:blipFill>
          <a:blip r:embed="rId3" cstate="print"/>
          <a:srcRect/>
          <a:stretch>
            <a:fillRect/>
          </a:stretch>
        </p:blipFill>
        <p:spPr bwMode="auto">
          <a:xfrm>
            <a:off x="323528" y="980728"/>
            <a:ext cx="2520280" cy="3369750"/>
          </a:xfrm>
          <a:prstGeom prst="rect">
            <a:avLst/>
          </a:prstGeom>
          <a:noFill/>
        </p:spPr>
      </p:pic>
      <p:pic>
        <p:nvPicPr>
          <p:cNvPr id="184322" name="Picture 2" descr="http://st.kinopoisk.ru/images/film_big/260895.jpg"/>
          <p:cNvPicPr>
            <a:picLocks noChangeAspect="1" noChangeArrowheads="1"/>
          </p:cNvPicPr>
          <p:nvPr/>
        </p:nvPicPr>
        <p:blipFill>
          <a:blip r:embed="rId4" cstate="print"/>
          <a:srcRect b="17002"/>
          <a:stretch>
            <a:fillRect/>
          </a:stretch>
        </p:blipFill>
        <p:spPr bwMode="auto">
          <a:xfrm>
            <a:off x="1691680" y="2564904"/>
            <a:ext cx="2745088" cy="3376486"/>
          </a:xfrm>
          <a:prstGeom prst="rect">
            <a:avLst/>
          </a:prstGeom>
          <a:noFill/>
        </p:spPr>
      </p:pic>
      <p:pic>
        <p:nvPicPr>
          <p:cNvPr id="186370" name="Picture 2" descr="File:Love-happens.jpg"/>
          <p:cNvPicPr>
            <a:picLocks noChangeAspect="1" noChangeArrowheads="1"/>
          </p:cNvPicPr>
          <p:nvPr/>
        </p:nvPicPr>
        <p:blipFill>
          <a:blip r:embed="rId5" cstate="print"/>
          <a:srcRect b="13620"/>
          <a:stretch>
            <a:fillRect/>
          </a:stretch>
        </p:blipFill>
        <p:spPr bwMode="auto">
          <a:xfrm>
            <a:off x="3635896" y="1124744"/>
            <a:ext cx="2735696" cy="350896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Films about Seattle</a:t>
            </a:r>
            <a:endParaRPr lang="ru-RU"/>
          </a:p>
        </p:txBody>
      </p:sp>
      <p:pic>
        <p:nvPicPr>
          <p:cNvPr id="183298" name="Picture 2" descr="&amp;Fcy;&amp;acy;&amp;jcy;&amp;lcy;:Sleeplessinseattle.jpg"/>
          <p:cNvPicPr>
            <a:picLocks noChangeAspect="1" noChangeArrowheads="1"/>
          </p:cNvPicPr>
          <p:nvPr/>
        </p:nvPicPr>
        <p:blipFill>
          <a:blip r:embed="rId3" cstate="print"/>
          <a:srcRect/>
          <a:stretch>
            <a:fillRect/>
          </a:stretch>
        </p:blipFill>
        <p:spPr bwMode="auto">
          <a:xfrm>
            <a:off x="323528" y="980728"/>
            <a:ext cx="2520280" cy="3369750"/>
          </a:xfrm>
          <a:prstGeom prst="rect">
            <a:avLst/>
          </a:prstGeom>
          <a:noFill/>
        </p:spPr>
      </p:pic>
      <p:pic>
        <p:nvPicPr>
          <p:cNvPr id="184322" name="Picture 2" descr="http://st.kinopoisk.ru/images/film_big/260895.jpg"/>
          <p:cNvPicPr>
            <a:picLocks noChangeAspect="1" noChangeArrowheads="1"/>
          </p:cNvPicPr>
          <p:nvPr/>
        </p:nvPicPr>
        <p:blipFill>
          <a:blip r:embed="rId4" cstate="print"/>
          <a:srcRect b="17002"/>
          <a:stretch>
            <a:fillRect/>
          </a:stretch>
        </p:blipFill>
        <p:spPr bwMode="auto">
          <a:xfrm>
            <a:off x="1691680" y="2564904"/>
            <a:ext cx="2745088" cy="3376486"/>
          </a:xfrm>
          <a:prstGeom prst="rect">
            <a:avLst/>
          </a:prstGeom>
          <a:noFill/>
        </p:spPr>
      </p:pic>
      <p:pic>
        <p:nvPicPr>
          <p:cNvPr id="186370" name="Picture 2" descr="File:Love-happens.jpg"/>
          <p:cNvPicPr>
            <a:picLocks noChangeAspect="1" noChangeArrowheads="1"/>
          </p:cNvPicPr>
          <p:nvPr/>
        </p:nvPicPr>
        <p:blipFill>
          <a:blip r:embed="rId5" cstate="print"/>
          <a:srcRect b="13620"/>
          <a:stretch>
            <a:fillRect/>
          </a:stretch>
        </p:blipFill>
        <p:spPr bwMode="auto">
          <a:xfrm>
            <a:off x="3635896" y="1124744"/>
            <a:ext cx="2735696" cy="3508965"/>
          </a:xfrm>
          <a:prstGeom prst="rect">
            <a:avLst/>
          </a:prstGeom>
          <a:noFill/>
        </p:spPr>
      </p:pic>
      <p:pic>
        <p:nvPicPr>
          <p:cNvPr id="187394" name="Picture 2" descr="File:88 Minutes Poster.jpg"/>
          <p:cNvPicPr>
            <a:picLocks noChangeAspect="1" noChangeArrowheads="1"/>
          </p:cNvPicPr>
          <p:nvPr/>
        </p:nvPicPr>
        <p:blipFill>
          <a:blip r:embed="rId6" cstate="print"/>
          <a:srcRect/>
          <a:stretch>
            <a:fillRect/>
          </a:stretch>
        </p:blipFill>
        <p:spPr bwMode="auto">
          <a:xfrm>
            <a:off x="4860032" y="3212976"/>
            <a:ext cx="2304256" cy="342566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Films about Seattle</a:t>
            </a:r>
            <a:endParaRPr lang="ru-RU"/>
          </a:p>
        </p:txBody>
      </p:sp>
      <p:pic>
        <p:nvPicPr>
          <p:cNvPr id="183298" name="Picture 2" descr="&amp;Fcy;&amp;acy;&amp;jcy;&amp;lcy;:Sleeplessinseattle.jpg"/>
          <p:cNvPicPr>
            <a:picLocks noChangeAspect="1" noChangeArrowheads="1"/>
          </p:cNvPicPr>
          <p:nvPr/>
        </p:nvPicPr>
        <p:blipFill>
          <a:blip r:embed="rId3" cstate="print"/>
          <a:srcRect/>
          <a:stretch>
            <a:fillRect/>
          </a:stretch>
        </p:blipFill>
        <p:spPr bwMode="auto">
          <a:xfrm>
            <a:off x="323528" y="980728"/>
            <a:ext cx="2520280" cy="3369750"/>
          </a:xfrm>
          <a:prstGeom prst="rect">
            <a:avLst/>
          </a:prstGeom>
          <a:noFill/>
        </p:spPr>
      </p:pic>
      <p:pic>
        <p:nvPicPr>
          <p:cNvPr id="184322" name="Picture 2" descr="http://st.kinopoisk.ru/images/film_big/260895.jpg"/>
          <p:cNvPicPr>
            <a:picLocks noChangeAspect="1" noChangeArrowheads="1"/>
          </p:cNvPicPr>
          <p:nvPr/>
        </p:nvPicPr>
        <p:blipFill>
          <a:blip r:embed="rId4" cstate="print"/>
          <a:srcRect b="17002"/>
          <a:stretch>
            <a:fillRect/>
          </a:stretch>
        </p:blipFill>
        <p:spPr bwMode="auto">
          <a:xfrm>
            <a:off x="1691680" y="2564904"/>
            <a:ext cx="2745088" cy="3376486"/>
          </a:xfrm>
          <a:prstGeom prst="rect">
            <a:avLst/>
          </a:prstGeom>
          <a:noFill/>
        </p:spPr>
      </p:pic>
      <p:pic>
        <p:nvPicPr>
          <p:cNvPr id="186370" name="Picture 2" descr="File:Love-happens.jpg"/>
          <p:cNvPicPr>
            <a:picLocks noChangeAspect="1" noChangeArrowheads="1"/>
          </p:cNvPicPr>
          <p:nvPr/>
        </p:nvPicPr>
        <p:blipFill>
          <a:blip r:embed="rId5" cstate="print"/>
          <a:srcRect b="13620"/>
          <a:stretch>
            <a:fillRect/>
          </a:stretch>
        </p:blipFill>
        <p:spPr bwMode="auto">
          <a:xfrm>
            <a:off x="3635896" y="1124744"/>
            <a:ext cx="2735696" cy="3508965"/>
          </a:xfrm>
          <a:prstGeom prst="rect">
            <a:avLst/>
          </a:prstGeom>
          <a:noFill/>
        </p:spPr>
      </p:pic>
      <p:pic>
        <p:nvPicPr>
          <p:cNvPr id="187394" name="Picture 2" descr="File:88 Minutes Poster.jpg"/>
          <p:cNvPicPr>
            <a:picLocks noChangeAspect="1" noChangeArrowheads="1"/>
          </p:cNvPicPr>
          <p:nvPr/>
        </p:nvPicPr>
        <p:blipFill>
          <a:blip r:embed="rId6" cstate="print"/>
          <a:srcRect/>
          <a:stretch>
            <a:fillRect/>
          </a:stretch>
        </p:blipFill>
        <p:spPr bwMode="auto">
          <a:xfrm>
            <a:off x="4860032" y="3212976"/>
            <a:ext cx="2304256" cy="3425661"/>
          </a:xfrm>
          <a:prstGeom prst="rect">
            <a:avLst/>
          </a:prstGeom>
          <a:noFill/>
        </p:spPr>
      </p:pic>
      <p:pic>
        <p:nvPicPr>
          <p:cNvPr id="187396" name="Picture 4" descr="File:Life or Something Like It.jpg"/>
          <p:cNvPicPr>
            <a:picLocks noChangeAspect="1" noChangeArrowheads="1"/>
          </p:cNvPicPr>
          <p:nvPr/>
        </p:nvPicPr>
        <p:blipFill>
          <a:blip r:embed="rId7" cstate="print"/>
          <a:srcRect/>
          <a:stretch>
            <a:fillRect/>
          </a:stretch>
        </p:blipFill>
        <p:spPr bwMode="auto">
          <a:xfrm>
            <a:off x="6588224" y="1196752"/>
            <a:ext cx="2288083" cy="323698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1371600" y="116632"/>
            <a:ext cx="7772400" cy="1089466"/>
          </a:xfrm>
        </p:spPr>
        <p:txBody>
          <a:bodyPr>
            <a:normAutofit/>
          </a:bodyPr>
          <a:lstStyle/>
          <a:p>
            <a:r>
              <a:rPr lang="en-US" smtClean="0"/>
              <a:t>Films about Seattle</a:t>
            </a:r>
            <a:endParaRPr lang="ru-RU"/>
          </a:p>
        </p:txBody>
      </p:sp>
      <p:pic>
        <p:nvPicPr>
          <p:cNvPr id="183298" name="Picture 2" descr="&amp;Fcy;&amp;acy;&amp;jcy;&amp;lcy;:Sleeplessinseattle.jpg"/>
          <p:cNvPicPr>
            <a:picLocks noChangeAspect="1" noChangeArrowheads="1"/>
          </p:cNvPicPr>
          <p:nvPr/>
        </p:nvPicPr>
        <p:blipFill>
          <a:blip r:embed="rId3" cstate="print"/>
          <a:srcRect/>
          <a:stretch>
            <a:fillRect/>
          </a:stretch>
        </p:blipFill>
        <p:spPr bwMode="auto">
          <a:xfrm>
            <a:off x="323528" y="980728"/>
            <a:ext cx="2520280" cy="3369750"/>
          </a:xfrm>
          <a:prstGeom prst="rect">
            <a:avLst/>
          </a:prstGeom>
          <a:noFill/>
        </p:spPr>
      </p:pic>
      <p:pic>
        <p:nvPicPr>
          <p:cNvPr id="184322" name="Picture 2" descr="http://st.kinopoisk.ru/images/film_big/260895.jpg"/>
          <p:cNvPicPr>
            <a:picLocks noChangeAspect="1" noChangeArrowheads="1"/>
          </p:cNvPicPr>
          <p:nvPr/>
        </p:nvPicPr>
        <p:blipFill>
          <a:blip r:embed="rId4" cstate="print"/>
          <a:srcRect b="17002"/>
          <a:stretch>
            <a:fillRect/>
          </a:stretch>
        </p:blipFill>
        <p:spPr bwMode="auto">
          <a:xfrm>
            <a:off x="1691680" y="2564904"/>
            <a:ext cx="2745088" cy="3376486"/>
          </a:xfrm>
          <a:prstGeom prst="rect">
            <a:avLst/>
          </a:prstGeom>
          <a:noFill/>
        </p:spPr>
      </p:pic>
      <p:pic>
        <p:nvPicPr>
          <p:cNvPr id="186370" name="Picture 2" descr="File:Love-happens.jpg"/>
          <p:cNvPicPr>
            <a:picLocks noChangeAspect="1" noChangeArrowheads="1"/>
          </p:cNvPicPr>
          <p:nvPr/>
        </p:nvPicPr>
        <p:blipFill>
          <a:blip r:embed="rId5" cstate="print"/>
          <a:srcRect b="13620"/>
          <a:stretch>
            <a:fillRect/>
          </a:stretch>
        </p:blipFill>
        <p:spPr bwMode="auto">
          <a:xfrm>
            <a:off x="3635896" y="1124744"/>
            <a:ext cx="2735696" cy="3508965"/>
          </a:xfrm>
          <a:prstGeom prst="rect">
            <a:avLst/>
          </a:prstGeom>
          <a:noFill/>
        </p:spPr>
      </p:pic>
      <p:pic>
        <p:nvPicPr>
          <p:cNvPr id="187394" name="Picture 2" descr="File:88 Minutes Poster.jpg"/>
          <p:cNvPicPr>
            <a:picLocks noChangeAspect="1" noChangeArrowheads="1"/>
          </p:cNvPicPr>
          <p:nvPr/>
        </p:nvPicPr>
        <p:blipFill>
          <a:blip r:embed="rId6" cstate="print"/>
          <a:srcRect/>
          <a:stretch>
            <a:fillRect/>
          </a:stretch>
        </p:blipFill>
        <p:spPr bwMode="auto">
          <a:xfrm>
            <a:off x="4860032" y="3212976"/>
            <a:ext cx="2304256" cy="3425661"/>
          </a:xfrm>
          <a:prstGeom prst="rect">
            <a:avLst/>
          </a:prstGeom>
          <a:noFill/>
        </p:spPr>
      </p:pic>
      <p:pic>
        <p:nvPicPr>
          <p:cNvPr id="187396" name="Picture 4" descr="File:Life or Something Like It.jpg"/>
          <p:cNvPicPr>
            <a:picLocks noChangeAspect="1" noChangeArrowheads="1"/>
          </p:cNvPicPr>
          <p:nvPr/>
        </p:nvPicPr>
        <p:blipFill>
          <a:blip r:embed="rId7" cstate="print"/>
          <a:srcRect/>
          <a:stretch>
            <a:fillRect/>
          </a:stretch>
        </p:blipFill>
        <p:spPr bwMode="auto">
          <a:xfrm>
            <a:off x="6588224" y="1196752"/>
            <a:ext cx="2288083" cy="323698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0" y="548680"/>
            <a:ext cx="9144000" cy="1253697"/>
          </a:xfrm>
        </p:spPr>
        <p:txBody>
          <a:bodyPr>
            <a:noAutofit/>
          </a:bodyPr>
          <a:lstStyle/>
          <a:p>
            <a:r>
              <a:rPr lang="en-US" sz="2400" smtClean="0"/>
              <a:t>Seattle - a city built on top of another city. After the great fire in 1889, the townspeople lifted the level of the streets and began new </a:t>
            </a:r>
            <a:r>
              <a:rPr lang="en-US" sz="2400" smtClean="0"/>
              <a:t>construction</a:t>
            </a:r>
            <a:r>
              <a:rPr lang="en-US" sz="2400" smtClean="0"/>
              <a:t>.</a:t>
            </a:r>
            <a:r>
              <a:rPr lang="ru-RU" sz="2400" smtClean="0"/>
              <a:t> </a:t>
            </a:r>
            <a:r>
              <a:rPr lang="en-US" sz="2400" smtClean="0"/>
              <a:t>You can see the old city in a special museum Underground </a:t>
            </a:r>
            <a:r>
              <a:rPr lang="en-US" sz="2400" smtClean="0"/>
              <a:t>tour</a:t>
            </a:r>
            <a:r>
              <a:rPr lang="en-US" sz="2400" smtClean="0"/>
              <a:t>. </a:t>
            </a:r>
            <a:endParaRPr lang="ru-RU"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0" y="548680"/>
            <a:ext cx="9144000" cy="1253697"/>
          </a:xfrm>
        </p:spPr>
        <p:txBody>
          <a:bodyPr>
            <a:noAutofit/>
          </a:bodyPr>
          <a:lstStyle/>
          <a:p>
            <a:r>
              <a:rPr lang="en-US" sz="2400" smtClean="0"/>
              <a:t>Seattle - a city built on top of another city. After the great fire in 1889, the townspeople lifted the level of the streets and began new </a:t>
            </a:r>
            <a:r>
              <a:rPr lang="en-US" sz="2400" smtClean="0"/>
              <a:t>construction</a:t>
            </a:r>
            <a:r>
              <a:rPr lang="en-US" sz="2400" smtClean="0"/>
              <a:t>.</a:t>
            </a:r>
            <a:r>
              <a:rPr lang="ru-RU" sz="2400" smtClean="0"/>
              <a:t> </a:t>
            </a:r>
            <a:r>
              <a:rPr lang="en-US" sz="2400" smtClean="0"/>
              <a:t>You can see the old city in a special museum Underground </a:t>
            </a:r>
            <a:r>
              <a:rPr lang="en-US" sz="2400" smtClean="0"/>
              <a:t>tour</a:t>
            </a:r>
            <a:r>
              <a:rPr lang="en-US" sz="2400" smtClean="0"/>
              <a:t>. </a:t>
            </a:r>
            <a:endParaRPr lang="ru-RU" sz="2400"/>
          </a:p>
        </p:txBody>
      </p:sp>
      <p:pic>
        <p:nvPicPr>
          <p:cNvPr id="150530" name="Picture 2" descr="File:Seattle Underground Tour 04.jpg"/>
          <p:cNvPicPr>
            <a:picLocks noChangeAspect="1" noChangeArrowheads="1"/>
          </p:cNvPicPr>
          <p:nvPr/>
        </p:nvPicPr>
        <p:blipFill>
          <a:blip r:embed="rId3" cstate="print"/>
          <a:srcRect/>
          <a:stretch>
            <a:fillRect/>
          </a:stretch>
        </p:blipFill>
        <p:spPr bwMode="auto">
          <a:xfrm>
            <a:off x="0" y="2276872"/>
            <a:ext cx="5280587" cy="396044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0" y="548680"/>
            <a:ext cx="9144000" cy="1253697"/>
          </a:xfrm>
        </p:spPr>
        <p:txBody>
          <a:bodyPr>
            <a:noAutofit/>
          </a:bodyPr>
          <a:lstStyle/>
          <a:p>
            <a:r>
              <a:rPr lang="en-US" sz="2400" smtClean="0"/>
              <a:t>Seattle - a city built on top of another city. After the great fire in 1889, the townspeople lifted the level of the streets and began new </a:t>
            </a:r>
            <a:r>
              <a:rPr lang="en-US" sz="2400" smtClean="0"/>
              <a:t>construction</a:t>
            </a:r>
            <a:r>
              <a:rPr lang="en-US" sz="2400" smtClean="0"/>
              <a:t>.</a:t>
            </a:r>
            <a:r>
              <a:rPr lang="ru-RU" sz="2400" smtClean="0"/>
              <a:t> </a:t>
            </a:r>
            <a:r>
              <a:rPr lang="en-US" sz="2400" smtClean="0"/>
              <a:t>You can see the old city in a special museum Underground </a:t>
            </a:r>
            <a:r>
              <a:rPr lang="en-US" sz="2400" smtClean="0"/>
              <a:t>tour</a:t>
            </a:r>
            <a:r>
              <a:rPr lang="en-US" sz="2400" smtClean="0"/>
              <a:t>. </a:t>
            </a:r>
            <a:endParaRPr lang="ru-RU" sz="2400"/>
          </a:p>
        </p:txBody>
      </p:sp>
      <p:pic>
        <p:nvPicPr>
          <p:cNvPr id="150530" name="Picture 2" descr="File:Seattle Underground Tour 04.jpg"/>
          <p:cNvPicPr>
            <a:picLocks noChangeAspect="1" noChangeArrowheads="1"/>
          </p:cNvPicPr>
          <p:nvPr/>
        </p:nvPicPr>
        <p:blipFill>
          <a:blip r:embed="rId3" cstate="print"/>
          <a:srcRect/>
          <a:stretch>
            <a:fillRect/>
          </a:stretch>
        </p:blipFill>
        <p:spPr bwMode="auto">
          <a:xfrm>
            <a:off x="0" y="2276872"/>
            <a:ext cx="5280587" cy="3960440"/>
          </a:xfrm>
          <a:prstGeom prst="rect">
            <a:avLst/>
          </a:prstGeom>
          <a:noFill/>
        </p:spPr>
      </p:pic>
      <p:pic>
        <p:nvPicPr>
          <p:cNvPr id="154626" name="Picture 2" descr="File:Seattle Underground Tour 01.jpg"/>
          <p:cNvPicPr>
            <a:picLocks noChangeAspect="1" noChangeArrowheads="1"/>
          </p:cNvPicPr>
          <p:nvPr/>
        </p:nvPicPr>
        <p:blipFill>
          <a:blip r:embed="rId4" cstate="print"/>
          <a:srcRect/>
          <a:stretch>
            <a:fillRect/>
          </a:stretch>
        </p:blipFill>
        <p:spPr bwMode="auto">
          <a:xfrm>
            <a:off x="6012160" y="2204864"/>
            <a:ext cx="3024336" cy="403469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323528" y="332656"/>
            <a:ext cx="7774632" cy="873442"/>
          </a:xfrm>
        </p:spPr>
        <p:txBody>
          <a:bodyPr>
            <a:normAutofit/>
          </a:bodyPr>
          <a:lstStyle/>
          <a:p>
            <a:r>
              <a:rPr lang="en-US" sz="2000" smtClean="0"/>
              <a:t>Downtown Seattle averages 71 clear (sunny) days a year, with most of those days occurring between May and September</a:t>
            </a:r>
            <a:endParaRPr lang="ru-RU" sz="2000"/>
          </a:p>
        </p:txBody>
      </p:sp>
      <p:sp>
        <p:nvSpPr>
          <p:cNvPr id="3" name="Подзаголовок 2"/>
          <p:cNvSpPr>
            <a:spLocks noGrp="1"/>
          </p:cNvSpPr>
          <p:nvPr>
            <p:ph type="subTitle" idx="1"/>
          </p:nvPr>
        </p:nvSpPr>
        <p:spPr/>
        <p:txBody>
          <a:bodyPr/>
          <a:lstStyle/>
          <a:p>
            <a:endParaRPr lang="ru-RU"/>
          </a:p>
        </p:txBody>
      </p:sp>
      <p:pic>
        <p:nvPicPr>
          <p:cNvPr id="151554" name="Picture 2" descr="File:Downtown Seattle 2.JPG"/>
          <p:cNvPicPr>
            <a:picLocks noChangeAspect="1" noChangeArrowheads="1"/>
          </p:cNvPicPr>
          <p:nvPr/>
        </p:nvPicPr>
        <p:blipFill>
          <a:blip r:embed="rId3" cstate="print"/>
          <a:srcRect/>
          <a:stretch>
            <a:fillRect/>
          </a:stretch>
        </p:blipFill>
        <p:spPr bwMode="auto">
          <a:xfrm>
            <a:off x="899592" y="1124744"/>
            <a:ext cx="7200800" cy="5400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539552" y="332656"/>
            <a:ext cx="7772400" cy="893657"/>
          </a:xfrm>
        </p:spPr>
        <p:txBody>
          <a:bodyPr>
            <a:normAutofit/>
          </a:bodyPr>
          <a:lstStyle/>
          <a:p>
            <a:r>
              <a:rPr lang="en-US" sz="2400" smtClean="0"/>
              <a:t>Between October and May, Seattle is mostly or partly cloudy six out of every seven day</a:t>
            </a:r>
            <a:endParaRPr lang="ru-RU" sz="2400"/>
          </a:p>
        </p:txBody>
      </p:sp>
      <p:sp>
        <p:nvSpPr>
          <p:cNvPr id="3" name="Подзаголовок 2"/>
          <p:cNvSpPr>
            <a:spLocks noGrp="1"/>
          </p:cNvSpPr>
          <p:nvPr>
            <p:ph type="subTitle" idx="1"/>
          </p:nvPr>
        </p:nvSpPr>
        <p:spPr/>
        <p:txBody>
          <a:bodyPr/>
          <a:lstStyle/>
          <a:p>
            <a:endParaRPr lang="ru-RU"/>
          </a:p>
        </p:txBody>
      </p:sp>
      <p:pic>
        <p:nvPicPr>
          <p:cNvPr id="152578" name="Picture 2" descr="&amp;Scy;&amp;SHcy;&amp;Acy; : &amp;Vcy;&amp;acy;&amp;shcy;&amp;icy;&amp;ncy;&amp;gcy;&amp;tcy;&amp;ocy;&amp;ncy; &amp;Scy;&amp;icy;&amp;ecy;&amp;tcy;&amp;lcy; - &amp;Gcy;&amp;ocy;&amp;rcy;&amp;ocy;&amp;dcy;&amp;acy;"/>
          <p:cNvPicPr>
            <a:picLocks noChangeAspect="1" noChangeArrowheads="1"/>
          </p:cNvPicPr>
          <p:nvPr/>
        </p:nvPicPr>
        <p:blipFill>
          <a:blip r:embed="rId3" cstate="print"/>
          <a:srcRect/>
          <a:stretch>
            <a:fillRect/>
          </a:stretch>
        </p:blipFill>
        <p:spPr bwMode="auto">
          <a:xfrm>
            <a:off x="683568" y="1340768"/>
            <a:ext cx="7704856" cy="51114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eattle.jpg"/>
          <p:cNvPicPr>
            <a:picLocks noChangeAspect="1"/>
          </p:cNvPicPr>
          <p:nvPr/>
        </p:nvPicPr>
        <p:blipFill>
          <a:blip r:embed="rId2" cstate="print"/>
          <a:stretch>
            <a:fillRect/>
          </a:stretch>
        </p:blipFill>
        <p:spPr>
          <a:xfrm>
            <a:off x="-828600" y="0"/>
            <a:ext cx="10379676" cy="6858000"/>
          </a:xfrm>
          <a:prstGeom prst="rect">
            <a:avLst/>
          </a:prstGeom>
        </p:spPr>
      </p:pic>
      <p:sp>
        <p:nvSpPr>
          <p:cNvPr id="2" name="Заголовок 1"/>
          <p:cNvSpPr>
            <a:spLocks noGrp="1"/>
          </p:cNvSpPr>
          <p:nvPr>
            <p:ph type="ctrTitle"/>
          </p:nvPr>
        </p:nvSpPr>
        <p:spPr>
          <a:xfrm>
            <a:off x="971600" y="764704"/>
            <a:ext cx="7772400" cy="1829761"/>
          </a:xfrm>
        </p:spPr>
        <p:txBody>
          <a:bodyPr>
            <a:normAutofit fontScale="90000"/>
          </a:bodyPr>
          <a:lstStyle/>
          <a:p>
            <a:r>
              <a:rPr lang="en-US" sz="2700" smtClean="0"/>
              <a:t>The </a:t>
            </a:r>
            <a:r>
              <a:rPr lang="en-US" sz="2700" smtClean="0"/>
              <a:t>Evergreen Point </a:t>
            </a:r>
            <a:r>
              <a:rPr lang="en-US" sz="2700" smtClean="0"/>
              <a:t>Floating </a:t>
            </a:r>
            <a:r>
              <a:rPr lang="en-US" sz="2700" smtClean="0"/>
              <a:t>Bridge</a:t>
            </a:r>
            <a:r>
              <a:rPr lang="en-US" sz="2800" smtClean="0"/>
              <a:t> is the longest floating bridge on Earth at </a:t>
            </a:r>
            <a:r>
              <a:rPr lang="en-US" sz="2800" smtClean="0"/>
              <a:t>2,310 </a:t>
            </a:r>
            <a:r>
              <a:rPr lang="en-US" sz="2800" smtClean="0"/>
              <a:t>metres</a:t>
            </a:r>
            <a:r>
              <a:rPr lang="en-US" sz="2400" smtClean="0"/>
              <a:t> and carries State Route 520 across Lake Washington from Seattle to Medina.</a:t>
            </a:r>
            <a:r>
              <a:rPr lang="en-US" sz="2700" smtClean="0"/>
              <a:t> </a:t>
            </a:r>
            <a:r>
              <a:rPr lang="en-US" smtClean="0"/>
              <a:t/>
            </a:r>
            <a:br>
              <a:rPr lang="en-US" smtClean="0"/>
            </a:br>
            <a:endParaRPr lang="ru-RU"/>
          </a:p>
        </p:txBody>
      </p:sp>
      <p:sp>
        <p:nvSpPr>
          <p:cNvPr id="3" name="Подзаголовок 2"/>
          <p:cNvSpPr>
            <a:spLocks noGrp="1"/>
          </p:cNvSpPr>
          <p:nvPr>
            <p:ph type="subTitle" idx="1"/>
          </p:nvPr>
        </p:nvSpPr>
        <p:spPr/>
        <p:txBody>
          <a:bodyPr/>
          <a:lstStyle/>
          <a:p>
            <a:endParaRPr lang="ru-RU"/>
          </a:p>
        </p:txBody>
      </p:sp>
      <p:pic>
        <p:nvPicPr>
          <p:cNvPr id="156674" name="Picture 2" descr="File:Aerial 520 Bridge August 2009.JPG"/>
          <p:cNvPicPr>
            <a:picLocks noChangeAspect="1" noChangeArrowheads="1"/>
          </p:cNvPicPr>
          <p:nvPr/>
        </p:nvPicPr>
        <p:blipFill>
          <a:blip r:embed="rId3" cstate="print"/>
          <a:srcRect/>
          <a:stretch>
            <a:fillRect/>
          </a:stretch>
        </p:blipFill>
        <p:spPr bwMode="auto">
          <a:xfrm>
            <a:off x="-368180" y="2420888"/>
            <a:ext cx="9512180" cy="325792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175</TotalTime>
  <Words>539</Words>
  <Application>Microsoft Office PowerPoint</Application>
  <PresentationFormat>Экран (4:3)</PresentationFormat>
  <Paragraphs>48</Paragraphs>
  <Slides>39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Открытая</vt:lpstr>
      <vt:lpstr>Seattle </vt:lpstr>
      <vt:lpstr>Seattle </vt:lpstr>
      <vt:lpstr>Слайд 3</vt:lpstr>
      <vt:lpstr>Seattle - a city built on top of another city. After the great fire in 1889, the townspeople lifted the level of the streets and began new construction. You can see the old city in a special museum Underground tour. </vt:lpstr>
      <vt:lpstr>Seattle - a city built on top of another city. After the great fire in 1889, the townspeople lifted the level of the streets and began new construction. You can see the old city in a special museum Underground tour. </vt:lpstr>
      <vt:lpstr>Seattle - a city built on top of another city. After the great fire in 1889, the townspeople lifted the level of the streets and began new construction. You can see the old city in a special museum Underground tour. </vt:lpstr>
      <vt:lpstr>Downtown Seattle averages 71 clear (sunny) days a year, with most of those days occurring between May and September</vt:lpstr>
      <vt:lpstr>Between October and May, Seattle is mostly or partly cloudy six out of every seven day</vt:lpstr>
      <vt:lpstr>The Evergreen Point Floating Bridge is the longest floating bridge on Earth at 2,310 metres and carries State Route 520 across Lake Washington from Seattle to Medina.  </vt:lpstr>
      <vt:lpstr>Northgate shopping mall, built in 1950, was the first shopping center in the world </vt:lpstr>
      <vt:lpstr>Northgate shopping mall, built in 1950, was the first shopping center in the world </vt:lpstr>
      <vt:lpstr>Such famous names as Boeing, Microsoft and Starbucks belong to Seattle.  </vt:lpstr>
      <vt:lpstr>Such famous names as Boeing, Microsoft and Starbucks belong to Seattle.  </vt:lpstr>
      <vt:lpstr>Such famous names as Boeing, Microsoft and Starbucks belong to Seattle.  </vt:lpstr>
      <vt:lpstr>Such famous names as Boeing, Microsoft and Starbucks belong to Seattle.  </vt:lpstr>
      <vt:lpstr>Seattle is the most literary city in America.  </vt:lpstr>
      <vt:lpstr>Seattle is the most literary city in America.  </vt:lpstr>
      <vt:lpstr>Seattle is the most literary city in America.  </vt:lpstr>
      <vt:lpstr>Seattle is the most educated city in the United States - is the highest percentage of people with higher education. </vt:lpstr>
      <vt:lpstr>Seattle is the most educated city in the United States - is the highest percentage of people with higher education. </vt:lpstr>
      <vt:lpstr>Seattle has more bookstores than any other town in America. </vt:lpstr>
      <vt:lpstr>Top attractions in Seattle </vt:lpstr>
      <vt:lpstr>The Space Needle is a tower in Seattle, Washington and a major landmark of the Pacific Northwest region of the United States and a symbol of Seattle. </vt:lpstr>
      <vt:lpstr>The Space Needle is a tower in Seattle, Washington and a major landmark of the Pacific Northwest region of the United States and a symbol of Seattle. </vt:lpstr>
      <vt:lpstr>Seattle Aquarium</vt:lpstr>
      <vt:lpstr>Seattle Aquarium</vt:lpstr>
      <vt:lpstr>Central Waterfront</vt:lpstr>
      <vt:lpstr>Central Waterfront</vt:lpstr>
      <vt:lpstr>CenturyLink Field</vt:lpstr>
      <vt:lpstr>Слайд 30</vt:lpstr>
      <vt:lpstr>List of people from Seattle</vt:lpstr>
      <vt:lpstr>List of people from Seattle</vt:lpstr>
      <vt:lpstr>List of people from Seattle</vt:lpstr>
      <vt:lpstr>Films about Seattle</vt:lpstr>
      <vt:lpstr>Films about Seattle</vt:lpstr>
      <vt:lpstr>Films about Seattle</vt:lpstr>
      <vt:lpstr>Films about Seattle</vt:lpstr>
      <vt:lpstr>Films about Seattle</vt:lpstr>
      <vt:lpstr>Films about Seattle</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dc:title>
  <dc:creator>User</dc:creator>
  <cp:lastModifiedBy>User</cp:lastModifiedBy>
  <cp:revision>18</cp:revision>
  <dcterms:created xsi:type="dcterms:W3CDTF">2012-12-09T15:52:32Z</dcterms:created>
  <dcterms:modified xsi:type="dcterms:W3CDTF">2012-12-09T18:48:05Z</dcterms:modified>
</cp:coreProperties>
</file>