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83" r:id="rId23"/>
    <p:sldId id="277" r:id="rId24"/>
    <p:sldId id="278" r:id="rId25"/>
    <p:sldId id="279" r:id="rId26"/>
    <p:sldId id="280" r:id="rId27"/>
    <p:sldId id="286" r:id="rId28"/>
    <p:sldId id="281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71" autoAdjust="0"/>
    <p:restoredTop sz="98039" autoAdjust="0"/>
  </p:normalViewPr>
  <p:slideViewPr>
    <p:cSldViewPr>
      <p:cViewPr varScale="1">
        <p:scale>
          <a:sx n="86" d="100"/>
          <a:sy n="86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443A4-6F70-4685-BE14-2F912542D6C3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55AD6-86A2-4913-B2C1-06CFA087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55AD6-86A2-4913-B2C1-06CFA08798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55AD6-86A2-4913-B2C1-06CFA08798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55AD6-86A2-4913-B2C1-06CFA08798F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2B42-5F48-4839-A3B3-819FC364736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FC2A-6E80-4B38-8913-B806F659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ownloads\Zakarpattya_-_Kraj_m_j_r_dnij_kraj_(get-tune.net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" Type="http://schemas.openxmlformats.org/officeDocument/2006/relationships/image" Target="../media/image39.jpeg"/><Relationship Id="rId21" Type="http://schemas.openxmlformats.org/officeDocument/2006/relationships/image" Target="../media/image57.jpeg"/><Relationship Id="rId34" Type="http://schemas.openxmlformats.org/officeDocument/2006/relationships/image" Target="../media/image70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33" Type="http://schemas.openxmlformats.org/officeDocument/2006/relationships/image" Target="../media/image69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32" Type="http://schemas.openxmlformats.org/officeDocument/2006/relationships/image" Target="../media/image68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31" Type="http://schemas.openxmlformats.org/officeDocument/2006/relationships/image" Target="../media/image67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7425931_adacc7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72362" cy="2214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Закарпаття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071670" y="3286124"/>
            <a:ext cx="4867275" cy="12207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Мій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рідний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край.</a:t>
            </a:r>
          </a:p>
        </p:txBody>
      </p:sp>
      <p:pic>
        <p:nvPicPr>
          <p:cNvPr id="14" name="Zakarpattya_-_Kraj_m_j_r_dnij_kraj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x_dsc5811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77153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В області знаходиться 1839 пам’яток археології, історії та мистецтва, серед яких 6 – загальнодержавного значення. Мовчазні свідки минулих епох – Горянська ротонда ХП ст., костьол францисканців ХУ ст., Кафедральний собор ХУП ст., замок Паланок – ХІУ-ХУП ст., палац графів </a:t>
            </a:r>
            <a:r>
              <a:rPr lang="uk-UA" sz="2000" dirty="0" err="1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Шенборнів</a:t>
            </a:r>
            <a:r>
              <a:rPr lang="uk-UA" sz="20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 ХІХ ст. та інші.</a:t>
            </a:r>
            <a:endParaRPr lang="ru-RU" sz="20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468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771527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dirty="0" smtClean="0"/>
              <a:t>Найбільші природно-заповідні території:</a:t>
            </a:r>
            <a:endParaRPr lang="ru-RU" sz="4000" dirty="0" smtClean="0"/>
          </a:p>
          <a:p>
            <a:r>
              <a:rPr lang="uk-UA" sz="4000" dirty="0" smtClean="0"/>
              <a:t>- Карпатський біосферний заповідник;</a:t>
            </a:r>
            <a:endParaRPr lang="ru-RU" sz="4000" dirty="0" smtClean="0"/>
          </a:p>
          <a:p>
            <a:r>
              <a:rPr lang="uk-UA" sz="4000" dirty="0" smtClean="0"/>
              <a:t>- національний парк </a:t>
            </a:r>
            <a:r>
              <a:rPr lang="uk-UA" sz="4000" dirty="0" err="1" smtClean="0"/>
              <a:t>„Синевир”</a:t>
            </a:r>
            <a:r>
              <a:rPr lang="uk-UA" sz="4000" dirty="0" smtClean="0"/>
              <a:t>;</a:t>
            </a:r>
            <a:endParaRPr lang="ru-RU" sz="4000" dirty="0" smtClean="0"/>
          </a:p>
          <a:p>
            <a:r>
              <a:rPr lang="uk-UA" sz="4000" dirty="0" smtClean="0"/>
              <a:t> - </a:t>
            </a:r>
            <a:r>
              <a:rPr lang="uk-UA" sz="4000" dirty="0" err="1" smtClean="0"/>
              <a:t>Ужанський</a:t>
            </a:r>
            <a:r>
              <a:rPr lang="uk-UA" sz="4000" dirty="0" smtClean="0"/>
              <a:t> національний природний парк.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19007_212dbc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374" y="285728"/>
            <a:ext cx="90726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>В Закарпатті дуже багато унікальних місць: 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>* Закарпаття є воротами України в Західну Європу;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db.rferl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гора Говерла – найвища вершина Українських Карпат (висота 2061 м.);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581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8786842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* </a:t>
            </a:r>
            <a:r>
              <a:rPr lang="uk-UA" sz="3600" dirty="0" err="1" smtClean="0">
                <a:solidFill>
                  <a:srgbClr val="FF0000"/>
                </a:solidFill>
              </a:rPr>
              <a:t>Синевирське</a:t>
            </a:r>
            <a:r>
              <a:rPr lang="uk-UA" sz="3600" dirty="0" smtClean="0">
                <a:solidFill>
                  <a:srgbClr val="FF0000"/>
                </a:solidFill>
              </a:rPr>
              <a:t> озеро – одне з найкрасивіших високогірних озер в Карпатах, розміщено на висоті 989 м над рівнем моря, загальна площа поверхні 7 га, найбільша глибина 20 м.;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ynev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394" cy="6858000"/>
          </a:xfrm>
          <a:prstGeom prst="rect">
            <a:avLst/>
          </a:prstGeom>
        </p:spPr>
      </p:pic>
      <p:pic>
        <p:nvPicPr>
          <p:cNvPr id="7" name="Рисунок 6" descr="1362582249_f-1203150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498"/>
            <a:ext cx="3382782" cy="2438502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57884" cy="16430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1285860"/>
            <a:ext cx="846722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dirty="0" smtClean="0"/>
              <a:t>* Долина нарцисів – єдине місце на Україні та СНД, де зустрічаються зарості природного нарцису вузьколистого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5380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ale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32"/>
            <a:ext cx="5286380" cy="24288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0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</a:rPr>
              <a:t>найдовша в Європі липова алея набережна Незалежності в м. Ужгороді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_382045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428604"/>
            <a:ext cx="828680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у селі Іза, що на </a:t>
            </a:r>
            <a:r>
              <a:rPr lang="uk-UA" sz="3600" dirty="0" err="1" smtClean="0">
                <a:solidFill>
                  <a:schemeClr val="bg1">
                    <a:lumMod val="95000"/>
                  </a:schemeClr>
                </a:solidFill>
              </a:rPr>
              <a:t>Хустщині</a:t>
            </a:r>
            <a:r>
              <a:rPr lang="uk-UA" sz="3600" dirty="0" smtClean="0">
                <a:solidFill>
                  <a:schemeClr val="bg1">
                    <a:lumMod val="95000"/>
                  </a:schemeClr>
                </a:solidFill>
              </a:rPr>
              <a:t>, швидко прижилися плямисті олені, завезені сюди з Калінінградської області. Їх панти мають велику фармацевтичну цінність. У цьому ж селі добре акліматизувались екзотичні африканські страуси, яких розводять на спеціальній фермі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15234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2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871540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Селище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Тур’ї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Ремети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Перечинського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р-ну,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Закарпатської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обл.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лежить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Турянській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долині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зливаються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гірські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річки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Тур’я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Туриця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тур,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тварина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водиться 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карпатських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лісах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 до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частини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селища “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Ремети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”, то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перекази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стверджують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 колись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називали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ченців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таємні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підземні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ходи через гору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Магуру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762500" cy="6353175"/>
          </a:xfrm>
          <a:prstGeom prst="rect">
            <a:avLst/>
          </a:prstGeom>
        </p:spPr>
      </p:pic>
      <p:pic>
        <p:nvPicPr>
          <p:cNvPr id="7" name="Рисунок 6" descr="05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142852"/>
            <a:ext cx="4762500" cy="63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zhgorodskiy-za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Ужгородський замок</a:t>
            </a:r>
            <a:endParaRPr lang="ru-RU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5jwh45Ry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85852" y="642918"/>
            <a:ext cx="7072362" cy="28575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0639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Закапаття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це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край..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1285852" y="2500306"/>
            <a:ext cx="6696076" cy="185738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"Зеленого золота"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714884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/>
              <a:t> </a:t>
            </a:r>
            <a:r>
              <a:rPr lang="ru-RU" sz="3600" b="1" i="1" dirty="0" err="1"/>
              <a:t>лісів</a:t>
            </a:r>
            <a:r>
              <a:rPr lang="ru-RU" sz="3600" b="1" i="1" dirty="0"/>
              <a:t>, </a:t>
            </a:r>
            <a:r>
              <a:rPr lang="ru-RU" sz="3600" b="1" i="1" dirty="0" err="1"/>
              <a:t>садів</a:t>
            </a:r>
            <a:r>
              <a:rPr lang="ru-RU" sz="3600" b="1" i="1" dirty="0"/>
              <a:t> </a:t>
            </a:r>
            <a:r>
              <a:rPr lang="ru-RU" sz="3600" b="1" i="1" dirty="0" err="1"/>
              <a:t>і</a:t>
            </a:r>
            <a:r>
              <a:rPr lang="ru-RU" sz="3600" b="1" i="1" dirty="0"/>
              <a:t> </a:t>
            </a:r>
            <a:r>
              <a:rPr lang="ru-RU" sz="3600" b="1" i="1" dirty="0" err="1"/>
              <a:t>виноградників</a:t>
            </a:r>
            <a:r>
              <a:rPr lang="ru-RU" sz="3600" b="1" i="1" dirty="0"/>
              <a:t>, край </a:t>
            </a:r>
            <a:r>
              <a:rPr lang="ru-RU" sz="3600" b="1" i="1" dirty="0" err="1"/>
              <a:t>мальовничих</a:t>
            </a:r>
            <a:r>
              <a:rPr lang="ru-RU" sz="3600" b="1" i="1" dirty="0"/>
              <a:t> </a:t>
            </a:r>
            <a:r>
              <a:rPr lang="ru-RU" sz="3600" b="1" i="1" dirty="0" err="1"/>
              <a:t>гір</a:t>
            </a:r>
            <a:r>
              <a:rPr lang="ru-RU" sz="3600" b="1" i="1" dirty="0"/>
              <a:t> </a:t>
            </a:r>
            <a:r>
              <a:rPr lang="ru-RU" sz="3600" b="1" i="1" dirty="0" err="1"/>
              <a:t>і</a:t>
            </a:r>
            <a:r>
              <a:rPr lang="ru-RU" sz="3600" b="1" i="1" dirty="0"/>
              <a:t> </a:t>
            </a:r>
            <a:r>
              <a:rPr lang="ru-RU" sz="3600" b="1" i="1" dirty="0" err="1"/>
              <a:t>полонин</a:t>
            </a:r>
            <a:r>
              <a:rPr lang="ru-RU" sz="3600" b="1" i="1" dirty="0"/>
              <a:t>, </a:t>
            </a:r>
            <a:r>
              <a:rPr lang="ru-RU" sz="3600" b="1" i="1" dirty="0" err="1"/>
              <a:t>багатих</a:t>
            </a:r>
            <a:r>
              <a:rPr lang="ru-RU" sz="3600" b="1" i="1" dirty="0"/>
              <a:t> </a:t>
            </a:r>
            <a:r>
              <a:rPr lang="ru-RU" sz="3600" b="1" i="1" dirty="0" err="1"/>
              <a:t>цілющими</a:t>
            </a:r>
            <a:r>
              <a:rPr lang="ru-RU" sz="3600" b="1" i="1" dirty="0"/>
              <a:t> </a:t>
            </a:r>
            <a:r>
              <a:rPr lang="ru-RU" sz="3600" b="1" i="1" dirty="0" err="1"/>
              <a:t>мінеральними</a:t>
            </a:r>
            <a:r>
              <a:rPr lang="ru-RU" sz="3600" b="1" i="1" dirty="0"/>
              <a:t> </a:t>
            </a:r>
            <a:r>
              <a:rPr lang="ru-RU" sz="3600" b="1" i="1" dirty="0" err="1"/>
              <a:t>джерелами</a:t>
            </a:r>
            <a:r>
              <a:rPr lang="ru-RU" sz="3600" b="1" i="1" dirty="0"/>
              <a:t>.</a:t>
            </a:r>
            <a:endParaRPr lang="ru-RU" sz="3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мок_-Паланок-._Вид_з_півноч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155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dirty="0" smtClean="0"/>
              <a:t> 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28"/>
            <a:ext cx="77424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Мукачівський замок Паланок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4910_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642918"/>
            <a:ext cx="7672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Замок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графів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Шенборнів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428604"/>
            <a:ext cx="6030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Хустський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замок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4297986_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500042"/>
            <a:ext cx="7329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dirty="0" smtClean="0"/>
              <a:t>Виноградівський замок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rolevo-zam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8272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4857760"/>
            <a:ext cx="6292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dirty="0" smtClean="0">
                <a:solidFill>
                  <a:schemeClr val="bg1">
                    <a:lumMod val="95000"/>
                  </a:schemeClr>
                </a:solidFill>
              </a:rPr>
              <a:t>Королівський замок</a:t>
            </a:r>
            <a:endParaRPr lang="ru-RU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3a29353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4143380"/>
            <a:ext cx="6122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Невицький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замок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01630_fc4bad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428604"/>
            <a:ext cx="624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/>
              <a:t>Боржавський</a:t>
            </a:r>
            <a:r>
              <a:rPr lang="uk-UA" sz="5400" b="1" dirty="0" smtClean="0"/>
              <a:t> замок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3053059_1188022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85828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Закарпаття настільки унікальний куточок України, що можна  сміливо сказати: </a:t>
            </a:r>
            <a:r>
              <a:rPr lang="uk-UA" sz="3600" dirty="0" err="1" smtClean="0">
                <a:solidFill>
                  <a:schemeClr val="bg1"/>
                </a:solidFill>
              </a:rPr>
              <a:t>„Хто</a:t>
            </a:r>
            <a:r>
              <a:rPr lang="uk-UA" sz="3600" dirty="0" smtClean="0">
                <a:solidFill>
                  <a:schemeClr val="bg1"/>
                </a:solidFill>
              </a:rPr>
              <a:t> не побував на Закарпатті – той не бачив України і не побував у центрі континентальної </a:t>
            </a:r>
            <a:r>
              <a:rPr lang="uk-UA" sz="3600" dirty="0" err="1" smtClean="0">
                <a:solidFill>
                  <a:schemeClr val="bg1"/>
                </a:solidFill>
              </a:rPr>
              <a:t>Європи”</a:t>
            </a:r>
            <a:r>
              <a:rPr lang="uk-UA" sz="3600" dirty="0" smtClean="0">
                <a:solidFill>
                  <a:schemeClr val="bg1"/>
                </a:solidFill>
              </a:rPr>
              <a:t>.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Тож до подорожей по унікальному краю, юні друзі 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0342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43н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1736" cy="1928802"/>
          </a:xfrm>
          <a:prstGeom prst="rect">
            <a:avLst/>
          </a:prstGeom>
        </p:spPr>
      </p:pic>
      <p:pic>
        <p:nvPicPr>
          <p:cNvPr id="5" name="Рисунок 4" descr="ngBZcjora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2285984" cy="1714488"/>
          </a:xfrm>
          <a:prstGeom prst="rect">
            <a:avLst/>
          </a:prstGeom>
        </p:spPr>
      </p:pic>
      <p:pic>
        <p:nvPicPr>
          <p:cNvPr id="6" name="Рисунок 5" descr="роднг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2350" y="2786058"/>
            <a:ext cx="1811650" cy="1357322"/>
          </a:xfrm>
          <a:prstGeom prst="rect">
            <a:avLst/>
          </a:prstGeom>
        </p:spPr>
      </p:pic>
      <p:pic>
        <p:nvPicPr>
          <p:cNvPr id="7" name="Рисунок 6" descr="dvqjL7HDF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0636"/>
            <a:ext cx="1391209" cy="1857364"/>
          </a:xfrm>
          <a:prstGeom prst="rect">
            <a:avLst/>
          </a:prstGeom>
        </p:spPr>
      </p:pic>
      <p:pic>
        <p:nvPicPr>
          <p:cNvPr id="8" name="Рисунок 7" descr="1lyQJA_1n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32" y="4143381"/>
            <a:ext cx="2571767" cy="1928826"/>
          </a:xfrm>
          <a:prstGeom prst="rect">
            <a:avLst/>
          </a:prstGeom>
        </p:spPr>
      </p:pic>
      <p:pic>
        <p:nvPicPr>
          <p:cNvPr id="9" name="Рисунок 8" descr="PKS5wz-qOw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357802"/>
            <a:ext cx="2000264" cy="1500198"/>
          </a:xfrm>
          <a:prstGeom prst="rect">
            <a:avLst/>
          </a:prstGeom>
        </p:spPr>
      </p:pic>
      <p:pic>
        <p:nvPicPr>
          <p:cNvPr id="10" name="Рисунок 9" descr="SL7362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0"/>
            <a:ext cx="1482338" cy="1976451"/>
          </a:xfrm>
          <a:prstGeom prst="rect">
            <a:avLst/>
          </a:prstGeom>
        </p:spPr>
      </p:pic>
      <p:pic>
        <p:nvPicPr>
          <p:cNvPr id="11" name="Рисунок 10" descr="YlDn-23dY6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5852" y="4608800"/>
            <a:ext cx="1500198" cy="2249199"/>
          </a:xfrm>
          <a:prstGeom prst="rect">
            <a:avLst/>
          </a:prstGeom>
        </p:spPr>
      </p:pic>
      <p:pic>
        <p:nvPicPr>
          <p:cNvPr id="12" name="Рисунок 11" descr="птьень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72396" y="5810674"/>
            <a:ext cx="1571604" cy="1047326"/>
          </a:xfrm>
          <a:prstGeom prst="rect">
            <a:avLst/>
          </a:prstGeom>
        </p:spPr>
      </p:pic>
      <p:pic>
        <p:nvPicPr>
          <p:cNvPr id="13" name="Рисунок 12" descr="нрррат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388" y="0"/>
            <a:ext cx="2714612" cy="2786034"/>
          </a:xfrm>
          <a:prstGeom prst="rect">
            <a:avLst/>
          </a:prstGeom>
        </p:spPr>
      </p:pic>
      <p:pic>
        <p:nvPicPr>
          <p:cNvPr id="15" name="Рисунок 14" descr="SL73599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571876"/>
            <a:ext cx="1071570" cy="1428760"/>
          </a:xfrm>
          <a:prstGeom prst="rect">
            <a:avLst/>
          </a:prstGeom>
        </p:spPr>
      </p:pic>
      <p:pic>
        <p:nvPicPr>
          <p:cNvPr id="16" name="Рисунок 15" descr="SL73604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5008" y="2285992"/>
            <a:ext cx="1928808" cy="2571744"/>
          </a:xfrm>
          <a:prstGeom prst="rect">
            <a:avLst/>
          </a:prstGeom>
        </p:spPr>
      </p:pic>
      <p:pic>
        <p:nvPicPr>
          <p:cNvPr id="17" name="Рисунок 16" descr="SL736036имкпаи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1538" y="3500438"/>
            <a:ext cx="857256" cy="1500198"/>
          </a:xfrm>
          <a:prstGeom prst="rect">
            <a:avLst/>
          </a:prstGeom>
        </p:spPr>
      </p:pic>
      <p:pic>
        <p:nvPicPr>
          <p:cNvPr id="18" name="Рисунок 17" descr="DSCF838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714744" y="0"/>
            <a:ext cx="1714480" cy="1285860"/>
          </a:xfrm>
          <a:prstGeom prst="rect">
            <a:avLst/>
          </a:prstGeom>
        </p:spPr>
      </p:pic>
      <p:pic>
        <p:nvPicPr>
          <p:cNvPr id="19" name="Рисунок 18" descr="DSCF822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43174" y="5214951"/>
            <a:ext cx="1232288" cy="1643050"/>
          </a:xfrm>
          <a:prstGeom prst="rect">
            <a:avLst/>
          </a:prstGeom>
        </p:spPr>
      </p:pic>
      <p:pic>
        <p:nvPicPr>
          <p:cNvPr id="20" name="Рисунок 19" descr="pnKQOVpJsfc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86314" y="0"/>
            <a:ext cx="1904981" cy="1428736"/>
          </a:xfrm>
          <a:prstGeom prst="rect">
            <a:avLst/>
          </a:prstGeom>
        </p:spPr>
      </p:pic>
      <p:pic>
        <p:nvPicPr>
          <p:cNvPr id="21" name="Рисунок 20" descr="UZ5Ky6IK6ZQ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28794" y="3571876"/>
            <a:ext cx="928694" cy="1238258"/>
          </a:xfrm>
          <a:prstGeom prst="rect">
            <a:avLst/>
          </a:prstGeom>
        </p:spPr>
      </p:pic>
      <p:pic>
        <p:nvPicPr>
          <p:cNvPr id="22" name="Рисунок 21" descr="SWjzxNAKgpU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500430" y="1142984"/>
            <a:ext cx="2095483" cy="1571612"/>
          </a:xfrm>
          <a:prstGeom prst="rect">
            <a:avLst/>
          </a:prstGeom>
        </p:spPr>
      </p:pic>
      <p:pic>
        <p:nvPicPr>
          <p:cNvPr id="23" name="Рисунок 22" descr="0-y3nOutEBs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29256" y="1000108"/>
            <a:ext cx="1071570" cy="1428760"/>
          </a:xfrm>
          <a:prstGeom prst="rect">
            <a:avLst/>
          </a:prstGeom>
        </p:spPr>
      </p:pic>
      <p:pic>
        <p:nvPicPr>
          <p:cNvPr id="24" name="Рисунок 23" descr="rv0PYLf3rr4лщж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43306" y="2571744"/>
            <a:ext cx="1500198" cy="2000264"/>
          </a:xfrm>
          <a:prstGeom prst="rect">
            <a:avLst/>
          </a:prstGeom>
        </p:spPr>
      </p:pic>
      <p:pic>
        <p:nvPicPr>
          <p:cNvPr id="25" name="Рисунок 24" descr="i8A3-EoaXmoюбь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000628" y="3571876"/>
            <a:ext cx="1019945" cy="1428760"/>
          </a:xfrm>
          <a:prstGeom prst="rect">
            <a:avLst/>
          </a:prstGeom>
        </p:spPr>
      </p:pic>
      <p:pic>
        <p:nvPicPr>
          <p:cNvPr id="26" name="Рисунок 25" descr="SL734575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00628" y="2643182"/>
            <a:ext cx="750099" cy="1000132"/>
          </a:xfrm>
          <a:prstGeom prst="rect">
            <a:avLst/>
          </a:prstGeom>
        </p:spPr>
      </p:pic>
      <p:pic>
        <p:nvPicPr>
          <p:cNvPr id="27" name="Рисунок 26" descr="SL7342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572264" y="5524515"/>
            <a:ext cx="1000114" cy="1333485"/>
          </a:xfrm>
          <a:prstGeom prst="rect">
            <a:avLst/>
          </a:prstGeom>
        </p:spPr>
      </p:pic>
      <p:pic>
        <p:nvPicPr>
          <p:cNvPr id="28" name="Рисунок 27" descr="коф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714744" y="5955115"/>
            <a:ext cx="1021336" cy="902885"/>
          </a:xfrm>
          <a:prstGeom prst="rect">
            <a:avLst/>
          </a:prstGeom>
        </p:spPr>
      </p:pic>
      <p:pic>
        <p:nvPicPr>
          <p:cNvPr id="29" name="Рисунок 28" descr="t1anotgh2fg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143108" y="1428736"/>
            <a:ext cx="1660916" cy="2214554"/>
          </a:xfrm>
          <a:prstGeom prst="rect">
            <a:avLst/>
          </a:prstGeom>
        </p:spPr>
      </p:pic>
      <p:pic>
        <p:nvPicPr>
          <p:cNvPr id="30" name="Рисунок 29" descr="Изображение 241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786050" y="3429000"/>
            <a:ext cx="1321585" cy="1762113"/>
          </a:xfrm>
          <a:prstGeom prst="rect">
            <a:avLst/>
          </a:prstGeom>
        </p:spPr>
      </p:pic>
      <p:pic>
        <p:nvPicPr>
          <p:cNvPr id="31" name="Рисунок 30" descr="Изображение 326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786182" y="4500570"/>
            <a:ext cx="1714480" cy="1285860"/>
          </a:xfrm>
          <a:prstGeom prst="rect">
            <a:avLst/>
          </a:prstGeom>
        </p:spPr>
      </p:pic>
      <p:pic>
        <p:nvPicPr>
          <p:cNvPr id="32" name="Рисунок 31" descr="x_ee58bdb5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2000240"/>
            <a:ext cx="666755" cy="500066"/>
          </a:xfrm>
          <a:prstGeom prst="rect">
            <a:avLst/>
          </a:prstGeom>
        </p:spPr>
      </p:pic>
      <p:pic>
        <p:nvPicPr>
          <p:cNvPr id="33" name="Рисунок 32" descr="хм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500694" y="4643446"/>
            <a:ext cx="1142976" cy="857232"/>
          </a:xfrm>
          <a:prstGeom prst="rect">
            <a:avLst/>
          </a:prstGeom>
        </p:spPr>
      </p:pic>
      <p:pic>
        <p:nvPicPr>
          <p:cNvPr id="34" name="Рисунок 33" descr="1ZXU6d1OWNo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000892" y="4357694"/>
            <a:ext cx="828676" cy="1104900"/>
          </a:xfrm>
          <a:prstGeom prst="rect">
            <a:avLst/>
          </a:prstGeom>
        </p:spPr>
      </p:pic>
      <p:pic>
        <p:nvPicPr>
          <p:cNvPr id="35" name="Рисунок 34" descr="Изображение 707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714612" y="4572008"/>
            <a:ext cx="785800" cy="1047733"/>
          </a:xfrm>
          <a:prstGeom prst="rect">
            <a:avLst/>
          </a:prstGeom>
        </p:spPr>
      </p:pic>
      <p:pic>
        <p:nvPicPr>
          <p:cNvPr id="36" name="Рисунок 35" descr="DSCF6110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14480" y="1285860"/>
            <a:ext cx="714362" cy="952483"/>
          </a:xfrm>
          <a:prstGeom prst="rect">
            <a:avLst/>
          </a:prstGeom>
        </p:spPr>
      </p:pic>
      <p:pic>
        <p:nvPicPr>
          <p:cNvPr id="37" name="Рисунок 36" descr="_PZnFxz6L10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714480" y="4214818"/>
            <a:ext cx="1238259" cy="92869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85720" y="1785926"/>
            <a:ext cx="84416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Закарпаття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моїми</a:t>
            </a: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очима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61766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357562"/>
            <a:ext cx="87868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</a:rPr>
              <a:t>де </a:t>
            </a:r>
            <a:r>
              <a:rPr lang="ru-RU" sz="5400" dirty="0" err="1">
                <a:solidFill>
                  <a:srgbClr val="C00000"/>
                </a:solidFill>
              </a:rPr>
              <a:t>є</a:t>
            </a:r>
            <a:r>
              <a:rPr lang="ru-RU" sz="5400" dirty="0">
                <a:solidFill>
                  <a:srgbClr val="C00000"/>
                </a:solidFill>
              </a:rPr>
              <a:t> </a:t>
            </a:r>
            <a:r>
              <a:rPr lang="ru-RU" sz="5400" dirty="0" err="1">
                <a:solidFill>
                  <a:srgbClr val="C00000"/>
                </a:solidFill>
              </a:rPr>
              <a:t>багато</a:t>
            </a:r>
            <a:r>
              <a:rPr lang="ru-RU" sz="5400" dirty="0">
                <a:solidFill>
                  <a:srgbClr val="C00000"/>
                </a:solidFill>
              </a:rPr>
              <a:t> </a:t>
            </a:r>
            <a:r>
              <a:rPr lang="ru-RU" sz="5400" dirty="0" err="1">
                <a:solidFill>
                  <a:srgbClr val="C00000"/>
                </a:solidFill>
              </a:rPr>
              <a:t>можливостей</a:t>
            </a:r>
            <a:r>
              <a:rPr lang="ru-RU" sz="5400" dirty="0">
                <a:solidFill>
                  <a:srgbClr val="C00000"/>
                </a:solidFill>
              </a:rPr>
              <a:t> </a:t>
            </a:r>
            <a:r>
              <a:rPr lang="ru-RU" sz="5400" dirty="0" err="1">
                <a:solidFill>
                  <a:srgbClr val="C00000"/>
                </a:solidFill>
              </a:rPr>
              <a:t>різного</a:t>
            </a:r>
            <a:r>
              <a:rPr lang="ru-RU" sz="5400" dirty="0">
                <a:solidFill>
                  <a:srgbClr val="C00000"/>
                </a:solidFill>
              </a:rPr>
              <a:t> </a:t>
            </a:r>
            <a:r>
              <a:rPr lang="ru-RU" sz="5400" dirty="0" err="1">
                <a:solidFill>
                  <a:srgbClr val="C00000"/>
                </a:solidFill>
              </a:rPr>
              <a:t>відпочинку</a:t>
            </a:r>
            <a:r>
              <a:rPr lang="ru-RU" sz="5400" dirty="0">
                <a:solidFill>
                  <a:srgbClr val="C00000"/>
                </a:solidFill>
              </a:rPr>
              <a:t>, </a:t>
            </a:r>
            <a:r>
              <a:rPr lang="ru-RU" sz="5400" dirty="0" err="1">
                <a:solidFill>
                  <a:srgbClr val="C00000"/>
                </a:solidFill>
              </a:rPr>
              <a:t>лікування</a:t>
            </a:r>
            <a:r>
              <a:rPr lang="ru-RU" sz="5400" dirty="0">
                <a:solidFill>
                  <a:srgbClr val="C00000"/>
                </a:solidFill>
              </a:rPr>
              <a:t>, </a:t>
            </a:r>
            <a:r>
              <a:rPr lang="ru-RU" sz="5400" dirty="0" err="1">
                <a:solidFill>
                  <a:srgbClr val="C00000"/>
                </a:solidFill>
              </a:rPr>
              <a:t>проведення</a:t>
            </a:r>
            <a:r>
              <a:rPr lang="ru-RU" sz="5400" dirty="0">
                <a:solidFill>
                  <a:srgbClr val="C00000"/>
                </a:solidFill>
              </a:rPr>
              <a:t> часу.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714356"/>
            <a:ext cx="635798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>
                <a:solidFill>
                  <a:srgbClr val="C00000"/>
                </a:solidFill>
              </a:rPr>
              <a:t>Закарпаття</a:t>
            </a:r>
            <a:r>
              <a:rPr lang="ru-RU" sz="5400" dirty="0">
                <a:solidFill>
                  <a:srgbClr val="C00000"/>
                </a:solidFill>
              </a:rPr>
              <a:t> - край,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у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97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7"/>
            <a:ext cx="864399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err="1"/>
              <a:t>Жителі</a:t>
            </a:r>
            <a:r>
              <a:rPr lang="ru-RU" sz="3200" dirty="0"/>
              <a:t> </a:t>
            </a:r>
            <a:r>
              <a:rPr lang="ru-RU" sz="3200" dirty="0" err="1"/>
              <a:t>Закарпаття</a:t>
            </a:r>
            <a:r>
              <a:rPr lang="ru-RU" sz="3200" dirty="0"/>
              <a:t> </a:t>
            </a:r>
            <a:r>
              <a:rPr lang="ru-RU" sz="3200" dirty="0" err="1"/>
              <a:t>оригінальні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специфічні</a:t>
            </a:r>
            <a:r>
              <a:rPr lang="ru-RU" sz="3200" dirty="0"/>
              <a:t>, </a:t>
            </a:r>
            <a:r>
              <a:rPr lang="ru-RU" sz="3200" dirty="0" err="1"/>
              <a:t>винахідливі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працьовиті</a:t>
            </a:r>
            <a:r>
              <a:rPr lang="ru-RU" sz="3200" dirty="0"/>
              <a:t>, </a:t>
            </a:r>
            <a:r>
              <a:rPr lang="ru-RU" sz="3200" dirty="0" err="1"/>
              <a:t>і</a:t>
            </a:r>
            <a:r>
              <a:rPr lang="ru-RU" sz="3200" dirty="0"/>
              <a:t>, в першу </a:t>
            </a:r>
            <a:r>
              <a:rPr lang="ru-RU" sz="3200" dirty="0" err="1"/>
              <a:t>чергу</a:t>
            </a:r>
            <a:r>
              <a:rPr lang="ru-RU" sz="3200" dirty="0"/>
              <a:t>, </a:t>
            </a:r>
            <a:r>
              <a:rPr lang="ru-RU" sz="3200" dirty="0" err="1"/>
              <a:t>щиросерді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гостинні</a:t>
            </a:r>
            <a:r>
              <a:rPr lang="ru-RU" sz="3200" dirty="0"/>
              <a:t>. </a:t>
            </a:r>
            <a:r>
              <a:rPr lang="ru-RU" sz="3200" dirty="0" err="1"/>
              <a:t>Кращі</a:t>
            </a:r>
            <a:r>
              <a:rPr lang="ru-RU" sz="3200" dirty="0"/>
              <a:t> </a:t>
            </a:r>
            <a:r>
              <a:rPr lang="ru-RU" sz="3200" dirty="0" err="1"/>
              <a:t>представники</a:t>
            </a:r>
            <a:r>
              <a:rPr lang="ru-RU" sz="3200" dirty="0"/>
              <a:t>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народів</a:t>
            </a:r>
            <a:r>
              <a:rPr lang="ru-RU" sz="3200" dirty="0"/>
              <a:t>: </a:t>
            </a:r>
            <a:r>
              <a:rPr lang="ru-RU" sz="3200" dirty="0" err="1"/>
              <a:t>поети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вчені</a:t>
            </a:r>
            <a:r>
              <a:rPr lang="ru-RU" sz="3200" dirty="0"/>
              <a:t>, художники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майстри</a:t>
            </a:r>
            <a:r>
              <a:rPr lang="ru-RU" sz="3200" dirty="0"/>
              <a:t>, </a:t>
            </a:r>
            <a:r>
              <a:rPr lang="ru-RU" sz="3200" dirty="0" err="1"/>
              <a:t>своєю</a:t>
            </a:r>
            <a:r>
              <a:rPr lang="ru-RU" sz="3200" dirty="0"/>
              <a:t> культурою та </a:t>
            </a:r>
            <a:r>
              <a:rPr lang="ru-RU" sz="3200" dirty="0" err="1"/>
              <a:t>звичаями</a:t>
            </a:r>
            <a:r>
              <a:rPr lang="ru-RU" sz="3200" dirty="0"/>
              <a:t> </a:t>
            </a:r>
            <a:r>
              <a:rPr lang="ru-RU" sz="3200" dirty="0" err="1"/>
              <a:t>збагачували</a:t>
            </a:r>
            <a:r>
              <a:rPr lang="ru-RU" sz="3200" dirty="0"/>
              <a:t> наш народ. Тут </a:t>
            </a:r>
            <a:r>
              <a:rPr lang="ru-RU" sz="3200" dirty="0" err="1"/>
              <a:t>розчинилися</a:t>
            </a:r>
            <a:r>
              <a:rPr lang="ru-RU" sz="3200" dirty="0"/>
              <a:t> десятки народностей, </a:t>
            </a:r>
            <a:r>
              <a:rPr lang="ru-RU" sz="3200" dirty="0" err="1"/>
              <a:t>починаючи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кельтів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римлян,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завершуючи</a:t>
            </a:r>
            <a:r>
              <a:rPr lang="ru-RU" sz="3200" dirty="0"/>
              <a:t> </a:t>
            </a:r>
            <a:r>
              <a:rPr lang="ru-RU" sz="3200" dirty="0" err="1"/>
              <a:t>угорцями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українцями</a:t>
            </a:r>
            <a:r>
              <a:rPr lang="ru-RU" sz="3200" dirty="0"/>
              <a:t>..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wDKsrzQo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890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Щедра природа </a:t>
            </a:r>
            <a:r>
              <a:rPr lang="ru-RU" sz="2400" dirty="0" err="1">
                <a:solidFill>
                  <a:srgbClr val="C00000"/>
                </a:solidFill>
              </a:rPr>
              <a:t>дарує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хворим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одужання</a:t>
            </a:r>
            <a:r>
              <a:rPr lang="ru-RU" sz="2400" dirty="0">
                <a:solidFill>
                  <a:srgbClr val="C00000"/>
                </a:solidFill>
              </a:rPr>
              <a:t>, а </a:t>
            </a:r>
            <a:r>
              <a:rPr lang="ru-RU" sz="2400" dirty="0" err="1">
                <a:solidFill>
                  <a:srgbClr val="C00000"/>
                </a:solidFill>
              </a:rPr>
              <a:t>здоровим</a:t>
            </a:r>
            <a:r>
              <a:rPr lang="ru-RU" sz="2400" dirty="0">
                <a:solidFill>
                  <a:srgbClr val="C00000"/>
                </a:solidFill>
              </a:rPr>
              <a:t> - </a:t>
            </a:r>
            <a:r>
              <a:rPr lang="ru-RU" sz="2400" dirty="0" err="1">
                <a:solidFill>
                  <a:srgbClr val="C00000"/>
                </a:solidFill>
              </a:rPr>
              <a:t>насолоду</a:t>
            </a:r>
            <a:r>
              <a:rPr lang="ru-RU" sz="2400" dirty="0">
                <a:solidFill>
                  <a:srgbClr val="C00000"/>
                </a:solidFill>
              </a:rPr>
              <a:t>. У </a:t>
            </a:r>
            <a:r>
              <a:rPr lang="ru-RU" sz="2400" dirty="0" err="1">
                <a:solidFill>
                  <a:srgbClr val="C00000"/>
                </a:solidFill>
              </a:rPr>
              <a:t>багатьох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містах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і</a:t>
            </a:r>
            <a:r>
              <a:rPr lang="ru-RU" sz="2400" dirty="0">
                <a:solidFill>
                  <a:srgbClr val="C00000"/>
                </a:solidFill>
              </a:rPr>
              <a:t> селах на водах </a:t>
            </a:r>
            <a:r>
              <a:rPr lang="ru-RU" sz="2400" dirty="0" err="1">
                <a:solidFill>
                  <a:srgbClr val="C00000"/>
                </a:solidFill>
              </a:rPr>
              <a:t>було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споруджено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водолікарні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купальні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або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бальнеологічні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санаторії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 err="1">
                <a:solidFill>
                  <a:srgbClr val="C00000"/>
                </a:solidFill>
              </a:rPr>
              <a:t>Мінеральні</a:t>
            </a:r>
            <a:r>
              <a:rPr lang="ru-RU" sz="2400" dirty="0">
                <a:solidFill>
                  <a:srgbClr val="C00000"/>
                </a:solidFill>
              </a:rPr>
              <a:t> води </a:t>
            </a:r>
            <a:r>
              <a:rPr lang="ru-RU" sz="2400" dirty="0" err="1">
                <a:solidFill>
                  <a:srgbClr val="C00000"/>
                </a:solidFill>
              </a:rPr>
              <a:t>допомагають</a:t>
            </a:r>
            <a:r>
              <a:rPr lang="ru-RU" sz="2400" dirty="0">
                <a:solidFill>
                  <a:srgbClr val="C00000"/>
                </a:solidFill>
              </a:rPr>
              <a:t> при </a:t>
            </a:r>
            <a:r>
              <a:rPr lang="ru-RU" sz="2400" dirty="0" err="1">
                <a:solidFill>
                  <a:srgbClr val="C00000"/>
                </a:solidFill>
              </a:rPr>
              <a:t>захворюваннях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опорно-рухового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апарату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дерматологічних</a:t>
            </a:r>
            <a:r>
              <a:rPr lang="ru-RU" sz="2400" dirty="0">
                <a:solidFill>
                  <a:srgbClr val="C00000"/>
                </a:solidFill>
              </a:rPr>
              <a:t> та </a:t>
            </a:r>
            <a:r>
              <a:rPr lang="ru-RU" sz="2400" dirty="0" err="1">
                <a:solidFill>
                  <a:srgbClr val="C00000"/>
                </a:solidFill>
              </a:rPr>
              <a:t>гінекологічних</a:t>
            </a:r>
            <a:r>
              <a:rPr lang="ru-RU" sz="2400" dirty="0">
                <a:solidFill>
                  <a:srgbClr val="C00000"/>
                </a:solidFill>
              </a:rPr>
              <a:t> хворобах, при </a:t>
            </a:r>
            <a:r>
              <a:rPr lang="ru-RU" sz="2400" dirty="0" err="1">
                <a:solidFill>
                  <a:srgbClr val="C00000"/>
                </a:solidFill>
              </a:rPr>
              <a:t>патологіях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органів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травлення</a:t>
            </a:r>
            <a:r>
              <a:rPr lang="ru-RU" sz="2400" dirty="0">
                <a:solidFill>
                  <a:srgbClr val="C00000"/>
                </a:solidFill>
              </a:rPr>
              <a:t> та </a:t>
            </a:r>
            <a:r>
              <a:rPr lang="ru-RU" sz="2400" dirty="0" err="1">
                <a:solidFill>
                  <a:srgbClr val="C00000"/>
                </a:solidFill>
              </a:rPr>
              <a:t>нервової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системи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 err="1">
                <a:solidFill>
                  <a:srgbClr val="C00000"/>
                </a:solidFill>
              </a:rPr>
              <a:t>Під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Закарпаттям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ціле</a:t>
            </a:r>
            <a:r>
              <a:rPr lang="ru-RU" sz="2400" dirty="0">
                <a:solidFill>
                  <a:srgbClr val="C00000"/>
                </a:solidFill>
              </a:rPr>
              <a:t> море </a:t>
            </a:r>
            <a:r>
              <a:rPr lang="ru-RU" sz="2400" dirty="0" err="1">
                <a:solidFill>
                  <a:srgbClr val="C00000"/>
                </a:solidFill>
              </a:rPr>
              <a:t>цілющих</a:t>
            </a:r>
            <a:r>
              <a:rPr lang="ru-RU" sz="2400" dirty="0">
                <a:solidFill>
                  <a:srgbClr val="C00000"/>
                </a:solidFill>
              </a:rPr>
              <a:t> вод. Де б не </a:t>
            </a:r>
            <a:r>
              <a:rPr lang="ru-RU" sz="2400" dirty="0" err="1">
                <a:solidFill>
                  <a:srgbClr val="C00000"/>
                </a:solidFill>
              </a:rPr>
              <a:t>робили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свердловину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майже</a:t>
            </a:r>
            <a:r>
              <a:rPr lang="ru-RU" sz="2400" dirty="0">
                <a:solidFill>
                  <a:srgbClr val="C00000"/>
                </a:solidFill>
              </a:rPr>
              <a:t> напевно </a:t>
            </a:r>
            <a:r>
              <a:rPr lang="ru-RU" sz="2400" dirty="0" err="1">
                <a:solidFill>
                  <a:srgbClr val="C00000"/>
                </a:solidFill>
              </a:rPr>
              <a:t>натрапляли</a:t>
            </a:r>
            <a:r>
              <a:rPr lang="ru-RU" sz="2400" dirty="0">
                <a:solidFill>
                  <a:srgbClr val="C00000"/>
                </a:solidFill>
              </a:rPr>
              <a:t> на </a:t>
            </a:r>
            <a:r>
              <a:rPr lang="ru-RU" sz="2400" dirty="0" err="1">
                <a:solidFill>
                  <a:srgbClr val="C00000"/>
                </a:solidFill>
              </a:rPr>
              <a:t>мінеральне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або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геотермальне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джерело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q3gZ89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807249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92D050"/>
                </a:solidFill>
              </a:rPr>
              <a:t>Все для активного способу </a:t>
            </a:r>
            <a:r>
              <a:rPr lang="ru-RU" sz="2400" dirty="0" err="1">
                <a:solidFill>
                  <a:srgbClr val="92D050"/>
                </a:solidFill>
              </a:rPr>
              <a:t>життя</a:t>
            </a:r>
            <a:r>
              <a:rPr lang="ru-RU" sz="2400" dirty="0">
                <a:solidFill>
                  <a:srgbClr val="92D050"/>
                </a:solidFill>
              </a:rPr>
              <a:t> та </a:t>
            </a:r>
            <a:r>
              <a:rPr lang="ru-RU" sz="2400" dirty="0" smtClean="0">
                <a:solidFill>
                  <a:srgbClr val="92D050"/>
                </a:solidFill>
              </a:rPr>
              <a:t>спорту</a:t>
            </a:r>
          </a:p>
          <a:p>
            <a:pPr algn="ctr"/>
            <a:endParaRPr lang="ru-RU" sz="2400" dirty="0">
              <a:solidFill>
                <a:srgbClr val="92D050"/>
              </a:solidFill>
            </a:endParaRPr>
          </a:p>
          <a:p>
            <a:pPr algn="ctr"/>
            <a:endParaRPr lang="ru-RU" sz="2400" dirty="0" smtClean="0">
              <a:solidFill>
                <a:srgbClr val="92D050"/>
              </a:solidFill>
            </a:endParaRPr>
          </a:p>
          <a:p>
            <a:pPr algn="ctr"/>
            <a:endParaRPr lang="ru-RU" sz="2400" dirty="0">
              <a:solidFill>
                <a:srgbClr val="92D050"/>
              </a:solidFill>
            </a:endParaRPr>
          </a:p>
          <a:p>
            <a:pPr algn="ctr"/>
            <a:endParaRPr lang="ru-RU" sz="2400" dirty="0" smtClean="0">
              <a:solidFill>
                <a:srgbClr val="92D050"/>
              </a:solidFill>
            </a:endParaRPr>
          </a:p>
          <a:p>
            <a:pPr algn="ctr"/>
            <a:endParaRPr lang="ru-RU" sz="2400" dirty="0">
              <a:solidFill>
                <a:srgbClr val="92D050"/>
              </a:solidFill>
            </a:endParaRPr>
          </a:p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/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 smtClean="0">
                <a:solidFill>
                  <a:srgbClr val="92D050"/>
                </a:solidFill>
              </a:rPr>
              <a:t/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dirty="0">
                <a:solidFill>
                  <a:srgbClr val="92D050"/>
                </a:solidFill>
              </a:rPr>
              <a:t>Для </a:t>
            </a:r>
            <a:r>
              <a:rPr lang="ru-RU" sz="2400" dirty="0" err="1">
                <a:solidFill>
                  <a:srgbClr val="92D050"/>
                </a:solidFill>
              </a:rPr>
              <a:t>любителів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кінного</a:t>
            </a:r>
            <a:r>
              <a:rPr lang="ru-RU" sz="2400" dirty="0">
                <a:solidFill>
                  <a:srgbClr val="92D050"/>
                </a:solidFill>
              </a:rPr>
              <a:t> спорту, у </a:t>
            </a:r>
            <a:r>
              <a:rPr lang="ru-RU" sz="2400" dirty="0" err="1">
                <a:solidFill>
                  <a:srgbClr val="92D050"/>
                </a:solidFill>
              </a:rPr>
              <a:t>багатьох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регіонах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Закарпаття</a:t>
            </a:r>
            <a:r>
              <a:rPr lang="ru-RU" sz="2400" dirty="0">
                <a:solidFill>
                  <a:srgbClr val="92D050"/>
                </a:solidFill>
              </a:rPr>
              <a:t>, </a:t>
            </a:r>
            <a:r>
              <a:rPr lang="ru-RU" sz="2400" dirty="0" err="1">
                <a:solidFill>
                  <a:srgbClr val="92D050"/>
                </a:solidFill>
              </a:rPr>
              <a:t>пропонуються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кінні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маршрути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з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інструкторами</a:t>
            </a:r>
            <a:r>
              <a:rPr lang="ru-RU" sz="2400" dirty="0">
                <a:solidFill>
                  <a:srgbClr val="92D050"/>
                </a:solidFill>
              </a:rPr>
              <a:t>. Гори </a:t>
            </a:r>
            <a:r>
              <a:rPr lang="ru-RU" sz="2400" dirty="0" err="1">
                <a:solidFill>
                  <a:srgbClr val="92D050"/>
                </a:solidFill>
              </a:rPr>
              <a:t>привабливі</a:t>
            </a:r>
            <a:r>
              <a:rPr lang="ru-RU" sz="2400" dirty="0">
                <a:solidFill>
                  <a:srgbClr val="92D050"/>
                </a:solidFill>
              </a:rPr>
              <a:t> для </a:t>
            </a:r>
            <a:r>
              <a:rPr lang="ru-RU" sz="2400" dirty="0" err="1">
                <a:solidFill>
                  <a:srgbClr val="92D050"/>
                </a:solidFill>
              </a:rPr>
              <a:t>любителів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гірських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походів</a:t>
            </a:r>
            <a:r>
              <a:rPr lang="ru-RU" sz="2400" dirty="0">
                <a:solidFill>
                  <a:srgbClr val="92D050"/>
                </a:solidFill>
              </a:rPr>
              <a:t> та </a:t>
            </a:r>
            <a:r>
              <a:rPr lang="ru-RU" sz="2400" dirty="0" err="1">
                <a:solidFill>
                  <a:srgbClr val="92D050"/>
                </a:solidFill>
              </a:rPr>
              <a:t>екстремальних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видів</a:t>
            </a:r>
            <a:r>
              <a:rPr lang="ru-RU" sz="2400" dirty="0">
                <a:solidFill>
                  <a:srgbClr val="92D050"/>
                </a:solidFill>
              </a:rPr>
              <a:t> спорту. А </a:t>
            </a:r>
            <a:r>
              <a:rPr lang="ru-RU" sz="2400" dirty="0" err="1">
                <a:solidFill>
                  <a:srgbClr val="92D050"/>
                </a:solidFill>
              </a:rPr>
              <a:t>взимку</a:t>
            </a:r>
            <a:r>
              <a:rPr lang="ru-RU" sz="2400" dirty="0">
                <a:solidFill>
                  <a:srgbClr val="92D050"/>
                </a:solidFill>
              </a:rPr>
              <a:t> на Вас </a:t>
            </a:r>
            <a:r>
              <a:rPr lang="ru-RU" sz="2400" dirty="0" err="1">
                <a:solidFill>
                  <a:srgbClr val="92D050"/>
                </a:solidFill>
              </a:rPr>
              <a:t>чекають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численні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гірськолижні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траси</a:t>
            </a:r>
            <a:r>
              <a:rPr lang="ru-RU" sz="2400" dirty="0">
                <a:solidFill>
                  <a:srgbClr val="92D050"/>
                </a:solidFill>
              </a:rPr>
              <a:t> та краса </a:t>
            </a:r>
            <a:r>
              <a:rPr lang="ru-RU" sz="2400" dirty="0" err="1">
                <a:solidFill>
                  <a:srgbClr val="92D050"/>
                </a:solidFill>
              </a:rPr>
              <a:t>навколишніх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краєвидів</a:t>
            </a:r>
            <a:r>
              <a:rPr lang="ru-RU" sz="2400" dirty="0">
                <a:solidFill>
                  <a:srgbClr val="92D050"/>
                </a:solidFill>
              </a:rPr>
              <a:t>. </a:t>
            </a:r>
            <a:r>
              <a:rPr lang="ru-RU" sz="2400" dirty="0" err="1">
                <a:solidFill>
                  <a:srgbClr val="92D050"/>
                </a:solidFill>
              </a:rPr>
              <a:t>Прихильників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риболовлі</a:t>
            </a:r>
            <a:r>
              <a:rPr lang="ru-RU" sz="2400" dirty="0">
                <a:solidFill>
                  <a:srgbClr val="92D050"/>
                </a:solidFill>
              </a:rPr>
              <a:t> та </a:t>
            </a:r>
            <a:r>
              <a:rPr lang="ru-RU" sz="2400" dirty="0" err="1">
                <a:solidFill>
                  <a:srgbClr val="92D050"/>
                </a:solidFill>
              </a:rPr>
              <a:t>водних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видів</a:t>
            </a:r>
            <a:r>
              <a:rPr lang="ru-RU" sz="2400" dirty="0">
                <a:solidFill>
                  <a:srgbClr val="92D050"/>
                </a:solidFill>
              </a:rPr>
              <a:t> спорту </a:t>
            </a:r>
            <a:r>
              <a:rPr lang="ru-RU" sz="2400" dirty="0" err="1">
                <a:solidFill>
                  <a:srgbClr val="92D050"/>
                </a:solidFill>
              </a:rPr>
              <a:t>чекають</a:t>
            </a:r>
            <a:r>
              <a:rPr lang="ru-RU" sz="2400" dirty="0">
                <a:solidFill>
                  <a:srgbClr val="92D050"/>
                </a:solidFill>
              </a:rPr>
              <a:t> озера, </a:t>
            </a:r>
            <a:r>
              <a:rPr lang="ru-RU" sz="2400" dirty="0" err="1">
                <a:solidFill>
                  <a:srgbClr val="92D050"/>
                </a:solidFill>
              </a:rPr>
              <a:t>малі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і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великі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ріки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з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найрізноманітнішим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природним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оточенням</a:t>
            </a:r>
            <a:r>
              <a:rPr lang="ru-RU" sz="2400" dirty="0">
                <a:solidFill>
                  <a:srgbClr val="92D050"/>
                </a:solidFill>
              </a:rPr>
              <a:t>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_79a115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44000" cy="4572008"/>
          </a:xfrm>
          <a:prstGeom prst="rect">
            <a:avLst/>
          </a:prstGeom>
        </p:spPr>
      </p:pic>
      <p:pic>
        <p:nvPicPr>
          <p:cNvPr id="5" name="Рисунок 4" descr="96abc437df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8" cy="2357429"/>
          </a:xfrm>
          <a:prstGeom prst="rect">
            <a:avLst/>
          </a:prstGeom>
        </p:spPr>
      </p:pic>
      <p:pic>
        <p:nvPicPr>
          <p:cNvPr id="6" name="Рисунок 5" descr="1378558550_5img_6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-1"/>
            <a:ext cx="4143372" cy="23574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2786058"/>
            <a:ext cx="83582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Різноманітні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домашні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страви та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напої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одна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ізюминка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Закарпаття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мешканців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. Де б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були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район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б не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завітали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всюди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можете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скуштувати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“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кухонну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творчість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”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закарпатських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кулінарів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Доказом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того, яку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важливу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роль в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житті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закарпатців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відіграє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смачна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їжа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добрі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вина та наливки, служить велика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пов'язаних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ними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традиційних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культурних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заходів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karpatt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9"/>
            <a:ext cx="87154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dirty="0" smtClean="0"/>
              <a:t>Закарпаття знаходиться на крайньому заході України, займає південно-східну частину Східних Карпат і північно-східну частину середньо дунайської низовини. Північна і східна частина області гірська, південна частина має  низовинний характер. Крайня північна точка – біля с. </a:t>
            </a:r>
            <a:r>
              <a:rPr lang="uk-UA" sz="2000" dirty="0" err="1" smtClean="0"/>
              <a:t>Стужиця</a:t>
            </a:r>
            <a:r>
              <a:rPr lang="uk-UA" sz="2000" dirty="0" smtClean="0"/>
              <a:t> на кордоні з Польщею, крайня південна – біля села Ділове на кордоні з Румунією, крайня східна – </a:t>
            </a:r>
            <a:r>
              <a:rPr lang="uk-UA" sz="2000" dirty="0" err="1" smtClean="0"/>
              <a:t>Піп</a:t>
            </a:r>
            <a:r>
              <a:rPr lang="uk-UA" sz="2000" dirty="0" smtClean="0"/>
              <a:t> Іван </a:t>
            </a:r>
            <a:r>
              <a:rPr lang="uk-UA" sz="2000" dirty="0" err="1" smtClean="0"/>
              <a:t>Чорногірський</a:t>
            </a:r>
            <a:r>
              <a:rPr lang="uk-UA" sz="2000" dirty="0" smtClean="0"/>
              <a:t>, на межі з Івано-Франківською областю, крайня західна – с. </a:t>
            </a:r>
            <a:r>
              <a:rPr lang="uk-UA" sz="2000" dirty="0" err="1" smtClean="0"/>
              <a:t>Соломоново</a:t>
            </a:r>
            <a:r>
              <a:rPr lang="uk-UA" sz="2000" dirty="0" smtClean="0"/>
              <a:t> на кордоні зі Словаччиною.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74704_6605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7693"/>
            <a:ext cx="892971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000" dirty="0" smtClean="0"/>
              <a:t>Область межує з чотирма країнами – Польщею, Словаччиною, Угорщиною та Румунією, а з </a:t>
            </a:r>
            <a:r>
              <a:rPr lang="uk-UA" sz="4000" dirty="0" err="1" smtClean="0"/>
              <a:t>пінічно-східного</a:t>
            </a:r>
            <a:r>
              <a:rPr lang="uk-UA" sz="4000" dirty="0" smtClean="0"/>
              <a:t> боку – з Львівською та Івано-Франківською областями України.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606</Words>
  <Application>Microsoft Office PowerPoint</Application>
  <PresentationFormat>Экран (4:3)</PresentationFormat>
  <Paragraphs>47</Paragraphs>
  <Slides>30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42</cp:revision>
  <dcterms:created xsi:type="dcterms:W3CDTF">2014-01-16T18:01:59Z</dcterms:created>
  <dcterms:modified xsi:type="dcterms:W3CDTF">2014-01-20T16:41:14Z</dcterms:modified>
</cp:coreProperties>
</file>