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4F57-00C7-42D5-A713-A5BB93E64CFC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1BDD-C101-4E1A-80B8-AB6EBEB6D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714488"/>
            <a:ext cx="5143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Чехія</a:t>
            </a:r>
            <a:endParaRPr lang="ru-RU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Школа\географія\до презента\499px-Coat_of_arms_of_the_Czech_Republic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89"/>
            <a:ext cx="2513665" cy="3022443"/>
          </a:xfrm>
          <a:prstGeom prst="rect">
            <a:avLst/>
          </a:prstGeom>
          <a:noFill/>
        </p:spPr>
      </p:pic>
      <p:pic>
        <p:nvPicPr>
          <p:cNvPr id="1027" name="Picture 3" descr="D:\Школа\географія\до презента\czech_republic_fluttering_flag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0"/>
            <a:ext cx="3251200" cy="24384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1257295"/>
          </a:xfrm>
        </p:spPr>
        <p:txBody>
          <a:bodyPr>
            <a:normAutofit/>
          </a:bodyPr>
          <a:lstStyle/>
          <a:p>
            <a:pPr lvl="0"/>
            <a:r>
              <a:rPr lang="uk-UA" sz="2400" dirty="0" smtClean="0"/>
              <a:t>Країна має розвинену транспортну мережу. Частина залізничного транспорту складає понад 60% усього вантажообігу. </a:t>
            </a:r>
            <a:endParaRPr lang="ru-RU" sz="2400" dirty="0"/>
          </a:p>
        </p:txBody>
      </p:sp>
      <p:pic>
        <p:nvPicPr>
          <p:cNvPr id="7171" name="Picture 3" descr="D:\Школа\географія\до презента\672615ffdf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3500462" cy="333693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2357430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/>
              <a:t>Загальна довжина автошляхів - 127,2 тис. км. Автопарк містить 3 млн. пасажирських і 239 тис. вантажних машин. За чисельністю морського флоту Чехія посідає друге місце після Швейцарії серед сухопутних країн Європи. З багатьма країнами Чехія пов'язана повітряними мережами. Найбільш потужний вузол авіаліній - Прага.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Вацлавська</a:t>
            </a:r>
            <a:r>
              <a:rPr lang="uk-UA" dirty="0" smtClean="0"/>
              <a:t> площа</a:t>
            </a:r>
            <a:endParaRPr lang="ru-RU" dirty="0"/>
          </a:p>
        </p:txBody>
      </p:sp>
      <p:pic>
        <p:nvPicPr>
          <p:cNvPr id="8194" name="Picture 2" descr="D:\Школа\географія\до презента\вацлавська площ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16050"/>
            <a:ext cx="8215370" cy="525901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Карловий</a:t>
            </a:r>
            <a:r>
              <a:rPr lang="uk-UA" dirty="0" smtClean="0"/>
              <a:t> міст</a:t>
            </a:r>
            <a:endParaRPr lang="ru-RU" dirty="0"/>
          </a:p>
        </p:txBody>
      </p:sp>
      <p:pic>
        <p:nvPicPr>
          <p:cNvPr id="9218" name="Picture 2" descr="D:\Школа\географія\до презента\карловий мі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57312"/>
            <a:ext cx="8143932" cy="531496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Празький град</a:t>
            </a:r>
            <a:endParaRPr lang="ru-RU" dirty="0"/>
          </a:p>
        </p:txBody>
      </p:sp>
      <p:pic>
        <p:nvPicPr>
          <p:cNvPr id="10242" name="Picture 2" descr="D:\Школа\географія\до презента\празький 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79572"/>
            <a:ext cx="8143932" cy="51498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Староместська</a:t>
            </a:r>
            <a:r>
              <a:rPr lang="uk-UA" dirty="0" smtClean="0"/>
              <a:t> площа</a:t>
            </a:r>
            <a:endParaRPr lang="ru-RU" dirty="0"/>
          </a:p>
        </p:txBody>
      </p:sp>
      <p:pic>
        <p:nvPicPr>
          <p:cNvPr id="11266" name="Picture 2" descr="D:\Школа\географія\до презента\староместська площ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9"/>
            <a:ext cx="7929618" cy="52594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Держава в </a:t>
            </a:r>
            <a:r>
              <a:rPr lang="ru-RU" sz="2400" dirty="0" err="1"/>
              <a:t>Центральній</a:t>
            </a:r>
            <a:r>
              <a:rPr lang="ru-RU" sz="2400" dirty="0"/>
              <a:t> </a:t>
            </a:r>
            <a:r>
              <a:rPr lang="ru-RU" sz="2400" dirty="0" err="1"/>
              <a:t>Європі</a:t>
            </a:r>
            <a:r>
              <a:rPr lang="ru-RU" sz="2400" dirty="0"/>
              <a:t>. </a:t>
            </a:r>
            <a:r>
              <a:rPr lang="uk-UA" sz="2400" dirty="0"/>
              <a:t>Площа - 78 866 км </a:t>
            </a:r>
            <a:r>
              <a:rPr lang="uk-UA" sz="2400" dirty="0" smtClean="0"/>
              <a:t>²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Межує з Польщею </a:t>
            </a:r>
            <a:r>
              <a:rPr lang="uk-UA" sz="2400" dirty="0" smtClean="0"/>
              <a:t>на </a:t>
            </a:r>
            <a:r>
              <a:rPr lang="uk-UA" sz="2400" dirty="0"/>
              <a:t>півночі, Німеччиною - на північно-заході і </a:t>
            </a:r>
            <a:r>
              <a:rPr lang="uk-UA" sz="2400" dirty="0" smtClean="0"/>
              <a:t>заході, Австрією </a:t>
            </a:r>
            <a:r>
              <a:rPr lang="uk-UA" sz="2400" dirty="0"/>
              <a:t>- на </a:t>
            </a:r>
            <a:r>
              <a:rPr lang="uk-UA" sz="2400" dirty="0" smtClean="0"/>
              <a:t>півдні, і </a:t>
            </a:r>
            <a:r>
              <a:rPr lang="uk-UA" sz="2400" dirty="0"/>
              <a:t>Словаччиною - на </a:t>
            </a:r>
            <a:r>
              <a:rPr lang="uk-UA" sz="2400" dirty="0" smtClean="0"/>
              <a:t>сході. Загальна </a:t>
            </a:r>
            <a:r>
              <a:rPr lang="uk-UA" sz="2400" dirty="0"/>
              <a:t>протяжність кордону - 1 880 км. Адміністративно-територіальне ділення: 75 районів.</a:t>
            </a:r>
            <a:endParaRPr lang="ru-RU" sz="2400" dirty="0"/>
          </a:p>
        </p:txBody>
      </p:sp>
      <p:pic>
        <p:nvPicPr>
          <p:cNvPr id="1026" name="Picture 2" descr="D:\Школа\географія\до презента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643314"/>
            <a:ext cx="7377140" cy="29606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pic>
        <p:nvPicPr>
          <p:cNvPr id="3074" name="Picture 2" descr="D:\Школа\географія\до презента\октоберф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819650" cy="3200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1500174"/>
            <a:ext cx="4357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10,4 млн. осіб; 94 % – чехи, </a:t>
            </a:r>
          </a:p>
          <a:p>
            <a:r>
              <a:rPr lang="uk-UA" sz="2400" dirty="0" smtClean="0"/>
              <a:t>3 % – словаки, 3 % – угорці, німці, поляки та інші. </a:t>
            </a:r>
            <a:r>
              <a:rPr lang="ru-RU" sz="2400" dirty="0" smtClean="0"/>
              <a:t>Густота – 130чол/км². </a:t>
            </a:r>
            <a:r>
              <a:rPr lang="uk-UA" sz="2400" dirty="0" smtClean="0"/>
              <a:t>У містах проживають 70% жителів. 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Чехії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характерний</a:t>
            </a:r>
            <a:r>
              <a:rPr lang="ru-RU" sz="2400" dirty="0" smtClean="0"/>
              <a:t> перший тип </a:t>
            </a:r>
            <a:r>
              <a:rPr lang="ru-RU" sz="2400" dirty="0" err="1" smtClean="0"/>
              <a:t>відтворення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негативний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приріст</a:t>
            </a:r>
            <a:r>
              <a:rPr lang="ru-RU" sz="2400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Смертність</a:t>
            </a:r>
            <a:r>
              <a:rPr lang="ru-RU" sz="2400" dirty="0" smtClean="0"/>
              <a:t> (10,54%)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народжуваність</a:t>
            </a:r>
            <a:r>
              <a:rPr lang="ru-RU" sz="2400" dirty="0" smtClean="0"/>
              <a:t> (9,07%), тому </a:t>
            </a:r>
            <a:r>
              <a:rPr lang="ru-RU" sz="2400" dirty="0" err="1" smtClean="0"/>
              <a:t>з</a:t>
            </a:r>
            <a:r>
              <a:rPr lang="ru-RU" sz="2400" dirty="0" smtClean="0"/>
              <a:t> 1994 р. </a:t>
            </a:r>
            <a:r>
              <a:rPr lang="ru-RU" sz="2400" dirty="0" err="1" smtClean="0"/>
              <a:t>спостерігається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тенденція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депопуляції</a:t>
            </a:r>
            <a:r>
              <a:rPr lang="ru-RU" sz="2400" dirty="0" smtClean="0"/>
              <a:t>. </a:t>
            </a:r>
            <a:r>
              <a:rPr lang="ru-RU" sz="2400" dirty="0" err="1" smtClean="0"/>
              <a:t>Офіційна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чеська</a:t>
            </a:r>
            <a:r>
              <a:rPr lang="ru-RU" sz="2400" dirty="0" smtClean="0"/>
              <a:t>.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віруючих</a:t>
            </a:r>
            <a:r>
              <a:rPr lang="ru-RU" sz="2400" dirty="0" smtClean="0"/>
              <a:t> – католики (87 %),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протестанти</a:t>
            </a:r>
            <a:r>
              <a:rPr lang="ru-RU" sz="2400" dirty="0" smtClean="0"/>
              <a:t> (11,1 %) і </a:t>
            </a:r>
            <a:r>
              <a:rPr lang="ru-RU" sz="2400" dirty="0" err="1" smtClean="0"/>
              <a:t>православні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429156" cy="4525963"/>
          </a:xfrm>
        </p:spPr>
        <p:txBody>
          <a:bodyPr>
            <a:normAutofit/>
          </a:bodyPr>
          <a:lstStyle/>
          <a:p>
            <a:r>
              <a:rPr lang="uk-UA" sz="2800" dirty="0"/>
              <a:t>Столиця - Прага (Населення 1285624 чоловік</a:t>
            </a:r>
            <a:r>
              <a:rPr lang="uk-UA" sz="2800" dirty="0" smtClean="0"/>
              <a:t>)</a:t>
            </a:r>
          </a:p>
          <a:p>
            <a:r>
              <a:rPr lang="ru-RU" sz="2800" dirty="0" err="1"/>
              <a:t>Найбільші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- </a:t>
            </a:r>
            <a:r>
              <a:rPr lang="ru-RU" sz="2800" dirty="0" smtClean="0"/>
              <a:t>Брно, </a:t>
            </a:r>
            <a:r>
              <a:rPr lang="ru-RU" sz="2800" dirty="0" err="1" smtClean="0"/>
              <a:t>Острава</a:t>
            </a:r>
            <a:r>
              <a:rPr lang="ru-RU" sz="2800" dirty="0" smtClean="0"/>
              <a:t> , </a:t>
            </a:r>
            <a:r>
              <a:rPr lang="ru-RU" sz="2800" dirty="0" err="1" smtClean="0"/>
              <a:t>Пльзен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Усті-Над</a:t>
            </a:r>
            <a:r>
              <a:rPr lang="ru-RU" sz="2800" dirty="0" smtClean="0"/>
              <a:t> </a:t>
            </a:r>
            <a:r>
              <a:rPr lang="ru-RU" sz="2800" dirty="0" err="1" smtClean="0"/>
              <a:t>Лабем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	</a:t>
            </a:r>
            <a:r>
              <a:rPr lang="ru-RU" sz="2800" dirty="0" err="1" smtClean="0"/>
              <a:t>Градец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Кралове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D:\Школа\географія\до презента\000p9r1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572032" cy="39290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Чехія</a:t>
            </a:r>
            <a:r>
              <a:rPr lang="ru-RU" sz="2400" dirty="0" smtClean="0"/>
              <a:t> -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мальовничих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різнотипних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рівнини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середньовисотними</a:t>
            </a:r>
            <a:r>
              <a:rPr lang="ru-RU" sz="2400" dirty="0" smtClean="0"/>
              <a:t> горами.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масиви</a:t>
            </a:r>
            <a:r>
              <a:rPr lang="ru-RU" sz="2400" dirty="0" smtClean="0"/>
              <a:t>, </a:t>
            </a:r>
            <a:r>
              <a:rPr lang="ru-RU" sz="2400" dirty="0" err="1" smtClean="0"/>
              <a:t>лісистість</a:t>
            </a:r>
            <a:r>
              <a:rPr lang="ru-RU" sz="2400" dirty="0" smtClean="0"/>
              <a:t>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- 62,7%,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, особливо у </a:t>
            </a:r>
            <a:r>
              <a:rPr lang="ru-RU" sz="2400" dirty="0" err="1" smtClean="0"/>
              <a:t>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Гірські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хребти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приваблюють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неповторними</a:t>
            </a:r>
            <a:r>
              <a:rPr lang="ru-RU" sz="2400" dirty="0" smtClean="0"/>
              <a:t> ландшафтами.</a:t>
            </a:r>
            <a:endParaRPr lang="ru-RU" sz="2400" dirty="0"/>
          </a:p>
        </p:txBody>
      </p:sp>
      <p:pic>
        <p:nvPicPr>
          <p:cNvPr id="2050" name="Picture 2" descr="D:\Школа\географія\до презента\map_cheh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7088211" cy="29051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286016"/>
          </a:xfrm>
        </p:spPr>
        <p:txBody>
          <a:bodyPr>
            <a:normAutofit fontScale="92500"/>
          </a:bodyPr>
          <a:lstStyle/>
          <a:p>
            <a:pPr lvl="0"/>
            <a:r>
              <a:rPr lang="uk-UA" sz="2400" dirty="0" smtClean="0"/>
              <a:t>Серед природних копалин найбільше значення для народного господарства мають паливні ресурси і насамперед кам'яне і буре вугілля. Основний і найбільший район видобутку кам’яного вугілля - </a:t>
            </a:r>
            <a:r>
              <a:rPr lang="uk-UA" sz="2400" dirty="0" err="1" smtClean="0"/>
              <a:t>Остравско-Карвінський</a:t>
            </a:r>
            <a:r>
              <a:rPr lang="uk-UA" sz="2400" dirty="0" smtClean="0"/>
              <a:t> басейн. Найбільш великим буровугільний басейн у країні є Північно-Чеський. Ресурси металевих руд незначні, а кращі родовища в істотній мірі виснажені. Переважають фосфористі</a:t>
            </a:r>
            <a:endParaRPr lang="ru-RU" sz="2400" dirty="0"/>
          </a:p>
        </p:txBody>
      </p:sp>
      <p:pic>
        <p:nvPicPr>
          <p:cNvPr id="3074" name="Picture 2" descr="D:\Школа\географія\до презента\041536_56_389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3929058" cy="342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3143248"/>
            <a:ext cx="5143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200" dirty="0" smtClean="0"/>
              <a:t>залізні руди зі змістом металу менш 30%. Дуже багата Чехія нерудними копалинами: магнезитом, графітом і особливо каоліном, що залягають у районі Карлових Вар і </a:t>
            </a:r>
            <a:r>
              <a:rPr lang="uk-UA" sz="2200" dirty="0" err="1" smtClean="0"/>
              <a:t>Пльзеня</a:t>
            </a:r>
            <a:r>
              <a:rPr lang="uk-UA" sz="2200" dirty="0" smtClean="0"/>
              <a:t>. Країна багата чудовими за своїми цілющими властивостями джерелами мінеральних вод, у районах розташування яких виникли всесвітньо відомі курорти: Карлові Вари, </a:t>
            </a:r>
            <a:r>
              <a:rPr lang="uk-UA" sz="2200" dirty="0" err="1" smtClean="0"/>
              <a:t>Маріанські</a:t>
            </a:r>
            <a:r>
              <a:rPr lang="uk-UA" sz="2200" dirty="0" smtClean="0"/>
              <a:t> Лазні, </a:t>
            </a:r>
            <a:r>
              <a:rPr lang="uk-UA" sz="2200" dirty="0" err="1" smtClean="0"/>
              <a:t>Франтішкови</a:t>
            </a:r>
            <a:r>
              <a:rPr lang="uk-UA" sz="2200" dirty="0" smtClean="0"/>
              <a:t> Лазне.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400" dirty="0" smtClean="0"/>
              <a:t>Чеська металургія є однією з найпотужніших у Східній Європі і базується на імпортованого з Україною сировини. Машинобудування. Ця галузь спеціалізується на виробництві машин і устаткування, локомотивів, верстатобудуванні. Найбільш потужний машинобудівний завод країни - «Шкода. </a:t>
            </a:r>
            <a:endParaRPr lang="ru-RU" sz="2400" dirty="0"/>
          </a:p>
        </p:txBody>
      </p:sp>
      <p:pic>
        <p:nvPicPr>
          <p:cNvPr id="4098" name="Picture 2" descr="D:\Школа\географія\до презента\skoda-superb-new-021658c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857628"/>
            <a:ext cx="4857678" cy="27860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Хімічна промисловість. Одним з провідних секторів національної економіки є хімічна промисловість. Галузь поставляє на зовнішній ринок органічні добрива, пестициди, сировина для фармацевтичної промисловості.                                                                            Легка промисловість. Вона належить до найдавніших галузей господарства і спеціалізується на текстильному виробництві, </a:t>
            </a:r>
            <a:r>
              <a:rPr lang="uk-UA" sz="2400" dirty="0" err="1" smtClean="0"/>
              <a:t>виробництві</a:t>
            </a:r>
            <a:r>
              <a:rPr lang="uk-UA" sz="2400" dirty="0" smtClean="0"/>
              <a:t> взуття, виробів зі шкіри, кераміки, скла. Харчова промисловість. Традиційними експортними галузями країни є цукрова і пивоварна (18,9 млн. л).</a:t>
            </a:r>
            <a:endParaRPr lang="ru-RU" sz="2400" dirty="0"/>
          </a:p>
        </p:txBody>
      </p:sp>
      <p:pic>
        <p:nvPicPr>
          <p:cNvPr id="5122" name="Picture 2" descr="D:\Школа\географія\до презента\text_i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5203838" cy="25003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628652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завод «</a:t>
            </a:r>
            <a:r>
              <a:rPr lang="uk-UA" dirty="0" err="1" smtClean="0"/>
              <a:t>Праздрой</a:t>
            </a:r>
            <a:r>
              <a:rPr lang="uk-UA" dirty="0" smtClean="0"/>
              <a:t>», з 1842р.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6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sz="2600" dirty="0" smtClean="0"/>
              <a:t>Рослинництво. Зернові (здебільшого пшениця і ячмінь) займають 53% площі всіх земель під польовими культурами. Кукурудзу культивують на рівнинах Моравії. Вирощують також цукровий буряк, олійні культури і картопля. Розвинені садівництво, овочівництво і виноградарство. Рослинництво спеціалізується також на вирощуванні кормових трав і коренеплодів. </a:t>
            </a:r>
          </a:p>
          <a:p>
            <a:pPr lvl="0"/>
            <a:r>
              <a:rPr lang="uk-UA" sz="2600" dirty="0" smtClean="0"/>
              <a:t>Тваринництво. Переважає інтенсивне молочно-м'ясний напрям, зокрема розведення великої рогатої худоби (2 млн. представників) та свиней (4 млн.).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6146" name="Picture 2" descr="D:\Школа\географія\до презента\1329635978_zer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95775"/>
            <a:ext cx="5548329" cy="25622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597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Географічне положення</vt:lpstr>
      <vt:lpstr>Населення</vt:lpstr>
      <vt:lpstr>Міста</vt:lpstr>
      <vt:lpstr>Природні умови</vt:lpstr>
      <vt:lpstr>Природні ресурси</vt:lpstr>
      <vt:lpstr>Промисловість</vt:lpstr>
      <vt:lpstr>Слайд 8</vt:lpstr>
      <vt:lpstr>Сільське господарство</vt:lpstr>
      <vt:lpstr>Транспорт</vt:lpstr>
      <vt:lpstr>Вацлавська площа</vt:lpstr>
      <vt:lpstr>Карловий міст</vt:lpstr>
      <vt:lpstr>Празький град</vt:lpstr>
      <vt:lpstr>Староместська площа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user</cp:lastModifiedBy>
  <cp:revision>11</cp:revision>
  <dcterms:created xsi:type="dcterms:W3CDTF">2012-02-12T09:25:52Z</dcterms:created>
  <dcterms:modified xsi:type="dcterms:W3CDTF">2013-06-10T08:57:17Z</dcterms:modified>
</cp:coreProperties>
</file>