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60" r:id="rId5"/>
    <p:sldId id="261" r:id="rId6"/>
    <p:sldId id="263" r:id="rId7"/>
    <p:sldId id="264" r:id="rId8"/>
    <p:sldId id="265" r:id="rId9"/>
    <p:sldId id="266" r:id="rId10"/>
    <p:sldId id="270" r:id="rId11"/>
    <p:sldId id="269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1" autoAdjust="0"/>
    <p:restoredTop sz="94660"/>
  </p:normalViewPr>
  <p:slideViewPr>
    <p:cSldViewPr>
      <p:cViewPr varScale="1">
        <p:scale>
          <a:sx n="74" d="100"/>
          <a:sy n="74" d="100"/>
        </p:scale>
        <p:origin x="-1128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61A4B-E041-4ED9-8AB5-AB53DD89C6F6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EB273A0-FCF3-459A-96C8-658C3F1AAB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61A4B-E041-4ED9-8AB5-AB53DD89C6F6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273A0-FCF3-459A-96C8-658C3F1AAB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61A4B-E041-4ED9-8AB5-AB53DD89C6F6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273A0-FCF3-459A-96C8-658C3F1AAB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61A4B-E041-4ED9-8AB5-AB53DD89C6F6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EB273A0-FCF3-459A-96C8-658C3F1AAB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61A4B-E041-4ED9-8AB5-AB53DD89C6F6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273A0-FCF3-459A-96C8-658C3F1AABD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61A4B-E041-4ED9-8AB5-AB53DD89C6F6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273A0-FCF3-459A-96C8-658C3F1AAB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61A4B-E041-4ED9-8AB5-AB53DD89C6F6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EB273A0-FCF3-459A-96C8-658C3F1AABD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61A4B-E041-4ED9-8AB5-AB53DD89C6F6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273A0-FCF3-459A-96C8-658C3F1AAB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61A4B-E041-4ED9-8AB5-AB53DD89C6F6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273A0-FCF3-459A-96C8-658C3F1AAB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61A4B-E041-4ED9-8AB5-AB53DD89C6F6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273A0-FCF3-459A-96C8-658C3F1AAB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61A4B-E041-4ED9-8AB5-AB53DD89C6F6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273A0-FCF3-459A-96C8-658C3F1AABD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0A61A4B-E041-4ED9-8AB5-AB53DD89C6F6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EB273A0-FCF3-459A-96C8-658C3F1AABD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68337163_tit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42852"/>
            <a:ext cx="7143768" cy="65722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sz="7200" dirty="0" smtClean="0"/>
              <a:t>Екологічні проблеми людства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5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на жаль, за минулі 10 тис. років людина знищила близько двох третин лісів на планеті.</a:t>
            </a:r>
          </a:p>
          <a:p>
            <a:r>
              <a:rPr lang="uk-UA" dirty="0" smtClean="0"/>
              <a:t>Ліси треба вирубувати вкрай обережно. Масове вирубування дерев може спричинити раптові зміни температури, знесення родючого шару ґрунту.</a:t>
            </a:r>
          </a:p>
          <a:p>
            <a:r>
              <a:rPr lang="uk-UA" dirty="0" smtClean="0"/>
              <a:t> Як результат, на місці вирубаних лісів утворюються пустелі.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106000.gi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00" y="3786190"/>
            <a:ext cx="3571900" cy="3071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7148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uk-UA" dirty="0"/>
              <a:t>За підрахунками Всесвітнього Фонду Охорони Дикої </a:t>
            </a:r>
            <a:r>
              <a:rPr lang="uk-UA" dirty="0" smtClean="0"/>
              <a:t>Природи, вже </a:t>
            </a:r>
            <a:r>
              <a:rPr lang="uk-UA" dirty="0"/>
              <a:t>через 40 років біоресурси Землі будуть цілком вичерпані</a:t>
            </a:r>
            <a:r>
              <a:rPr lang="uk-UA" dirty="0" smtClean="0"/>
              <a:t>.</a:t>
            </a:r>
          </a:p>
          <a:p>
            <a:r>
              <a:rPr lang="uk-UA" dirty="0" smtClean="0"/>
              <a:t> </a:t>
            </a:r>
            <a:r>
              <a:rPr lang="uk-UA" dirty="0"/>
              <a:t>З лісовими масивами найгірша ситуація: знищують їх за лічені дні, а ростуть вони десятиріччями. </a:t>
            </a:r>
            <a:endParaRPr lang="uk-UA" dirty="0" smtClean="0"/>
          </a:p>
          <a:p>
            <a:r>
              <a:rPr lang="uk-UA" dirty="0" smtClean="0"/>
              <a:t>Тому </a:t>
            </a:r>
            <a:r>
              <a:rPr lang="uk-UA" dirty="0"/>
              <a:t>варто думати, як нам поповнювати природні ресурси для того, щоб відновлювати екологічний баланс.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4525963"/>
          </a:xfrm>
        </p:spPr>
        <p:txBody>
          <a:bodyPr/>
          <a:lstStyle/>
          <a:p>
            <a:pPr marL="342900" lvl="8" indent="-342900"/>
            <a:r>
              <a:rPr lang="ru-RU" sz="2800" dirty="0" smtClean="0"/>
              <a:t>Зникаючі види тварин – проблема не тільки міжнародних компаній з охорони природи, але й кожної людини окремо, адже багато хто з цих істот загинули не в ході природних земних процесів або катаклізмів , а через жорстокість, безвідповідальності та безпечності людей. </a:t>
            </a:r>
          </a:p>
          <a:p>
            <a:pPr marL="342900" lvl="8" indent="-342900"/>
            <a:r>
              <a:rPr lang="ru-RU" sz="2800" dirty="0" smtClean="0"/>
              <a:t>Напевно варто одуматися хоча б сьогодні, щоб зберегти окремих представників рідкісних тварин і, чому б і ні, збільшити їх популяцію.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uk-UA" dirty="0" smtClean="0"/>
              <a:t>Полярний ведмідь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4525963"/>
          </a:xfrm>
        </p:spPr>
        <p:txBody>
          <a:bodyPr/>
          <a:lstStyle/>
          <a:p>
            <a:r>
              <a:rPr lang="ru-RU" dirty="0" err="1" smtClean="0"/>
              <a:t>Вимирає</a:t>
            </a:r>
            <a:r>
              <a:rPr lang="ru-RU" dirty="0" smtClean="0"/>
              <a:t> через </a:t>
            </a:r>
            <a:r>
              <a:rPr lang="ru-RU" dirty="0" err="1" smtClean="0"/>
              <a:t>глобальне</a:t>
            </a:r>
            <a:r>
              <a:rPr lang="ru-RU" dirty="0" smtClean="0"/>
              <a:t> </a:t>
            </a:r>
            <a:r>
              <a:rPr lang="ru-RU" dirty="0" err="1" smtClean="0"/>
              <a:t>потепління</a:t>
            </a:r>
            <a:r>
              <a:rPr lang="ru-RU" dirty="0" smtClean="0"/>
              <a:t>. І </a:t>
            </a:r>
            <a:r>
              <a:rPr lang="ru-RU" dirty="0" err="1" smtClean="0"/>
              <a:t>чим</a:t>
            </a:r>
            <a:r>
              <a:rPr lang="ru-RU" dirty="0" smtClean="0"/>
              <a:t> </a:t>
            </a:r>
            <a:r>
              <a:rPr lang="ru-RU" dirty="0" err="1" smtClean="0"/>
              <a:t>менше</a:t>
            </a:r>
            <a:r>
              <a:rPr lang="ru-RU" dirty="0" smtClean="0"/>
              <a:t> на </a:t>
            </a:r>
            <a:r>
              <a:rPr lang="ru-RU" dirty="0" err="1" smtClean="0"/>
              <a:t>Землі</a:t>
            </a:r>
            <a:r>
              <a:rPr lang="ru-RU" dirty="0" smtClean="0"/>
              <a:t> </a:t>
            </a:r>
            <a:r>
              <a:rPr lang="ru-RU" dirty="0" err="1" smtClean="0"/>
              <a:t>стає</a:t>
            </a:r>
            <a:r>
              <a:rPr lang="ru-RU" dirty="0" smtClean="0"/>
              <a:t> </a:t>
            </a:r>
            <a:r>
              <a:rPr lang="ru-RU" dirty="0" err="1" smtClean="0"/>
              <a:t>льоду</a:t>
            </a:r>
            <a:r>
              <a:rPr lang="ru-RU" dirty="0" smtClean="0"/>
              <a:t>, </a:t>
            </a:r>
            <a:r>
              <a:rPr lang="ru-RU" dirty="0" err="1" smtClean="0"/>
              <a:t>тим</a:t>
            </a:r>
            <a:r>
              <a:rPr lang="ru-RU" dirty="0" smtClean="0"/>
              <a:t> </a:t>
            </a:r>
            <a:r>
              <a:rPr lang="ru-RU" dirty="0" err="1" smtClean="0"/>
              <a:t>швидше</a:t>
            </a:r>
            <a:r>
              <a:rPr lang="ru-RU" dirty="0" smtClean="0"/>
              <a:t> </a:t>
            </a:r>
            <a:r>
              <a:rPr lang="ru-RU" dirty="0" err="1" smtClean="0"/>
              <a:t>йде</a:t>
            </a:r>
            <a:r>
              <a:rPr lang="ru-RU" dirty="0" smtClean="0"/>
              <a:t>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сумний</a:t>
            </a:r>
            <a:r>
              <a:rPr lang="ru-RU" dirty="0" smtClean="0"/>
              <a:t> процес. </a:t>
            </a:r>
            <a:r>
              <a:rPr lang="ru-RU" dirty="0" err="1" smtClean="0"/>
              <a:t>Шансів</a:t>
            </a:r>
            <a:r>
              <a:rPr lang="ru-RU" dirty="0" smtClean="0"/>
              <a:t> </a:t>
            </a:r>
            <a:r>
              <a:rPr lang="ru-RU" dirty="0" err="1" smtClean="0"/>
              <a:t>вижити</a:t>
            </a:r>
            <a:r>
              <a:rPr lang="ru-RU" dirty="0" smtClean="0"/>
              <a:t> </a:t>
            </a:r>
            <a:r>
              <a:rPr lang="ru-RU" dirty="0" err="1" smtClean="0"/>
              <a:t>цей</a:t>
            </a:r>
            <a:r>
              <a:rPr lang="ru-RU" dirty="0" smtClean="0"/>
              <a:t> вид тварин майже не має. Саме з </a:t>
            </a:r>
            <a:r>
              <a:rPr lang="ru-RU" dirty="0" err="1" smtClean="0"/>
              <a:t>цієї</a:t>
            </a:r>
            <a:r>
              <a:rPr lang="ru-RU" dirty="0" smtClean="0"/>
              <a:t> причини </a:t>
            </a:r>
            <a:r>
              <a:rPr lang="ru-RU" dirty="0" err="1" smtClean="0"/>
              <a:t>полярні</a:t>
            </a:r>
            <a:r>
              <a:rPr lang="ru-RU" dirty="0" smtClean="0"/>
              <a:t> </a:t>
            </a:r>
            <a:r>
              <a:rPr lang="ru-RU" dirty="0" err="1" smtClean="0"/>
              <a:t>ведмедики</a:t>
            </a:r>
            <a:r>
              <a:rPr lang="ru-RU" dirty="0" smtClean="0"/>
              <a:t> </a:t>
            </a:r>
            <a:r>
              <a:rPr lang="ru-RU" dirty="0" err="1" smtClean="0"/>
              <a:t>покидають</a:t>
            </a:r>
            <a:r>
              <a:rPr lang="ru-RU" dirty="0" smtClean="0"/>
              <a:t> </a:t>
            </a:r>
            <a:r>
              <a:rPr lang="ru-RU" dirty="0" err="1" smtClean="0"/>
              <a:t>арктичну</a:t>
            </a:r>
            <a:r>
              <a:rPr lang="ru-RU" dirty="0" smtClean="0"/>
              <a:t> тундру.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3tRQa6F_s7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3357562"/>
            <a:ext cx="4000528" cy="3500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0"/>
            <a:ext cx="8229600" cy="4525963"/>
          </a:xfrm>
        </p:spPr>
        <p:txBody>
          <a:bodyPr/>
          <a:lstStyle/>
          <a:p>
            <a:r>
              <a:rPr lang="ru-RU" b="1" dirty="0"/>
              <a:t>Велика панда – </a:t>
            </a:r>
            <a:r>
              <a:rPr lang="ru-RU" dirty="0"/>
              <a:t>це, </a:t>
            </a:r>
            <a:r>
              <a:rPr lang="ru-RU" dirty="0" err="1"/>
              <a:t>мабуть</a:t>
            </a:r>
            <a:r>
              <a:rPr lang="ru-RU" dirty="0"/>
              <a:t>, </a:t>
            </a:r>
            <a:r>
              <a:rPr lang="ru-RU" dirty="0" err="1"/>
              <a:t>найвідоміший</a:t>
            </a:r>
            <a:r>
              <a:rPr lang="ru-RU" dirty="0"/>
              <a:t> вид рідкісних тварин, що </a:t>
            </a:r>
            <a:r>
              <a:rPr lang="ru-RU" dirty="0" err="1"/>
              <a:t>красується</a:t>
            </a:r>
            <a:r>
              <a:rPr lang="ru-RU" dirty="0"/>
              <a:t> на </a:t>
            </a:r>
            <a:r>
              <a:rPr lang="ru-RU" dirty="0" err="1"/>
              <a:t>емблемах</a:t>
            </a:r>
            <a:r>
              <a:rPr lang="ru-RU" dirty="0"/>
              <a:t> і символах </a:t>
            </a:r>
            <a:r>
              <a:rPr lang="ru-RU" dirty="0" err="1"/>
              <a:t>Всесвітнього</a:t>
            </a:r>
            <a:r>
              <a:rPr lang="ru-RU" dirty="0"/>
              <a:t> фонду охорони та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дикої</a:t>
            </a:r>
            <a:r>
              <a:rPr lang="ru-RU" dirty="0"/>
              <a:t> природи. На жаль, на </a:t>
            </a:r>
            <a:r>
              <a:rPr lang="ru-RU" dirty="0" err="1"/>
              <a:t>всій</a:t>
            </a:r>
            <a:r>
              <a:rPr lang="ru-RU" dirty="0"/>
              <a:t> </a:t>
            </a:r>
            <a:r>
              <a:rPr lang="ru-RU" dirty="0" err="1"/>
              <a:t>нашій</a:t>
            </a:r>
            <a:r>
              <a:rPr lang="ru-RU" dirty="0"/>
              <a:t> планеті </a:t>
            </a:r>
            <a:r>
              <a:rPr lang="ru-RU" dirty="0" err="1"/>
              <a:t>залишилося</a:t>
            </a:r>
            <a:r>
              <a:rPr lang="ru-RU" dirty="0"/>
              <a:t> майже 1500 </a:t>
            </a:r>
            <a:r>
              <a:rPr lang="ru-RU" dirty="0" err="1" smtClean="0"/>
              <a:t>особин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NuNGTxxrK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2714620"/>
            <a:ext cx="4357686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0"/>
            <a:ext cx="8229600" cy="4525963"/>
          </a:xfrm>
        </p:spPr>
        <p:txBody>
          <a:bodyPr/>
          <a:lstStyle/>
          <a:p>
            <a:r>
              <a:rPr lang="ru-RU" b="1" dirty="0" err="1"/>
              <a:t>Гірські</a:t>
            </a:r>
            <a:r>
              <a:rPr lang="ru-RU" b="1" dirty="0"/>
              <a:t> </a:t>
            </a:r>
            <a:r>
              <a:rPr lang="ru-RU" b="1" dirty="0" err="1"/>
              <a:t>горили</a:t>
            </a:r>
            <a:r>
              <a:rPr lang="ru-RU" b="1" dirty="0"/>
              <a:t> – </a:t>
            </a:r>
            <a:r>
              <a:rPr lang="ru-RU" dirty="0" err="1"/>
              <a:t>найвідоміші</a:t>
            </a:r>
            <a:r>
              <a:rPr lang="ru-RU" dirty="0"/>
              <a:t> </a:t>
            </a:r>
            <a:r>
              <a:rPr lang="ru-RU" dirty="0" err="1"/>
              <a:t>зникаючі</a:t>
            </a:r>
            <a:r>
              <a:rPr lang="ru-RU" dirty="0"/>
              <a:t> </a:t>
            </a:r>
            <a:r>
              <a:rPr lang="ru-RU" dirty="0" err="1"/>
              <a:t>тварини</a:t>
            </a:r>
            <a:r>
              <a:rPr lang="ru-RU" dirty="0"/>
              <a:t>,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великі</a:t>
            </a:r>
            <a:r>
              <a:rPr lang="ru-RU" dirty="0"/>
              <a:t> і </a:t>
            </a:r>
            <a:r>
              <a:rPr lang="ru-RU" dirty="0" err="1"/>
              <a:t>сильні</a:t>
            </a:r>
            <a:r>
              <a:rPr lang="ru-RU" dirty="0"/>
              <a:t> </a:t>
            </a:r>
            <a:r>
              <a:rPr lang="ru-RU" dirty="0" err="1"/>
              <a:t>примати</a:t>
            </a:r>
            <a:r>
              <a:rPr lang="ru-RU" dirty="0"/>
              <a:t>, </a:t>
            </a:r>
            <a:r>
              <a:rPr lang="ru-RU" dirty="0" err="1"/>
              <a:t>знайомі</a:t>
            </a:r>
            <a:r>
              <a:rPr lang="ru-RU" dirty="0"/>
              <a:t> </a:t>
            </a:r>
            <a:r>
              <a:rPr lang="ru-RU" dirty="0" err="1"/>
              <a:t>всім</a:t>
            </a:r>
            <a:r>
              <a:rPr lang="ru-RU" dirty="0"/>
              <a:t> з </a:t>
            </a:r>
            <a:r>
              <a:rPr lang="ru-RU" dirty="0" err="1"/>
              <a:t>дитинства</a:t>
            </a:r>
            <a:r>
              <a:rPr lang="ru-RU" dirty="0"/>
              <a:t> по «</a:t>
            </a:r>
            <a:r>
              <a:rPr lang="ru-RU" dirty="0" err="1"/>
              <a:t>Кінг-Конгу</a:t>
            </a:r>
            <a:r>
              <a:rPr lang="ru-RU" dirty="0"/>
              <a:t>» і «</a:t>
            </a:r>
            <a:r>
              <a:rPr lang="ru-RU" dirty="0" err="1"/>
              <a:t>Тарзану</a:t>
            </a:r>
            <a:r>
              <a:rPr lang="ru-RU" dirty="0"/>
              <a:t>».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залишилося</a:t>
            </a:r>
            <a:r>
              <a:rPr lang="ru-RU" dirty="0"/>
              <a:t> </a:t>
            </a:r>
            <a:r>
              <a:rPr lang="ru-RU" dirty="0" err="1"/>
              <a:t>всього</a:t>
            </a:r>
            <a:r>
              <a:rPr lang="ru-RU" dirty="0"/>
              <a:t> близько 700 </a:t>
            </a:r>
            <a:r>
              <a:rPr lang="ru-RU" dirty="0" err="1"/>
              <a:t>особин</a:t>
            </a:r>
            <a:r>
              <a:rPr lang="ru-RU" dirty="0"/>
              <a:t> по </a:t>
            </a:r>
            <a:r>
              <a:rPr lang="ru-RU" dirty="0" err="1"/>
              <a:t>всій</a:t>
            </a:r>
            <a:r>
              <a:rPr lang="ru-RU" dirty="0"/>
              <a:t> </a:t>
            </a:r>
            <a:r>
              <a:rPr lang="ru-RU" dirty="0" err="1"/>
              <a:t>земній</a:t>
            </a:r>
            <a:r>
              <a:rPr lang="ru-RU" dirty="0"/>
              <a:t> </a:t>
            </a:r>
            <a:r>
              <a:rPr lang="ru-RU" dirty="0" err="1"/>
              <a:t>кулі</a:t>
            </a:r>
            <a:r>
              <a:rPr lang="ru-RU" dirty="0"/>
              <a:t>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зникаючі</a:t>
            </a:r>
            <a:r>
              <a:rPr lang="ru-RU" dirty="0"/>
              <a:t> </a:t>
            </a:r>
            <a:r>
              <a:rPr lang="ru-RU" dirty="0" err="1"/>
              <a:t>тварини</a:t>
            </a:r>
            <a:r>
              <a:rPr lang="ru-RU" dirty="0"/>
              <a:t>, </a:t>
            </a:r>
            <a:r>
              <a:rPr lang="ru-RU" dirty="0" err="1"/>
              <a:t>незважаючи</a:t>
            </a:r>
            <a:r>
              <a:rPr lang="ru-RU" dirty="0"/>
              <a:t> на </a:t>
            </a:r>
            <a:r>
              <a:rPr lang="ru-RU" dirty="0" err="1"/>
              <a:t>відразливу</a:t>
            </a:r>
            <a:r>
              <a:rPr lang="ru-RU" dirty="0"/>
              <a:t> </a:t>
            </a:r>
            <a:r>
              <a:rPr lang="ru-RU" dirty="0" err="1"/>
              <a:t>зовнішність</a:t>
            </a:r>
            <a:r>
              <a:rPr lang="ru-RU" dirty="0"/>
              <a:t>, в цілому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товариські</a:t>
            </a:r>
            <a:r>
              <a:rPr lang="ru-RU" dirty="0"/>
              <a:t> і </a:t>
            </a:r>
            <a:r>
              <a:rPr lang="ru-RU" dirty="0" err="1"/>
              <a:t>миролюбні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pic>
        <p:nvPicPr>
          <p:cNvPr id="4" name="Рисунок 3" descr="8e1GIjCQL-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763" y="3500438"/>
            <a:ext cx="3977237" cy="3000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4554551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err="1"/>
              <a:t>Тигри</a:t>
            </a:r>
            <a:r>
              <a:rPr lang="ru-RU" b="1" dirty="0"/>
              <a:t> </a:t>
            </a:r>
            <a:r>
              <a:rPr lang="ru-RU" dirty="0"/>
              <a:t>різних </a:t>
            </a:r>
            <a:r>
              <a:rPr lang="ru-RU" dirty="0" err="1"/>
              <a:t>видів</a:t>
            </a:r>
            <a:r>
              <a:rPr lang="ru-RU" dirty="0"/>
              <a:t> також є </a:t>
            </a:r>
            <a:r>
              <a:rPr lang="ru-RU" dirty="0" err="1"/>
              <a:t>рідкісними</a:t>
            </a:r>
            <a:r>
              <a:rPr lang="ru-RU" dirty="0"/>
              <a:t> </a:t>
            </a:r>
            <a:r>
              <a:rPr lang="ru-RU" dirty="0" err="1"/>
              <a:t>тваринами</a:t>
            </a:r>
            <a:r>
              <a:rPr lang="ru-RU" dirty="0"/>
              <a:t>. За </a:t>
            </a:r>
            <a:r>
              <a:rPr lang="ru-RU" dirty="0" err="1"/>
              <a:t>останніми</a:t>
            </a:r>
            <a:r>
              <a:rPr lang="ru-RU" dirty="0"/>
              <a:t> даними на </a:t>
            </a:r>
            <a:r>
              <a:rPr lang="ru-RU" dirty="0" err="1"/>
              <a:t>землі</a:t>
            </a:r>
            <a:r>
              <a:rPr lang="ru-RU" dirty="0"/>
              <a:t> </a:t>
            </a:r>
            <a:r>
              <a:rPr lang="ru-RU" dirty="0" err="1"/>
              <a:t>залишилося</a:t>
            </a:r>
            <a:r>
              <a:rPr lang="ru-RU" dirty="0"/>
              <a:t> близько 3300 представників. </a:t>
            </a:r>
            <a:endParaRPr lang="ru-RU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  <a:p>
            <a:r>
              <a:rPr lang="ru-RU" b="1" dirty="0" err="1"/>
              <a:t>Блакитний</a:t>
            </a:r>
            <a:r>
              <a:rPr lang="ru-RU" b="1" dirty="0"/>
              <a:t> кит – </a:t>
            </a:r>
            <a:r>
              <a:rPr lang="ru-RU" dirty="0"/>
              <a:t>це </a:t>
            </a:r>
            <a:r>
              <a:rPr lang="ru-RU" dirty="0" err="1" smtClean="0"/>
              <a:t>величезна</a:t>
            </a:r>
            <a:r>
              <a:rPr lang="ru-RU" dirty="0" smtClean="0"/>
              <a:t> </a:t>
            </a:r>
            <a:r>
              <a:rPr lang="ru-RU" dirty="0" err="1" smtClean="0"/>
              <a:t>тварина</a:t>
            </a:r>
            <a:r>
              <a:rPr lang="ru-RU" dirty="0" smtClean="0"/>
              <a:t>, яка </a:t>
            </a:r>
            <a:r>
              <a:rPr lang="ru-RU" dirty="0" err="1" smtClean="0"/>
              <a:t>здатна</a:t>
            </a:r>
            <a:r>
              <a:rPr lang="ru-RU" dirty="0" smtClean="0"/>
              <a:t> </a:t>
            </a:r>
            <a:r>
              <a:rPr lang="ru-RU" dirty="0" err="1"/>
              <a:t>розмістити</a:t>
            </a:r>
            <a:r>
              <a:rPr lang="ru-RU" dirty="0"/>
              <a:t> на </a:t>
            </a:r>
            <a:r>
              <a:rPr lang="ru-RU" dirty="0" err="1" smtClean="0"/>
              <a:t>собі</a:t>
            </a:r>
            <a:r>
              <a:rPr lang="ru-RU" dirty="0" smtClean="0"/>
              <a:t> </a:t>
            </a:r>
            <a:r>
              <a:rPr lang="ru-RU" dirty="0" err="1"/>
              <a:t>навіть</a:t>
            </a:r>
            <a:r>
              <a:rPr lang="ru-RU" dirty="0"/>
              <a:t> слона, а </a:t>
            </a:r>
            <a:r>
              <a:rPr lang="ru-RU" dirty="0" err="1"/>
              <a:t>загальна</a:t>
            </a:r>
            <a:r>
              <a:rPr lang="ru-RU" dirty="0"/>
              <a:t> </a:t>
            </a:r>
            <a:r>
              <a:rPr lang="ru-RU" dirty="0" err="1"/>
              <a:t>довжина</a:t>
            </a:r>
            <a:r>
              <a:rPr lang="ru-RU" dirty="0"/>
              <a:t> його </a:t>
            </a:r>
            <a:r>
              <a:rPr lang="ru-RU" dirty="0" err="1"/>
              <a:t>тіла-в</a:t>
            </a:r>
            <a:r>
              <a:rPr lang="ru-RU" dirty="0"/>
              <a:t> </a:t>
            </a:r>
            <a:r>
              <a:rPr lang="ru-RU" dirty="0" err="1"/>
              <a:t>середньому</a:t>
            </a:r>
            <a:r>
              <a:rPr lang="ru-RU" dirty="0"/>
              <a:t> 33 </a:t>
            </a:r>
            <a:r>
              <a:rPr lang="ru-RU" dirty="0" err="1"/>
              <a:t>метри</a:t>
            </a:r>
            <a:r>
              <a:rPr lang="ru-RU" dirty="0"/>
              <a:t>. </a:t>
            </a:r>
            <a:r>
              <a:rPr lang="ru-RU" dirty="0" err="1"/>
              <a:t>Спілкуються</a:t>
            </a:r>
            <a:r>
              <a:rPr lang="ru-RU" dirty="0"/>
              <a:t> вони </a:t>
            </a:r>
            <a:r>
              <a:rPr lang="ru-RU" dirty="0" err="1"/>
              <a:t>між</a:t>
            </a:r>
            <a:r>
              <a:rPr lang="ru-RU" dirty="0"/>
              <a:t> собою, </a:t>
            </a:r>
            <a:r>
              <a:rPr lang="ru-RU" dirty="0" err="1"/>
              <a:t>видаючи</a:t>
            </a:r>
            <a:r>
              <a:rPr lang="ru-RU" dirty="0"/>
              <a:t> </a:t>
            </a:r>
            <a:r>
              <a:rPr lang="ru-RU" dirty="0" err="1"/>
              <a:t>особливі</a:t>
            </a:r>
            <a:r>
              <a:rPr lang="ru-RU" dirty="0"/>
              <a:t> звуки, які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почути</a:t>
            </a:r>
            <a:r>
              <a:rPr lang="ru-RU" dirty="0"/>
              <a:t> і за </a:t>
            </a:r>
            <a:r>
              <a:rPr lang="ru-RU" dirty="0" err="1"/>
              <a:t>сотні</a:t>
            </a:r>
            <a:r>
              <a:rPr lang="ru-RU" dirty="0"/>
              <a:t> </a:t>
            </a:r>
            <a:r>
              <a:rPr lang="ru-RU" dirty="0" err="1"/>
              <a:t>кілометрів</a:t>
            </a:r>
            <a:r>
              <a:rPr lang="ru-RU" dirty="0"/>
              <a:t>. Через </a:t>
            </a:r>
            <a:r>
              <a:rPr lang="ru-RU" dirty="0" err="1" smtClean="0"/>
              <a:t>жорстокі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 людини, </a:t>
            </a:r>
            <a:r>
              <a:rPr lang="ru-RU" dirty="0"/>
              <a:t>на </a:t>
            </a:r>
            <a:r>
              <a:rPr lang="ru-RU" dirty="0" err="1"/>
              <a:t>Землі</a:t>
            </a:r>
            <a:r>
              <a:rPr lang="ru-RU" dirty="0"/>
              <a:t> </a:t>
            </a:r>
            <a:r>
              <a:rPr lang="ru-RU" dirty="0" err="1"/>
              <a:t>залишилося</a:t>
            </a:r>
            <a:r>
              <a:rPr lang="ru-RU" dirty="0"/>
              <a:t> 10000 таких тварин.</a:t>
            </a:r>
          </a:p>
          <a:p>
            <a:endParaRPr lang="ru-RU" dirty="0"/>
          </a:p>
        </p:txBody>
      </p:sp>
      <p:pic>
        <p:nvPicPr>
          <p:cNvPr id="4" name="Рисунок 3" descr="AsmJAn8sT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857232"/>
            <a:ext cx="3359147" cy="2519360"/>
          </a:xfrm>
          <a:prstGeom prst="rect">
            <a:avLst/>
          </a:prstGeom>
        </p:spPr>
      </p:pic>
      <p:pic>
        <p:nvPicPr>
          <p:cNvPr id="5" name="Рисунок 4" descr="LAfdtiT3Hp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4429369"/>
            <a:ext cx="3357554" cy="24286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52"/>
            <a:ext cx="8229600" cy="4525963"/>
          </a:xfrm>
        </p:spPr>
        <p:txBody>
          <a:bodyPr/>
          <a:lstStyle/>
          <a:p>
            <a:r>
              <a:rPr lang="ru-RU" b="1" dirty="0" err="1"/>
              <a:t>Слонова</a:t>
            </a:r>
            <a:r>
              <a:rPr lang="ru-RU" b="1" dirty="0"/>
              <a:t> черепаха. </a:t>
            </a:r>
            <a:r>
              <a:rPr lang="ru-RU" dirty="0" err="1"/>
              <a:t>Залишився</a:t>
            </a:r>
            <a:r>
              <a:rPr lang="ru-RU" dirty="0"/>
              <a:t> </a:t>
            </a:r>
            <a:r>
              <a:rPr lang="ru-RU" dirty="0" err="1"/>
              <a:t>єдиний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 представник цих тварин, які колись буквально заполоняли </a:t>
            </a:r>
            <a:r>
              <a:rPr lang="ru-RU" dirty="0" err="1"/>
              <a:t>Галапагоські</a:t>
            </a:r>
            <a:r>
              <a:rPr lang="ru-RU" dirty="0"/>
              <a:t> </a:t>
            </a:r>
            <a:r>
              <a:rPr lang="ru-RU" dirty="0" err="1"/>
              <a:t>острови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Джордж, а саме так </a:t>
            </a:r>
            <a:r>
              <a:rPr lang="ru-RU" dirty="0" err="1"/>
              <a:t>звуть</a:t>
            </a:r>
            <a:r>
              <a:rPr lang="ru-RU" dirty="0"/>
              <a:t> черепаху, </a:t>
            </a:r>
            <a:r>
              <a:rPr lang="ru-RU" dirty="0" err="1"/>
              <a:t>дуже</a:t>
            </a:r>
            <a:r>
              <a:rPr lang="ru-RU" dirty="0"/>
              <a:t> скоро </a:t>
            </a:r>
            <a:r>
              <a:rPr lang="ru-RU" dirty="0" err="1"/>
              <a:t>помре</a:t>
            </a:r>
            <a:r>
              <a:rPr lang="ru-RU" dirty="0"/>
              <a:t> від </a:t>
            </a:r>
            <a:r>
              <a:rPr lang="ru-RU" dirty="0" err="1"/>
              <a:t>старості</a:t>
            </a:r>
            <a:r>
              <a:rPr lang="ru-RU" dirty="0" smtClean="0"/>
              <a:t>, і </a:t>
            </a:r>
            <a:r>
              <a:rPr lang="ru-RU" dirty="0"/>
              <a:t>цих </a:t>
            </a:r>
            <a:r>
              <a:rPr lang="ru-RU" dirty="0" err="1"/>
              <a:t>звіряток</a:t>
            </a:r>
            <a:r>
              <a:rPr lang="ru-RU" dirty="0"/>
              <a:t> також </a:t>
            </a:r>
            <a:r>
              <a:rPr lang="ru-RU" dirty="0" err="1"/>
              <a:t>запишуть</a:t>
            </a:r>
            <a:r>
              <a:rPr lang="ru-RU" dirty="0"/>
              <a:t> у </a:t>
            </a:r>
            <a:r>
              <a:rPr lang="ru-RU" dirty="0" err="1"/>
              <a:t>вимерлі</a:t>
            </a:r>
            <a:r>
              <a:rPr lang="ru-RU" dirty="0"/>
              <a:t> види. </a:t>
            </a:r>
          </a:p>
          <a:p>
            <a:endParaRPr lang="ru-RU" dirty="0"/>
          </a:p>
        </p:txBody>
      </p:sp>
      <p:pic>
        <p:nvPicPr>
          <p:cNvPr id="4" name="Рисунок 3" descr="nofq-q8KLX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986" y="3643314"/>
            <a:ext cx="4430014" cy="3214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500174"/>
            <a:ext cx="8229600" cy="4525963"/>
          </a:xfrm>
        </p:spPr>
        <p:txBody>
          <a:bodyPr/>
          <a:lstStyle/>
          <a:p>
            <a:r>
              <a:rPr lang="ru-RU" dirty="0" err="1"/>
              <a:t>Звичайно</a:t>
            </a:r>
            <a:r>
              <a:rPr lang="ru-RU" dirty="0"/>
              <a:t> ж, </a:t>
            </a:r>
            <a:r>
              <a:rPr lang="ru-RU" dirty="0" err="1"/>
              <a:t>дані</a:t>
            </a:r>
            <a:r>
              <a:rPr lang="ru-RU" dirty="0"/>
              <a:t> </a:t>
            </a:r>
            <a:r>
              <a:rPr lang="ru-RU" dirty="0" err="1"/>
              <a:t>зникаючі</a:t>
            </a:r>
            <a:r>
              <a:rPr lang="ru-RU" dirty="0"/>
              <a:t> види тварин – </a:t>
            </a:r>
            <a:r>
              <a:rPr lang="ru-RU" dirty="0" err="1"/>
              <a:t>всього</a:t>
            </a:r>
            <a:r>
              <a:rPr lang="ru-RU" dirty="0"/>
              <a:t> лише </a:t>
            </a:r>
            <a:r>
              <a:rPr lang="ru-RU" dirty="0" err="1"/>
              <a:t>дуже</a:t>
            </a:r>
            <a:r>
              <a:rPr lang="ru-RU" dirty="0"/>
              <a:t> мала </a:t>
            </a:r>
            <a:r>
              <a:rPr lang="ru-RU" dirty="0" err="1"/>
              <a:t>частина</a:t>
            </a:r>
            <a:r>
              <a:rPr lang="ru-RU" dirty="0"/>
              <a:t> тих, хто </a:t>
            </a:r>
            <a:r>
              <a:rPr lang="ru-RU" dirty="0" err="1"/>
              <a:t>перебуває</a:t>
            </a:r>
            <a:r>
              <a:rPr lang="ru-RU" dirty="0"/>
              <a:t> на </a:t>
            </a:r>
            <a:r>
              <a:rPr lang="ru-RU" dirty="0" err="1"/>
              <a:t>межі</a:t>
            </a:r>
            <a:r>
              <a:rPr lang="ru-RU" dirty="0"/>
              <a:t> вимирання . Головне – </a:t>
            </a:r>
            <a:r>
              <a:rPr lang="ru-RU" dirty="0" err="1"/>
              <a:t>об’єднати</a:t>
            </a:r>
            <a:r>
              <a:rPr lang="ru-RU" dirty="0"/>
              <a:t> </a:t>
            </a:r>
            <a:r>
              <a:rPr lang="ru-RU" dirty="0" err="1"/>
              <a:t>зусилля</a:t>
            </a:r>
            <a:r>
              <a:rPr lang="ru-RU" dirty="0"/>
              <a:t> всіх людей на планеті. </a:t>
            </a:r>
            <a:r>
              <a:rPr lang="ru-RU" dirty="0" smtClean="0"/>
              <a:t>В такому </a:t>
            </a:r>
            <a:r>
              <a:rPr lang="ru-RU" dirty="0" err="1" smtClean="0"/>
              <a:t>випадку</a:t>
            </a:r>
            <a:r>
              <a:rPr lang="ru-RU" dirty="0" smtClean="0"/>
              <a:t>, напевно, </a:t>
            </a:r>
            <a:r>
              <a:rPr lang="ru-RU" dirty="0" err="1"/>
              <a:t>можна</a:t>
            </a:r>
            <a:r>
              <a:rPr lang="ru-RU" dirty="0"/>
              <a:t> буде </a:t>
            </a:r>
            <a:r>
              <a:rPr lang="ru-RU" dirty="0" err="1"/>
              <a:t>врятувати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зникаючі</a:t>
            </a:r>
            <a:r>
              <a:rPr lang="ru-RU" dirty="0"/>
              <a:t> види тварин.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err="1" smtClean="0"/>
              <a:t>ґрунт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indent="17463">
              <a:buNone/>
            </a:pPr>
            <a:r>
              <a:rPr lang="ru-RU" dirty="0" err="1"/>
              <a:t>О</a:t>
            </a:r>
            <a:r>
              <a:rPr lang="ru-RU" dirty="0" err="1" smtClean="0"/>
              <a:t>сновними</a:t>
            </a:r>
            <a:r>
              <a:rPr lang="ru-RU" dirty="0" smtClean="0"/>
              <a:t> факторами </a:t>
            </a:r>
            <a:r>
              <a:rPr lang="ru-RU" dirty="0" err="1" smtClean="0"/>
              <a:t>втрати</a:t>
            </a:r>
            <a:r>
              <a:rPr lang="ru-RU" dirty="0" smtClean="0"/>
              <a:t> </a:t>
            </a:r>
            <a:r>
              <a:rPr lang="ru-RU" dirty="0" err="1" smtClean="0"/>
              <a:t>ґрунтів</a:t>
            </a:r>
            <a:r>
              <a:rPr lang="ru-RU" dirty="0" smtClean="0"/>
              <a:t> є: </a:t>
            </a:r>
          </a:p>
          <a:p>
            <a:pPr indent="17463">
              <a:buNone/>
            </a:pPr>
            <a:r>
              <a:rPr lang="ru-RU" dirty="0" smtClean="0"/>
              <a:t>• </a:t>
            </a:r>
            <a:r>
              <a:rPr lang="ru-RU" dirty="0" err="1" smtClean="0"/>
              <a:t>ерозія</a:t>
            </a:r>
            <a:r>
              <a:rPr lang="ru-RU" dirty="0" smtClean="0"/>
              <a:t> - </a:t>
            </a:r>
            <a:r>
              <a:rPr lang="ru-RU" dirty="0" err="1" smtClean="0"/>
              <a:t>механічне</a:t>
            </a:r>
            <a:r>
              <a:rPr lang="ru-RU" dirty="0" smtClean="0"/>
              <a:t> </a:t>
            </a:r>
            <a:r>
              <a:rPr lang="ru-RU" dirty="0" err="1" smtClean="0"/>
              <a:t>руйнування</a:t>
            </a:r>
            <a:r>
              <a:rPr lang="ru-RU" dirty="0" smtClean="0"/>
              <a:t> </a:t>
            </a:r>
            <a:r>
              <a:rPr lang="ru-RU" dirty="0" err="1" smtClean="0"/>
              <a:t>ґрунтів</a:t>
            </a:r>
            <a:r>
              <a:rPr lang="ru-RU" dirty="0" smtClean="0"/>
              <a:t>, яке </a:t>
            </a:r>
            <a:r>
              <a:rPr lang="ru-RU" dirty="0" err="1" smtClean="0"/>
              <a:t>виникає</a:t>
            </a:r>
            <a:r>
              <a:rPr lang="ru-RU" dirty="0" smtClean="0"/>
              <a:t> </a:t>
            </a:r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 води та </a:t>
            </a:r>
            <a:r>
              <a:rPr lang="ru-RU" dirty="0" err="1" smtClean="0"/>
              <a:t>вітру</a:t>
            </a:r>
            <a:r>
              <a:rPr lang="ru-RU" dirty="0" smtClean="0"/>
              <a:t>; </a:t>
            </a:r>
          </a:p>
          <a:p>
            <a:pPr indent="17463">
              <a:buNone/>
            </a:pPr>
            <a:r>
              <a:rPr lang="ru-RU" dirty="0" smtClean="0"/>
              <a:t>• </a:t>
            </a:r>
            <a:r>
              <a:rPr lang="ru-RU" dirty="0" err="1" smtClean="0"/>
              <a:t>опустелювання</a:t>
            </a:r>
            <a:r>
              <a:rPr lang="ru-RU" dirty="0" smtClean="0"/>
              <a:t> - </a:t>
            </a:r>
            <a:r>
              <a:rPr lang="ru-RU" dirty="0" err="1" smtClean="0"/>
              <a:t>висушування</a:t>
            </a:r>
            <a:r>
              <a:rPr lang="ru-RU" dirty="0" smtClean="0"/>
              <a:t> </a:t>
            </a:r>
            <a:r>
              <a:rPr lang="ru-RU" dirty="0" err="1" smtClean="0"/>
              <a:t>ґрунтів</a:t>
            </a:r>
            <a:r>
              <a:rPr lang="ru-RU" dirty="0" smtClean="0"/>
              <a:t>, </a:t>
            </a:r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чого</a:t>
            </a:r>
            <a:r>
              <a:rPr lang="ru-RU" dirty="0" smtClean="0"/>
              <a:t> </a:t>
            </a:r>
            <a:r>
              <a:rPr lang="ru-RU" dirty="0" err="1" smtClean="0"/>
              <a:t>ґрунти</a:t>
            </a:r>
            <a:r>
              <a:rPr lang="ru-RU" dirty="0" smtClean="0"/>
              <a:t> </a:t>
            </a:r>
            <a:r>
              <a:rPr lang="ru-RU" dirty="0" err="1" smtClean="0"/>
              <a:t>стають</a:t>
            </a:r>
            <a:r>
              <a:rPr lang="ru-RU" dirty="0" smtClean="0"/>
              <a:t> </a:t>
            </a:r>
            <a:r>
              <a:rPr lang="ru-RU" dirty="0" err="1" smtClean="0"/>
              <a:t>непридатними</a:t>
            </a:r>
            <a:r>
              <a:rPr lang="ru-RU" dirty="0" smtClean="0"/>
              <a:t> для </a:t>
            </a:r>
            <a:r>
              <a:rPr lang="ru-RU" dirty="0" err="1" smtClean="0"/>
              <a:t>сільського</a:t>
            </a:r>
            <a:r>
              <a:rPr lang="ru-RU" dirty="0" smtClean="0"/>
              <a:t> </a:t>
            </a:r>
            <a:r>
              <a:rPr lang="ru-RU" dirty="0" err="1" smtClean="0"/>
              <a:t>господарства</a:t>
            </a:r>
            <a:r>
              <a:rPr lang="ru-RU" dirty="0" smtClean="0"/>
              <a:t>;</a:t>
            </a:r>
          </a:p>
          <a:p>
            <a:pPr indent="17463">
              <a:buNone/>
            </a:pPr>
            <a:r>
              <a:rPr lang="ru-RU" dirty="0" smtClean="0"/>
              <a:t>• </a:t>
            </a:r>
            <a:r>
              <a:rPr lang="ru-RU" dirty="0" err="1" smtClean="0"/>
              <a:t>токсикація</a:t>
            </a:r>
            <a:r>
              <a:rPr lang="ru-RU" dirty="0" smtClean="0"/>
              <a:t> - забруднення </a:t>
            </a:r>
            <a:r>
              <a:rPr lang="ru-RU" dirty="0" err="1" smtClean="0"/>
              <a:t>ґрунтів</a:t>
            </a:r>
            <a:r>
              <a:rPr lang="ru-RU" dirty="0" smtClean="0"/>
              <a:t> </a:t>
            </a:r>
            <a:r>
              <a:rPr lang="ru-RU" dirty="0" err="1" smtClean="0"/>
              <a:t>різноманітними</a:t>
            </a:r>
            <a:r>
              <a:rPr lang="ru-RU" dirty="0" smtClean="0"/>
              <a:t> </a:t>
            </a:r>
            <a:r>
              <a:rPr lang="ru-RU" dirty="0" err="1" smtClean="0"/>
              <a:t>антропогенними</a:t>
            </a:r>
            <a:r>
              <a:rPr lang="ru-RU" dirty="0" smtClean="0"/>
              <a:t> </a:t>
            </a:r>
            <a:r>
              <a:rPr lang="ru-RU" dirty="0" err="1" smtClean="0"/>
              <a:t>забруднювачами</a:t>
            </a:r>
            <a:r>
              <a:rPr lang="ru-RU" dirty="0" smtClean="0"/>
              <a:t>;</a:t>
            </a:r>
          </a:p>
          <a:p>
            <a:pPr indent="17463">
              <a:buNone/>
            </a:pPr>
            <a:r>
              <a:rPr lang="ru-RU" dirty="0" smtClean="0"/>
              <a:t>• </a:t>
            </a:r>
            <a:r>
              <a:rPr lang="ru-RU" dirty="0" err="1" smtClean="0"/>
              <a:t>вторинне</a:t>
            </a:r>
            <a:r>
              <a:rPr lang="ru-RU" dirty="0" smtClean="0"/>
              <a:t> </a:t>
            </a:r>
            <a:r>
              <a:rPr lang="ru-RU" dirty="0" err="1" smtClean="0"/>
              <a:t>засолювання</a:t>
            </a:r>
            <a:r>
              <a:rPr lang="ru-RU" dirty="0" smtClean="0"/>
              <a:t>;</a:t>
            </a:r>
          </a:p>
          <a:p>
            <a:pPr indent="17463">
              <a:buNone/>
            </a:pPr>
            <a:r>
              <a:rPr lang="ru-RU" dirty="0" smtClean="0"/>
              <a:t>• </a:t>
            </a:r>
            <a:r>
              <a:rPr lang="ru-RU" dirty="0" err="1" smtClean="0"/>
              <a:t>прямі</a:t>
            </a:r>
            <a:r>
              <a:rPr lang="ru-RU" dirty="0" smtClean="0"/>
              <a:t> </a:t>
            </a:r>
            <a:r>
              <a:rPr lang="ru-RU" dirty="0" err="1" smtClean="0"/>
              <a:t>втрати</a:t>
            </a:r>
            <a:r>
              <a:rPr lang="ru-RU" dirty="0" smtClean="0"/>
              <a:t> </a:t>
            </a:r>
            <a:r>
              <a:rPr lang="ru-RU" dirty="0" err="1" smtClean="0"/>
              <a:t>ґрунтів</a:t>
            </a:r>
            <a:r>
              <a:rPr lang="ru-RU" dirty="0" smtClean="0"/>
              <a:t> в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перетворення</a:t>
            </a:r>
            <a:r>
              <a:rPr lang="ru-RU" dirty="0" smtClean="0"/>
              <a:t> їх в </a:t>
            </a:r>
            <a:r>
              <a:rPr lang="ru-RU" dirty="0" err="1" smtClean="0"/>
              <a:t>міста</a:t>
            </a:r>
            <a:r>
              <a:rPr lang="ru-RU" dirty="0" smtClean="0"/>
              <a:t>, промислові </a:t>
            </a:r>
            <a:r>
              <a:rPr lang="ru-RU" dirty="0" err="1" smtClean="0"/>
              <a:t>підприємства</a:t>
            </a:r>
            <a:r>
              <a:rPr lang="ru-RU" dirty="0" smtClean="0"/>
              <a:t>, дороги 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Наше життя нерозривно пов'язане з природним середовищем.</a:t>
            </a:r>
          </a:p>
          <a:p>
            <a:r>
              <a:rPr lang="ru-RU" dirty="0" smtClean="0"/>
              <a:t> На ранніх етапах свого становлення, людина, користуючись продуктами природи, не завдавала помітної шкоди природним ресурсам.</a:t>
            </a:r>
          </a:p>
          <a:p>
            <a:r>
              <a:rPr lang="ru-RU" dirty="0" smtClean="0"/>
              <a:t> Але з посиленням практичної діяльності, пов'язаної з винаходом знарядь праці, вплив її на природу неухильно зростав.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Охорону</a:t>
            </a:r>
            <a:r>
              <a:rPr lang="ru-RU" dirty="0" smtClean="0"/>
              <a:t> </a:t>
            </a:r>
            <a:r>
              <a:rPr lang="ru-RU" dirty="0" err="1" smtClean="0"/>
              <a:t>ґрунтів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здійснювати</a:t>
            </a:r>
            <a:r>
              <a:rPr lang="ru-RU" dirty="0" smtClean="0"/>
              <a:t> </a:t>
            </a:r>
            <a:r>
              <a:rPr lang="ru-RU" dirty="0" err="1" smtClean="0"/>
              <a:t>найрізноманітнішими</a:t>
            </a:r>
            <a:r>
              <a:rPr lang="ru-RU" dirty="0" smtClean="0"/>
              <a:t> </a:t>
            </a:r>
            <a:r>
              <a:rPr lang="ru-RU" dirty="0" err="1" smtClean="0"/>
              <a:t>методами:заліснення</a:t>
            </a:r>
            <a:r>
              <a:rPr lang="ru-RU" dirty="0" smtClean="0"/>
              <a:t> </a:t>
            </a:r>
            <a:r>
              <a:rPr lang="ru-RU" dirty="0" err="1" smtClean="0"/>
              <a:t>перелогів</a:t>
            </a:r>
            <a:r>
              <a:rPr lang="ru-RU" dirty="0" smtClean="0"/>
              <a:t> та </a:t>
            </a:r>
            <a:r>
              <a:rPr lang="ru-RU" dirty="0" err="1" smtClean="0"/>
              <a:t>еродованих</a:t>
            </a:r>
            <a:r>
              <a:rPr lang="ru-RU" dirty="0" smtClean="0"/>
              <a:t> земель, використання </a:t>
            </a:r>
            <a:r>
              <a:rPr lang="ru-RU" dirty="0" err="1" smtClean="0"/>
              <a:t>раціональної</a:t>
            </a:r>
            <a:r>
              <a:rPr lang="ru-RU" dirty="0" smtClean="0"/>
              <a:t> </a:t>
            </a:r>
            <a:r>
              <a:rPr lang="ru-RU" dirty="0" err="1" smtClean="0"/>
              <a:t>агротехніки</a:t>
            </a:r>
            <a:r>
              <a:rPr lang="ru-RU" dirty="0" smtClean="0"/>
              <a:t>, </a:t>
            </a:r>
            <a:r>
              <a:rPr lang="ru-RU" dirty="0" err="1" smtClean="0"/>
              <a:t>відмова</a:t>
            </a:r>
            <a:r>
              <a:rPr lang="ru-RU" dirty="0" smtClean="0"/>
              <a:t> від монокультур. </a:t>
            </a:r>
            <a:r>
              <a:rPr lang="ru-RU" dirty="0" err="1" smtClean="0"/>
              <a:t>Технологія</a:t>
            </a:r>
            <a:r>
              <a:rPr lang="ru-RU" dirty="0" smtClean="0"/>
              <a:t> </a:t>
            </a:r>
            <a:r>
              <a:rPr lang="ru-RU" dirty="0" err="1" smtClean="0"/>
              <a:t>сільськогосподарського</a:t>
            </a:r>
            <a:r>
              <a:rPr lang="ru-RU" dirty="0" smtClean="0"/>
              <a:t> виробництва має </a:t>
            </a:r>
            <a:r>
              <a:rPr lang="ru-RU" dirty="0" err="1" smtClean="0"/>
              <a:t>базуватися</a:t>
            </a:r>
            <a:r>
              <a:rPr lang="ru-RU" dirty="0" smtClean="0"/>
              <a:t> на </a:t>
            </a:r>
            <a:r>
              <a:rPr lang="ru-RU" dirty="0" err="1" smtClean="0"/>
              <a:t>екологічно</a:t>
            </a:r>
            <a:r>
              <a:rPr lang="ru-RU" dirty="0" smtClean="0"/>
              <a:t> </a:t>
            </a:r>
            <a:r>
              <a:rPr lang="ru-RU" dirty="0" err="1" smtClean="0"/>
              <a:t>обґрунтованих</a:t>
            </a:r>
            <a:r>
              <a:rPr lang="ru-RU" dirty="0" smtClean="0"/>
              <a:t> </a:t>
            </a:r>
            <a:r>
              <a:rPr lang="ru-RU" dirty="0" err="1" smtClean="0"/>
              <a:t>раціональних</a:t>
            </a:r>
            <a:r>
              <a:rPr lang="ru-RU" dirty="0" smtClean="0"/>
              <a:t> нормах, </a:t>
            </a:r>
            <a:r>
              <a:rPr lang="ru-RU" dirty="0" err="1" smtClean="0"/>
              <a:t>виключати</a:t>
            </a:r>
            <a:r>
              <a:rPr lang="ru-RU" dirty="0" smtClean="0"/>
              <a:t> з </a:t>
            </a:r>
            <a:r>
              <a:rPr lang="ru-RU" dirty="0" err="1" smtClean="0"/>
              <a:t>обробітку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 на </a:t>
            </a:r>
            <a:r>
              <a:rPr lang="ru-RU" dirty="0" err="1" smtClean="0"/>
              <a:t>схилах</a:t>
            </a:r>
            <a:r>
              <a:rPr lang="ru-RU" dirty="0" smtClean="0"/>
              <a:t> </a:t>
            </a:r>
            <a:r>
              <a:rPr lang="ru-RU" dirty="0" err="1" smtClean="0"/>
              <a:t>крутістю</a:t>
            </a:r>
            <a:r>
              <a:rPr lang="ru-RU" dirty="0" smtClean="0"/>
              <a:t> </a:t>
            </a:r>
            <a:r>
              <a:rPr lang="ru-RU" dirty="0" err="1" smtClean="0"/>
              <a:t>понад</a:t>
            </a:r>
            <a:r>
              <a:rPr lang="ru-RU" dirty="0" smtClean="0"/>
              <a:t> 7° і </a:t>
            </a:r>
            <a:r>
              <a:rPr lang="ru-RU" dirty="0" err="1" smtClean="0"/>
              <a:t>інтенсифікувати</a:t>
            </a:r>
            <a:r>
              <a:rPr lang="ru-RU" dirty="0" smtClean="0"/>
              <a:t> використання </a:t>
            </a:r>
            <a:r>
              <a:rPr lang="ru-RU" dirty="0" err="1" smtClean="0"/>
              <a:t>сільськогосподарських</a:t>
            </a:r>
            <a:r>
              <a:rPr lang="ru-RU" dirty="0" smtClean="0"/>
              <a:t> </a:t>
            </a:r>
            <a:r>
              <a:rPr lang="ru-RU" dirty="0" err="1" smtClean="0"/>
              <a:t>угідь</a:t>
            </a:r>
            <a:r>
              <a:rPr lang="ru-RU" dirty="0" smtClean="0"/>
              <a:t>, які </a:t>
            </a:r>
            <a:r>
              <a:rPr lang="ru-RU" dirty="0" err="1" smtClean="0"/>
              <a:t>залишилися</a:t>
            </a:r>
            <a:r>
              <a:rPr lang="ru-RU" dirty="0" smtClean="0"/>
              <a:t> в </a:t>
            </a:r>
            <a:r>
              <a:rPr lang="ru-RU" dirty="0" err="1" smtClean="0"/>
              <a:t>обробітку</a:t>
            </a:r>
            <a:r>
              <a:rPr lang="ru-RU" dirty="0" smtClean="0"/>
              <a:t>. </a:t>
            </a:r>
            <a:r>
              <a:rPr lang="ru-RU" dirty="0" err="1" smtClean="0"/>
              <a:t>Науковці</a:t>
            </a:r>
            <a:r>
              <a:rPr lang="ru-RU" dirty="0" smtClean="0"/>
              <a:t> </a:t>
            </a:r>
            <a:r>
              <a:rPr lang="ru-RU" dirty="0" err="1" smtClean="0"/>
              <a:t>рекомендують</a:t>
            </a:r>
            <a:r>
              <a:rPr lang="ru-RU" dirty="0" smtClean="0"/>
              <a:t> </a:t>
            </a:r>
            <a:r>
              <a:rPr lang="ru-RU" dirty="0" err="1" smtClean="0"/>
              <a:t>розпочати</a:t>
            </a:r>
            <a:r>
              <a:rPr lang="ru-RU" dirty="0" smtClean="0"/>
              <a:t> </a:t>
            </a:r>
            <a:r>
              <a:rPr lang="ru-RU" dirty="0" err="1" smtClean="0"/>
              <a:t>послідовний</a:t>
            </a:r>
            <a:r>
              <a:rPr lang="ru-RU" dirty="0" smtClean="0"/>
              <a:t> </a:t>
            </a:r>
            <a:r>
              <a:rPr lang="ru-RU" dirty="0" err="1" smtClean="0"/>
              <a:t>перехід</a:t>
            </a:r>
            <a:r>
              <a:rPr lang="ru-RU" dirty="0" smtClean="0"/>
              <a:t> на </a:t>
            </a:r>
            <a:r>
              <a:rPr lang="ru-RU" dirty="0" err="1" smtClean="0"/>
              <a:t>ландшафтне</a:t>
            </a:r>
            <a:r>
              <a:rPr lang="ru-RU" dirty="0" smtClean="0"/>
              <a:t> </a:t>
            </a:r>
            <a:r>
              <a:rPr lang="ru-RU" dirty="0" err="1" smtClean="0"/>
              <a:t>землеробство</a:t>
            </a:r>
            <a:r>
              <a:rPr lang="ru-RU" dirty="0" smtClean="0"/>
              <a:t>, його </a:t>
            </a:r>
            <a:r>
              <a:rPr lang="ru-RU" dirty="0" err="1" smtClean="0"/>
              <a:t>ґрунтозахисну</a:t>
            </a:r>
            <a:r>
              <a:rPr lang="ru-RU" dirty="0" smtClean="0"/>
              <a:t> </a:t>
            </a:r>
            <a:r>
              <a:rPr lang="ru-RU" dirty="0" err="1" smtClean="0"/>
              <a:t>спрямованість</a:t>
            </a:r>
            <a:r>
              <a:rPr lang="ru-RU" dirty="0" smtClean="0"/>
              <a:t>, у </a:t>
            </a:r>
            <a:r>
              <a:rPr lang="ru-RU" dirty="0" err="1" smtClean="0"/>
              <a:t>повному</a:t>
            </a:r>
            <a:r>
              <a:rPr lang="ru-RU" dirty="0" smtClean="0"/>
              <a:t> </a:t>
            </a:r>
            <a:r>
              <a:rPr lang="ru-RU" dirty="0" err="1" smtClean="0"/>
              <a:t>обсязі</a:t>
            </a:r>
            <a:r>
              <a:rPr lang="ru-RU" dirty="0" smtClean="0"/>
              <a:t> </a:t>
            </a:r>
            <a:r>
              <a:rPr lang="ru-RU" dirty="0" err="1" smtClean="0"/>
              <a:t>виконувати</a:t>
            </a:r>
            <a:r>
              <a:rPr lang="ru-RU" dirty="0" smtClean="0"/>
              <a:t> </a:t>
            </a:r>
            <a:r>
              <a:rPr lang="ru-RU" dirty="0" err="1" smtClean="0"/>
              <a:t>протиерозійні</a:t>
            </a:r>
            <a:r>
              <a:rPr lang="ru-RU" dirty="0" smtClean="0"/>
              <a:t> заходи і </a:t>
            </a:r>
            <a:r>
              <a:rPr lang="ru-RU" dirty="0" err="1" smtClean="0"/>
              <a:t>рекультивацію</a:t>
            </a:r>
            <a:r>
              <a:rPr lang="ru-RU" dirty="0" smtClean="0"/>
              <a:t> земель.</a:t>
            </a:r>
            <a:endParaRPr lang="ru-RU" dirty="0"/>
          </a:p>
        </p:txBody>
      </p:sp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4357694"/>
            <a:ext cx="2857520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ЗАБРУДНЕННЯ ПОВІТРЯ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/>
          </a:p>
          <a:p>
            <a:r>
              <a:rPr lang="ru-RU" dirty="0"/>
              <a:t>     Близько </a:t>
            </a:r>
            <a:r>
              <a:rPr lang="ru-RU" dirty="0" err="1"/>
              <a:t>половини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</a:t>
            </a:r>
            <a:r>
              <a:rPr lang="ru-RU" dirty="0" err="1"/>
              <a:t>дихає</a:t>
            </a:r>
            <a:r>
              <a:rPr lang="ru-RU" dirty="0"/>
              <a:t> </a:t>
            </a:r>
            <a:r>
              <a:rPr lang="ru-RU" dirty="0" err="1"/>
              <a:t>повітрям</a:t>
            </a:r>
            <a:r>
              <a:rPr lang="ru-RU" dirty="0"/>
              <a:t>, яке </a:t>
            </a:r>
            <a:r>
              <a:rPr lang="ru-RU" dirty="0" err="1"/>
              <a:t>офіційно</a:t>
            </a:r>
            <a:r>
              <a:rPr lang="ru-RU" dirty="0"/>
              <a:t> </a:t>
            </a:r>
            <a:r>
              <a:rPr lang="ru-RU" dirty="0" err="1"/>
              <a:t>визнане</a:t>
            </a:r>
            <a:r>
              <a:rPr lang="ru-RU" dirty="0"/>
              <a:t> </a:t>
            </a:r>
            <a:r>
              <a:rPr lang="ru-RU" dirty="0" err="1"/>
              <a:t>шкідливим</a:t>
            </a:r>
            <a:r>
              <a:rPr lang="ru-RU" dirty="0"/>
              <a:t> для </a:t>
            </a:r>
            <a:r>
              <a:rPr lang="ru-RU" dirty="0" err="1"/>
              <a:t>здоров’я</a:t>
            </a:r>
            <a:r>
              <a:rPr lang="ru-RU" dirty="0"/>
              <a:t>. </a:t>
            </a:r>
            <a:r>
              <a:rPr lang="ru-RU" dirty="0" err="1"/>
              <a:t>Згідно</a:t>
            </a:r>
            <a:r>
              <a:rPr lang="ru-RU" dirty="0"/>
              <a:t> </a:t>
            </a:r>
            <a:r>
              <a:rPr lang="ru-RU" dirty="0" err="1"/>
              <a:t>проведеним</a:t>
            </a:r>
            <a:r>
              <a:rPr lang="ru-RU" dirty="0"/>
              <a:t> </a:t>
            </a:r>
            <a:r>
              <a:rPr lang="ru-RU" dirty="0" err="1"/>
              <a:t>дослідженням</a:t>
            </a:r>
            <a:r>
              <a:rPr lang="ru-RU" dirty="0"/>
              <a:t> забруднення </a:t>
            </a:r>
            <a:r>
              <a:rPr lang="ru-RU" dirty="0" err="1"/>
              <a:t>атмосфери</a:t>
            </a:r>
            <a:r>
              <a:rPr lang="ru-RU" dirty="0"/>
              <a:t> є в </a:t>
            </a:r>
            <a:r>
              <a:rPr lang="ru-RU" dirty="0" err="1"/>
              <a:t>тій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іншій</a:t>
            </a:r>
            <a:r>
              <a:rPr lang="ru-RU" dirty="0"/>
              <a:t> </a:t>
            </a:r>
            <a:r>
              <a:rPr lang="ru-RU" dirty="0" err="1"/>
              <a:t>мірі</a:t>
            </a:r>
            <a:r>
              <a:rPr lang="ru-RU" dirty="0"/>
              <a:t> причиною </a:t>
            </a:r>
            <a:r>
              <a:rPr lang="ru-RU" dirty="0" err="1"/>
              <a:t>загибелі</a:t>
            </a:r>
            <a:r>
              <a:rPr lang="ru-RU" dirty="0"/>
              <a:t> кожного 17-того та </a:t>
            </a:r>
            <a:r>
              <a:rPr lang="ru-RU" dirty="0" err="1"/>
              <a:t>інвалідності</a:t>
            </a:r>
            <a:r>
              <a:rPr lang="ru-RU" dirty="0"/>
              <a:t> кожного 24- го жителя </a:t>
            </a:r>
            <a:r>
              <a:rPr lang="ru-RU" dirty="0" err="1"/>
              <a:t>Венгрії</a:t>
            </a:r>
            <a:r>
              <a:rPr lang="ru-RU" dirty="0"/>
              <a:t>, а в </a:t>
            </a:r>
            <a:r>
              <a:rPr lang="ru-RU" dirty="0" err="1"/>
              <a:t>Китаї</a:t>
            </a:r>
            <a:r>
              <a:rPr lang="ru-RU" dirty="0"/>
              <a:t> </a:t>
            </a:r>
            <a:r>
              <a:rPr lang="ru-RU" dirty="0" err="1"/>
              <a:t>смертність</a:t>
            </a:r>
            <a:r>
              <a:rPr lang="ru-RU" dirty="0"/>
              <a:t> від раку </a:t>
            </a:r>
            <a:r>
              <a:rPr lang="ru-RU" dirty="0" err="1"/>
              <a:t>легень</a:t>
            </a:r>
            <a:r>
              <a:rPr lang="ru-RU" dirty="0"/>
              <a:t> в </a:t>
            </a:r>
            <a:r>
              <a:rPr lang="ru-RU" dirty="0" err="1"/>
              <a:t>міських</a:t>
            </a:r>
            <a:r>
              <a:rPr lang="ru-RU" dirty="0"/>
              <a:t> </a:t>
            </a:r>
            <a:r>
              <a:rPr lang="ru-RU" dirty="0" err="1"/>
              <a:t>жителів</a:t>
            </a:r>
            <a:r>
              <a:rPr lang="ru-RU" dirty="0"/>
              <a:t> у </a:t>
            </a:r>
            <a:r>
              <a:rPr lang="ru-RU" dirty="0" err="1"/>
              <a:t>шість</a:t>
            </a:r>
            <a:r>
              <a:rPr lang="ru-RU" dirty="0"/>
              <a:t> </a:t>
            </a:r>
            <a:r>
              <a:rPr lang="ru-RU" dirty="0" err="1"/>
              <a:t>разів</a:t>
            </a:r>
            <a:r>
              <a:rPr lang="ru-RU" dirty="0"/>
              <a:t> </a:t>
            </a:r>
            <a:r>
              <a:rPr lang="ru-RU" dirty="0" err="1"/>
              <a:t>вище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у</a:t>
            </a:r>
            <a:r>
              <a:rPr lang="ru-RU" dirty="0"/>
              <a:t> </a:t>
            </a:r>
            <a:r>
              <a:rPr lang="ru-RU" dirty="0" err="1"/>
              <a:t>сільських</a:t>
            </a:r>
            <a:r>
              <a:rPr lang="ru-RU" dirty="0"/>
              <a:t>. 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71480"/>
            <a:ext cx="8229600" cy="4525963"/>
          </a:xfrm>
        </p:spPr>
        <p:txBody>
          <a:bodyPr/>
          <a:lstStyle/>
          <a:p>
            <a:r>
              <a:rPr lang="ru-RU" dirty="0"/>
              <a:t>Через </a:t>
            </a:r>
            <a:r>
              <a:rPr lang="ru-RU" dirty="0" err="1"/>
              <a:t>постійне</a:t>
            </a:r>
            <a:r>
              <a:rPr lang="ru-RU" dirty="0"/>
              <a:t> збільшення забруднення </a:t>
            </a:r>
            <a:r>
              <a:rPr lang="ru-RU" dirty="0" err="1"/>
              <a:t>повітря</a:t>
            </a:r>
            <a:r>
              <a:rPr lang="ru-RU" dirty="0"/>
              <a:t> участились </a:t>
            </a:r>
            <a:r>
              <a:rPr lang="ru-RU" dirty="0" err="1"/>
              <a:t>випадки</a:t>
            </a:r>
            <a:r>
              <a:rPr lang="ru-RU" dirty="0"/>
              <a:t> </a:t>
            </a:r>
            <a:r>
              <a:rPr lang="ru-RU" dirty="0" err="1"/>
              <a:t>госпіта-лізації</a:t>
            </a:r>
            <a:r>
              <a:rPr lang="ru-RU" dirty="0"/>
              <a:t> </a:t>
            </a:r>
            <a:r>
              <a:rPr lang="ru-RU" dirty="0" err="1"/>
              <a:t>хворих</a:t>
            </a:r>
            <a:r>
              <a:rPr lang="ru-RU" dirty="0"/>
              <a:t> з астмою. </a:t>
            </a:r>
            <a:r>
              <a:rPr lang="ru-RU" dirty="0" err="1"/>
              <a:t>Збільшується</a:t>
            </a:r>
            <a:r>
              <a:rPr lang="ru-RU" dirty="0"/>
              <a:t> </a:t>
            </a:r>
            <a:r>
              <a:rPr lang="ru-RU" dirty="0" err="1"/>
              <a:t>захворюваність</a:t>
            </a:r>
            <a:r>
              <a:rPr lang="ru-RU" dirty="0"/>
              <a:t> астмою та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распіраторними</a:t>
            </a:r>
            <a:r>
              <a:rPr lang="ru-RU" dirty="0"/>
              <a:t> </a:t>
            </a:r>
            <a:r>
              <a:rPr lang="ru-RU" dirty="0" err="1"/>
              <a:t>захворюваннями</a:t>
            </a:r>
            <a:r>
              <a:rPr lang="ru-RU" dirty="0"/>
              <a:t> серед </a:t>
            </a:r>
            <a:r>
              <a:rPr lang="ru-RU" dirty="0" err="1"/>
              <a:t>дітей</a:t>
            </a:r>
            <a:r>
              <a:rPr lang="ru-RU" dirty="0"/>
              <a:t>, </a:t>
            </a:r>
            <a:r>
              <a:rPr lang="ru-RU" dirty="0" err="1"/>
              <a:t>погіршується</a:t>
            </a:r>
            <a:r>
              <a:rPr lang="ru-RU" dirty="0"/>
              <a:t> стан людей </a:t>
            </a:r>
            <a:r>
              <a:rPr lang="ru-RU" dirty="0" err="1"/>
              <a:t>похилого</a:t>
            </a:r>
            <a:r>
              <a:rPr lang="ru-RU" dirty="0"/>
              <a:t> </a:t>
            </a:r>
            <a:r>
              <a:rPr lang="ru-RU" dirty="0" err="1"/>
              <a:t>віку</a:t>
            </a:r>
            <a:r>
              <a:rPr lang="ru-RU" dirty="0"/>
              <a:t>, </a:t>
            </a:r>
            <a:r>
              <a:rPr lang="ru-RU" dirty="0" err="1"/>
              <a:t>вагітних</a:t>
            </a:r>
            <a:r>
              <a:rPr lang="ru-RU" dirty="0"/>
              <a:t> </a:t>
            </a:r>
            <a:r>
              <a:rPr lang="ru-RU" dirty="0" err="1"/>
              <a:t>жінок</a:t>
            </a:r>
            <a:r>
              <a:rPr lang="ru-RU" dirty="0"/>
              <a:t>, </a:t>
            </a:r>
            <a:r>
              <a:rPr lang="ru-RU" dirty="0" err="1"/>
              <a:t>людей</a:t>
            </a:r>
            <a:r>
              <a:rPr lang="ru-RU" dirty="0"/>
              <a:t> із </a:t>
            </a:r>
            <a:r>
              <a:rPr lang="ru-RU" dirty="0" err="1"/>
              <a:t>захворюваннями</a:t>
            </a:r>
            <a:r>
              <a:rPr lang="ru-RU" dirty="0"/>
              <a:t> </a:t>
            </a:r>
            <a:r>
              <a:rPr lang="ru-RU" dirty="0" err="1"/>
              <a:t>серця</a:t>
            </a:r>
            <a:r>
              <a:rPr lang="ru-RU" dirty="0"/>
              <a:t> та </a:t>
            </a:r>
            <a:r>
              <a:rPr lang="ru-RU" dirty="0" err="1"/>
              <a:t>легень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Необхідні заходи.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071546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     Одним з </a:t>
            </a:r>
            <a:r>
              <a:rPr lang="ru-RU" dirty="0" err="1"/>
              <a:t>методів</a:t>
            </a:r>
            <a:r>
              <a:rPr lang="ru-RU" dirty="0"/>
              <a:t>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темпів</a:t>
            </a:r>
            <a:r>
              <a:rPr lang="ru-RU" dirty="0"/>
              <a:t> забруднення </a:t>
            </a:r>
            <a:r>
              <a:rPr lang="ru-RU" dirty="0" err="1"/>
              <a:t>атмосфери</a:t>
            </a:r>
            <a:r>
              <a:rPr lang="ru-RU" dirty="0"/>
              <a:t> – це очистка </a:t>
            </a:r>
            <a:r>
              <a:rPr lang="ru-RU" dirty="0" err="1"/>
              <a:t>палива</a:t>
            </a:r>
            <a:r>
              <a:rPr lang="ru-RU" dirty="0"/>
              <a:t>, а зокрема бензину від </a:t>
            </a:r>
            <a:r>
              <a:rPr lang="ru-RU" dirty="0" err="1"/>
              <a:t>шкідливих</a:t>
            </a:r>
            <a:r>
              <a:rPr lang="ru-RU" dirty="0"/>
              <a:t> </a:t>
            </a:r>
            <a:r>
              <a:rPr lang="ru-RU" dirty="0" err="1"/>
              <a:t>домішок</a:t>
            </a:r>
            <a:r>
              <a:rPr lang="ru-RU" dirty="0"/>
              <a:t>, таких як </a:t>
            </a:r>
            <a:r>
              <a:rPr lang="ru-RU" dirty="0" err="1"/>
              <a:t>свинець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ушкоджує</a:t>
            </a:r>
            <a:r>
              <a:rPr lang="ru-RU" dirty="0"/>
              <a:t> </a:t>
            </a:r>
            <a:r>
              <a:rPr lang="ru-RU" dirty="0" err="1"/>
              <a:t>головний</a:t>
            </a:r>
            <a:r>
              <a:rPr lang="ru-RU" dirty="0"/>
              <a:t> </a:t>
            </a:r>
            <a:r>
              <a:rPr lang="ru-RU" dirty="0" err="1"/>
              <a:t>мозок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 smtClean="0"/>
              <a:t>.</a:t>
            </a:r>
          </a:p>
          <a:p>
            <a:r>
              <a:rPr lang="ru-RU" dirty="0"/>
              <a:t> 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/>
              <a:t>залучати</a:t>
            </a:r>
            <a:r>
              <a:rPr lang="ru-RU" dirty="0"/>
              <a:t> у виробництво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 smtClean="0"/>
              <a:t>ефективні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екологічно</a:t>
            </a:r>
            <a:r>
              <a:rPr lang="ru-RU" dirty="0"/>
              <a:t> </a:t>
            </a:r>
            <a:r>
              <a:rPr lang="ru-RU" dirty="0" err="1" smtClean="0"/>
              <a:t>безпечні</a:t>
            </a:r>
            <a:r>
              <a:rPr lang="ru-RU" dirty="0" smtClean="0"/>
              <a:t> </a:t>
            </a:r>
            <a:r>
              <a:rPr lang="ru-RU" dirty="0" err="1" smtClean="0"/>
              <a:t>технології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 smtClean="0"/>
              <a:t>Важливо</a:t>
            </a:r>
            <a:r>
              <a:rPr lang="ru-RU" dirty="0" smtClean="0"/>
              <a:t> </a:t>
            </a:r>
            <a:r>
              <a:rPr lang="ru-RU" dirty="0"/>
              <a:t>також </a:t>
            </a:r>
            <a:r>
              <a:rPr lang="ru-RU" dirty="0" err="1"/>
              <a:t>вдосконалювати</a:t>
            </a:r>
            <a:r>
              <a:rPr lang="ru-RU" dirty="0"/>
              <a:t> </a:t>
            </a:r>
            <a:r>
              <a:rPr lang="ru-RU" dirty="0" err="1"/>
              <a:t>конструкцію</a:t>
            </a:r>
            <a:r>
              <a:rPr lang="ru-RU" dirty="0"/>
              <a:t> </a:t>
            </a:r>
            <a:r>
              <a:rPr lang="ru-RU" dirty="0" err="1"/>
              <a:t>автомобільних</a:t>
            </a:r>
            <a:r>
              <a:rPr lang="ru-RU" dirty="0"/>
              <a:t> </a:t>
            </a:r>
            <a:r>
              <a:rPr lang="ru-RU" dirty="0" err="1"/>
              <a:t>двигунів</a:t>
            </a:r>
            <a:r>
              <a:rPr lang="ru-RU" dirty="0"/>
              <a:t> і </a:t>
            </a:r>
            <a:r>
              <a:rPr lang="ru-RU" dirty="0" err="1"/>
              <a:t>скорочувати</a:t>
            </a:r>
            <a:r>
              <a:rPr lang="ru-RU" dirty="0"/>
              <a:t> число </a:t>
            </a:r>
            <a:r>
              <a:rPr lang="ru-RU" dirty="0" err="1"/>
              <a:t>особистого</a:t>
            </a:r>
            <a:r>
              <a:rPr lang="ru-RU" dirty="0"/>
              <a:t> транспорту на дорогах.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геолого-геоморфологічні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При </a:t>
            </a:r>
            <a:r>
              <a:rPr lang="ru-RU" dirty="0" err="1" smtClean="0"/>
              <a:t>нераціональному</a:t>
            </a:r>
            <a:r>
              <a:rPr lang="ru-RU" dirty="0" smtClean="0"/>
              <a:t> </a:t>
            </a:r>
            <a:r>
              <a:rPr lang="ru-RU" dirty="0" err="1" smtClean="0"/>
              <a:t>використанні</a:t>
            </a:r>
            <a:r>
              <a:rPr lang="ru-RU" dirty="0" smtClean="0"/>
              <a:t> </a:t>
            </a:r>
            <a:r>
              <a:rPr lang="ru-RU" dirty="0" err="1" smtClean="0"/>
              <a:t>геологічного</a:t>
            </a:r>
            <a:r>
              <a:rPr lang="ru-RU" dirty="0" smtClean="0"/>
              <a:t> </a:t>
            </a:r>
            <a:r>
              <a:rPr lang="ru-RU" dirty="0" err="1" smtClean="0"/>
              <a:t>середовища</a:t>
            </a:r>
            <a:r>
              <a:rPr lang="ru-RU" dirty="0" smtClean="0"/>
              <a:t> </a:t>
            </a:r>
            <a:r>
              <a:rPr lang="ru-RU" dirty="0" err="1" smtClean="0"/>
              <a:t>руйнується</a:t>
            </a:r>
            <a:r>
              <a:rPr lang="ru-RU" dirty="0" smtClean="0"/>
              <a:t> не лише це середовище, а й </a:t>
            </a:r>
            <a:r>
              <a:rPr lang="ru-RU" dirty="0" err="1" smtClean="0"/>
              <a:t>пов'язані</a:t>
            </a:r>
            <a:r>
              <a:rPr lang="ru-RU" dirty="0" smtClean="0"/>
              <a:t> з ним </a:t>
            </a:r>
            <a:r>
              <a:rPr lang="ru-RU" dirty="0" err="1" smtClean="0"/>
              <a:t>ґрунтовий</a:t>
            </a:r>
            <a:r>
              <a:rPr lang="ru-RU" dirty="0" smtClean="0"/>
              <a:t> та </a:t>
            </a:r>
            <a:r>
              <a:rPr lang="ru-RU" dirty="0" err="1" smtClean="0"/>
              <a:t>рослинний</a:t>
            </a:r>
            <a:r>
              <a:rPr lang="ru-RU" dirty="0" smtClean="0"/>
              <a:t> </a:t>
            </a:r>
            <a:r>
              <a:rPr lang="ru-RU" dirty="0" err="1" smtClean="0"/>
              <a:t>покрив</a:t>
            </a:r>
            <a:r>
              <a:rPr lang="ru-RU" dirty="0" smtClean="0"/>
              <a:t>, </a:t>
            </a:r>
            <a:r>
              <a:rPr lang="ru-RU" dirty="0" err="1" smtClean="0"/>
              <a:t>поверхневі</a:t>
            </a:r>
            <a:r>
              <a:rPr lang="ru-RU" dirty="0" smtClean="0"/>
              <a:t> й </a:t>
            </a:r>
            <a:r>
              <a:rPr lang="ru-RU" dirty="0" err="1" smtClean="0"/>
              <a:t>підземні</a:t>
            </a:r>
            <a:r>
              <a:rPr lang="ru-RU" dirty="0" smtClean="0"/>
              <a:t> води 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Внаслідок </a:t>
            </a:r>
            <a:r>
              <a:rPr lang="ru-RU" dirty="0" err="1" smtClean="0"/>
              <a:t>видобутку</a:t>
            </a:r>
            <a:r>
              <a:rPr lang="ru-RU" dirty="0" smtClean="0"/>
              <a:t>, </a:t>
            </a:r>
            <a:r>
              <a:rPr lang="ru-RU" dirty="0" err="1" smtClean="0"/>
              <a:t>збагачення</a:t>
            </a:r>
            <a:r>
              <a:rPr lang="ru-RU" dirty="0" smtClean="0"/>
              <a:t> та </a:t>
            </a:r>
            <a:r>
              <a:rPr lang="ru-RU" dirty="0" err="1" smtClean="0"/>
              <a:t>переробки</a:t>
            </a:r>
            <a:r>
              <a:rPr lang="ru-RU" dirty="0" smtClean="0"/>
              <a:t> </a:t>
            </a:r>
            <a:r>
              <a:rPr lang="ru-RU" dirty="0" err="1" smtClean="0"/>
              <a:t>корисних</a:t>
            </a:r>
            <a:r>
              <a:rPr lang="ru-RU" dirty="0" smtClean="0"/>
              <a:t> </a:t>
            </a:r>
            <a:r>
              <a:rPr lang="ru-RU" dirty="0" err="1" smtClean="0"/>
              <a:t>копалин</a:t>
            </a:r>
            <a:r>
              <a:rPr lang="ru-RU" dirty="0" smtClean="0"/>
              <a:t>, </a:t>
            </a:r>
            <a:r>
              <a:rPr lang="ru-RU" dirty="0" err="1" smtClean="0"/>
              <a:t>нагромадження</a:t>
            </a:r>
            <a:r>
              <a:rPr lang="ru-RU" dirty="0" smtClean="0"/>
              <a:t> </a:t>
            </a:r>
            <a:r>
              <a:rPr lang="ru-RU" dirty="0" err="1" smtClean="0"/>
              <a:t>пустої</a:t>
            </a:r>
            <a:r>
              <a:rPr lang="ru-RU" dirty="0" smtClean="0"/>
              <a:t> породи та </a:t>
            </a:r>
            <a:r>
              <a:rPr lang="ru-RU" dirty="0" err="1" smtClean="0"/>
              <a:t>відходів</a:t>
            </a:r>
            <a:r>
              <a:rPr lang="ru-RU" dirty="0" smtClean="0"/>
              <a:t> виробництва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концентрація</a:t>
            </a:r>
            <a:r>
              <a:rPr lang="ru-RU" dirty="0" smtClean="0"/>
              <a:t> </a:t>
            </a:r>
            <a:r>
              <a:rPr lang="ru-RU" dirty="0" err="1" smtClean="0"/>
              <a:t>шкідливих</a:t>
            </a:r>
            <a:r>
              <a:rPr lang="ru-RU" dirty="0" smtClean="0"/>
              <a:t> </a:t>
            </a:r>
            <a:r>
              <a:rPr lang="ru-RU" dirty="0" err="1" smtClean="0"/>
              <a:t>елементів</a:t>
            </a:r>
            <a:r>
              <a:rPr lang="ru-RU" dirty="0" smtClean="0"/>
              <a:t> - важких металів, </a:t>
            </a:r>
            <a:r>
              <a:rPr lang="ru-RU" dirty="0" err="1" smtClean="0"/>
              <a:t>радіоактивних</a:t>
            </a:r>
            <a:r>
              <a:rPr lang="ru-RU" dirty="0" smtClean="0"/>
              <a:t> </a:t>
            </a:r>
            <a:r>
              <a:rPr lang="ru-RU" dirty="0" err="1" smtClean="0"/>
              <a:t>елементів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, що призводить до важких </a:t>
            </a:r>
            <a:r>
              <a:rPr lang="ru-RU" dirty="0" err="1" smtClean="0"/>
              <a:t>захворювань</a:t>
            </a:r>
            <a:r>
              <a:rPr lang="ru-RU" dirty="0" smtClean="0"/>
              <a:t> і </a:t>
            </a:r>
            <a:r>
              <a:rPr lang="ru-RU" dirty="0" err="1" smtClean="0"/>
              <a:t>навіть</a:t>
            </a:r>
            <a:r>
              <a:rPr lang="ru-RU" dirty="0" smtClean="0"/>
              <a:t> до </a:t>
            </a:r>
            <a:r>
              <a:rPr lang="ru-RU" dirty="0" err="1" smtClean="0"/>
              <a:t>масової</a:t>
            </a:r>
            <a:r>
              <a:rPr lang="ru-RU" dirty="0" smtClean="0"/>
              <a:t> </a:t>
            </a:r>
            <a:r>
              <a:rPr lang="ru-RU" dirty="0" err="1" smtClean="0"/>
              <a:t>загибелі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 і тварин.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6868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У зв'язку з </a:t>
            </a:r>
            <a:r>
              <a:rPr lang="ru-RU" dirty="0" err="1" smtClean="0"/>
              <a:t>широкомасштабним</a:t>
            </a:r>
            <a:r>
              <a:rPr lang="ru-RU" dirty="0" smtClean="0"/>
              <a:t> </a:t>
            </a:r>
            <a:r>
              <a:rPr lang="ru-RU" dirty="0" err="1" smtClean="0"/>
              <a:t>руйнуванням</a:t>
            </a:r>
            <a:r>
              <a:rPr lang="ru-RU" dirty="0" smtClean="0"/>
              <a:t> </a:t>
            </a:r>
            <a:r>
              <a:rPr lang="ru-RU" dirty="0" err="1" smtClean="0"/>
              <a:t>геологічного</a:t>
            </a:r>
            <a:r>
              <a:rPr lang="ru-RU" dirty="0" smtClean="0"/>
              <a:t> </a:t>
            </a:r>
            <a:r>
              <a:rPr lang="ru-RU" dirty="0" err="1" smtClean="0"/>
              <a:t>середовища</a:t>
            </a:r>
            <a:r>
              <a:rPr lang="ru-RU" dirty="0" smtClean="0"/>
              <a:t> все </a:t>
            </a:r>
            <a:r>
              <a:rPr lang="ru-RU" dirty="0" err="1" smtClean="0"/>
              <a:t>більш</a:t>
            </a:r>
            <a:r>
              <a:rPr lang="ru-RU" dirty="0" smtClean="0"/>
              <a:t> актуальною </a:t>
            </a:r>
            <a:r>
              <a:rPr lang="ru-RU" dirty="0" err="1" smtClean="0"/>
              <a:t>стає</a:t>
            </a:r>
            <a:r>
              <a:rPr lang="ru-RU" dirty="0" smtClean="0"/>
              <a:t> проблема його </a:t>
            </a:r>
            <a:r>
              <a:rPr lang="ru-RU" dirty="0" err="1" smtClean="0"/>
              <a:t>раціонального</a:t>
            </a:r>
            <a:r>
              <a:rPr lang="ru-RU" dirty="0" smtClean="0"/>
              <a:t> використання. З </a:t>
            </a:r>
            <a:r>
              <a:rPr lang="ru-RU" dirty="0" err="1" smtClean="0"/>
              <a:t>цією</a:t>
            </a:r>
            <a:r>
              <a:rPr lang="ru-RU" dirty="0" smtClean="0"/>
              <a:t> метою </a:t>
            </a:r>
            <a:r>
              <a:rPr lang="ru-RU" dirty="0" err="1" smtClean="0"/>
              <a:t>необхідно</a:t>
            </a:r>
            <a:r>
              <a:rPr lang="ru-RU" dirty="0" smtClean="0"/>
              <a:t>, щоб був </a:t>
            </a:r>
            <a:r>
              <a:rPr lang="ru-RU" dirty="0" err="1" smtClean="0"/>
              <a:t>створений</a:t>
            </a:r>
            <a:r>
              <a:rPr lang="ru-RU" dirty="0" smtClean="0"/>
              <a:t> державний фонд </a:t>
            </a:r>
            <a:r>
              <a:rPr lang="ru-RU" dirty="0" err="1" smtClean="0"/>
              <a:t>родовищ</a:t>
            </a:r>
            <a:r>
              <a:rPr lang="ru-RU" dirty="0" smtClean="0"/>
              <a:t> </a:t>
            </a:r>
            <a:r>
              <a:rPr lang="ru-RU" dirty="0" err="1" smtClean="0"/>
              <a:t>корисних</a:t>
            </a:r>
            <a:r>
              <a:rPr lang="ru-RU" dirty="0" smtClean="0"/>
              <a:t> </a:t>
            </a:r>
            <a:r>
              <a:rPr lang="ru-RU" dirty="0" err="1" smtClean="0"/>
              <a:t>копалин</a:t>
            </a:r>
            <a:r>
              <a:rPr lang="ru-RU" dirty="0" smtClean="0"/>
              <a:t> і його резерв, та </a:t>
            </a:r>
            <a:r>
              <a:rPr lang="ru-RU" dirty="0" err="1" smtClean="0"/>
              <a:t>розроблені</a:t>
            </a:r>
            <a:r>
              <a:rPr lang="ru-RU" dirty="0" smtClean="0"/>
              <a:t> </a:t>
            </a:r>
            <a:r>
              <a:rPr lang="ru-RU" dirty="0" err="1" smtClean="0"/>
              <a:t>положення</a:t>
            </a:r>
            <a:r>
              <a:rPr lang="ru-RU" dirty="0" smtClean="0"/>
              <a:t> про його використання.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передбачити</a:t>
            </a:r>
            <a:r>
              <a:rPr lang="ru-RU" dirty="0" smtClean="0"/>
              <a:t> </a:t>
            </a:r>
            <a:r>
              <a:rPr lang="ru-RU" dirty="0" err="1" smtClean="0"/>
              <a:t>чіткі</a:t>
            </a:r>
            <a:r>
              <a:rPr lang="ru-RU" dirty="0" smtClean="0"/>
              <a:t> </a:t>
            </a:r>
            <a:r>
              <a:rPr lang="ru-RU" dirty="0" err="1" smtClean="0"/>
              <a:t>економічні</a:t>
            </a:r>
            <a:r>
              <a:rPr lang="ru-RU" dirty="0" smtClean="0"/>
              <a:t> відносини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власником</a:t>
            </a:r>
            <a:r>
              <a:rPr lang="ru-RU" dirty="0" smtClean="0"/>
              <a:t> та </a:t>
            </a:r>
            <a:r>
              <a:rPr lang="ru-RU" dirty="0" err="1" smtClean="0"/>
              <a:t>користувачем</a:t>
            </a:r>
            <a:r>
              <a:rPr lang="ru-RU" dirty="0" smtClean="0"/>
              <a:t> </a:t>
            </a:r>
            <a:r>
              <a:rPr lang="ru-RU" dirty="0" err="1" smtClean="0"/>
              <a:t>надр</a:t>
            </a:r>
            <a:r>
              <a:rPr lang="ru-RU" dirty="0" smtClean="0"/>
              <a:t>, які б </a:t>
            </a:r>
            <a:r>
              <a:rPr lang="ru-RU" dirty="0" err="1" smtClean="0"/>
              <a:t>враховували</a:t>
            </a:r>
            <a:r>
              <a:rPr lang="ru-RU" dirty="0" smtClean="0"/>
              <a:t> плату за землю, </a:t>
            </a:r>
            <a:r>
              <a:rPr lang="ru-RU" dirty="0" err="1" smtClean="0"/>
              <a:t>надра</a:t>
            </a:r>
            <a:r>
              <a:rPr lang="ru-RU" dirty="0" smtClean="0"/>
              <a:t>, </a:t>
            </a:r>
            <a:r>
              <a:rPr lang="ru-RU" dirty="0" err="1" smtClean="0"/>
              <a:t>штрафні</a:t>
            </a:r>
            <a:r>
              <a:rPr lang="ru-RU" dirty="0" smtClean="0"/>
              <a:t> </a:t>
            </a:r>
            <a:r>
              <a:rPr lang="ru-RU" dirty="0" err="1" smtClean="0"/>
              <a:t>санкції</a:t>
            </a:r>
            <a:r>
              <a:rPr lang="ru-RU" dirty="0" smtClean="0"/>
              <a:t> за </a:t>
            </a:r>
            <a:r>
              <a:rPr lang="ru-RU" dirty="0" err="1" smtClean="0"/>
              <a:t>порушення</a:t>
            </a:r>
            <a:r>
              <a:rPr lang="ru-RU" dirty="0" smtClean="0"/>
              <a:t> </a:t>
            </a:r>
            <a:r>
              <a:rPr lang="ru-RU" dirty="0" err="1" smtClean="0"/>
              <a:t>законодавства</a:t>
            </a:r>
            <a:r>
              <a:rPr lang="ru-RU" dirty="0" smtClean="0"/>
              <a:t> з використання і охорони </a:t>
            </a:r>
            <a:r>
              <a:rPr lang="ru-RU" dirty="0" err="1" smtClean="0"/>
              <a:t>надр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14356"/>
            <a:ext cx="8686800" cy="4525963"/>
          </a:xfrm>
        </p:spPr>
        <p:txBody>
          <a:bodyPr/>
          <a:lstStyle/>
          <a:p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здійснювати</a:t>
            </a:r>
            <a:r>
              <a:rPr lang="ru-RU" dirty="0" smtClean="0"/>
              <a:t> </a:t>
            </a:r>
            <a:r>
              <a:rPr lang="ru-RU" dirty="0" err="1" smtClean="0"/>
              <a:t>рекультивацію</a:t>
            </a:r>
            <a:r>
              <a:rPr lang="ru-RU" dirty="0" smtClean="0"/>
              <a:t> земель на </a:t>
            </a:r>
            <a:r>
              <a:rPr lang="ru-RU" dirty="0" err="1" smtClean="0"/>
              <a:t>місці</a:t>
            </a:r>
            <a:r>
              <a:rPr lang="ru-RU" dirty="0" smtClean="0"/>
              <a:t> </a:t>
            </a:r>
            <a:r>
              <a:rPr lang="ru-RU" dirty="0" err="1" smtClean="0"/>
              <a:t>відпрацьованих</a:t>
            </a:r>
            <a:r>
              <a:rPr lang="ru-RU" dirty="0" smtClean="0"/>
              <a:t> </a:t>
            </a:r>
            <a:r>
              <a:rPr lang="ru-RU" dirty="0" err="1" smtClean="0"/>
              <a:t>відкритим</a:t>
            </a:r>
            <a:r>
              <a:rPr lang="ru-RU" dirty="0" smtClean="0"/>
              <a:t> способом </a:t>
            </a:r>
            <a:r>
              <a:rPr lang="ru-RU" dirty="0" err="1" smtClean="0"/>
              <a:t>родовищ</a:t>
            </a:r>
            <a:r>
              <a:rPr lang="ru-RU" dirty="0" smtClean="0"/>
              <a:t>. Це </a:t>
            </a:r>
            <a:r>
              <a:rPr lang="ru-RU" dirty="0" err="1" smtClean="0"/>
              <a:t>поняття</a:t>
            </a:r>
            <a:r>
              <a:rPr lang="ru-RU" dirty="0" smtClean="0"/>
              <a:t> </a:t>
            </a:r>
            <a:r>
              <a:rPr lang="ru-RU" dirty="0" err="1" smtClean="0"/>
              <a:t>охоплює</a:t>
            </a:r>
            <a:r>
              <a:rPr lang="ru-RU" dirty="0" smtClean="0"/>
              <a:t> весь комплекс </a:t>
            </a:r>
            <a:r>
              <a:rPr lang="ru-RU" dirty="0" err="1" smtClean="0"/>
              <a:t>робіт</a:t>
            </a:r>
            <a:r>
              <a:rPr lang="ru-RU" dirty="0" smtClean="0"/>
              <a:t>, </a:t>
            </a:r>
            <a:r>
              <a:rPr lang="ru-RU" dirty="0" err="1" smtClean="0"/>
              <a:t>спрямованих</a:t>
            </a:r>
            <a:r>
              <a:rPr lang="ru-RU" dirty="0" smtClean="0"/>
              <a:t> на </a:t>
            </a:r>
            <a:r>
              <a:rPr lang="ru-RU" dirty="0" err="1" smtClean="0"/>
              <a:t>відновлення</a:t>
            </a:r>
            <a:r>
              <a:rPr lang="ru-RU" dirty="0" smtClean="0"/>
              <a:t> </a:t>
            </a:r>
            <a:r>
              <a:rPr lang="ru-RU" dirty="0" err="1" smtClean="0"/>
              <a:t>родючості</a:t>
            </a:r>
            <a:r>
              <a:rPr lang="ru-RU" dirty="0" smtClean="0"/>
              <a:t> й </a:t>
            </a:r>
            <a:r>
              <a:rPr lang="ru-RU" dirty="0" err="1" smtClean="0"/>
              <a:t>народногосподарської</a:t>
            </a:r>
            <a:r>
              <a:rPr lang="ru-RU" dirty="0" smtClean="0"/>
              <a:t> </a:t>
            </a:r>
            <a:r>
              <a:rPr lang="ru-RU" dirty="0" err="1" smtClean="0"/>
              <a:t>цінності</a:t>
            </a:r>
            <a:r>
              <a:rPr lang="ru-RU" dirty="0" smtClean="0"/>
              <a:t> </a:t>
            </a:r>
            <a:r>
              <a:rPr lang="ru-RU" dirty="0" err="1" smtClean="0"/>
              <a:t>порушених</a:t>
            </a:r>
            <a:r>
              <a:rPr lang="ru-RU" dirty="0" smtClean="0"/>
              <a:t> земель. У </a:t>
            </a:r>
            <a:r>
              <a:rPr lang="ru-RU" dirty="0" err="1" smtClean="0"/>
              <a:t>вузькому</a:t>
            </a:r>
            <a:r>
              <a:rPr lang="ru-RU" dirty="0" smtClean="0"/>
              <a:t> </a:t>
            </a:r>
            <a:r>
              <a:rPr lang="ru-RU" dirty="0" err="1" smtClean="0"/>
              <a:t>розумінні</a:t>
            </a:r>
            <a:r>
              <a:rPr lang="ru-RU" dirty="0" smtClean="0"/>
              <a:t> </a:t>
            </a:r>
            <a:r>
              <a:rPr lang="ru-RU" dirty="0" err="1" smtClean="0"/>
              <a:t>рекультивація</a:t>
            </a:r>
            <a:r>
              <a:rPr lang="ru-RU" dirty="0" smtClean="0"/>
              <a:t> - це </a:t>
            </a:r>
            <a:r>
              <a:rPr lang="ru-RU" dirty="0" err="1" smtClean="0"/>
              <a:t>відновлення</a:t>
            </a:r>
            <a:r>
              <a:rPr lang="ru-RU" dirty="0" smtClean="0"/>
              <a:t> шару </a:t>
            </a:r>
            <a:r>
              <a:rPr lang="ru-RU" dirty="0" err="1" smtClean="0"/>
              <a:t>ґрунту</a:t>
            </a:r>
            <a:r>
              <a:rPr lang="ru-RU" dirty="0" smtClean="0"/>
              <a:t>, </a:t>
            </a:r>
            <a:r>
              <a:rPr lang="ru-RU" dirty="0" err="1" smtClean="0"/>
              <a:t>попередньо</a:t>
            </a:r>
            <a:r>
              <a:rPr lang="ru-RU" dirty="0" smtClean="0"/>
              <a:t> </a:t>
            </a:r>
            <a:r>
              <a:rPr lang="ru-RU" dirty="0" err="1" smtClean="0"/>
              <a:t>знятого</a:t>
            </a:r>
            <a:r>
              <a:rPr lang="ru-RU" dirty="0" smtClean="0"/>
              <a:t> з </a:t>
            </a:r>
            <a:r>
              <a:rPr lang="ru-RU" dirty="0" err="1" smtClean="0"/>
              <a:t>ділянок</a:t>
            </a:r>
            <a:r>
              <a:rPr lang="ru-RU" dirty="0" smtClean="0"/>
              <a:t>, де </a:t>
            </a:r>
            <a:r>
              <a:rPr lang="ru-RU" dirty="0" err="1" smtClean="0"/>
              <a:t>передбачається</a:t>
            </a:r>
            <a:r>
              <a:rPr lang="ru-RU" dirty="0" smtClean="0"/>
              <a:t> його </a:t>
            </a:r>
            <a:r>
              <a:rPr lang="ru-RU" dirty="0" err="1" smtClean="0"/>
              <a:t>механічне</a:t>
            </a:r>
            <a:r>
              <a:rPr lang="ru-RU" dirty="0" smtClean="0"/>
              <a:t> </a:t>
            </a:r>
            <a:r>
              <a:rPr lang="ru-RU" dirty="0" err="1" smtClean="0"/>
              <a:t>руйнування</a:t>
            </a:r>
            <a:r>
              <a:rPr lang="ru-RU" dirty="0" smtClean="0"/>
              <a:t> або забруднення.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8686800" cy="838200"/>
          </a:xfrm>
        </p:spPr>
        <p:txBody>
          <a:bodyPr/>
          <a:lstStyle/>
          <a:p>
            <a:r>
              <a:rPr lang="uk-UA" dirty="0" smtClean="0"/>
              <a:t>Збережемо природу разом!</a:t>
            </a:r>
            <a:endParaRPr lang="ru-RU" dirty="0"/>
          </a:p>
        </p:txBody>
      </p:sp>
      <p:pic>
        <p:nvPicPr>
          <p:cNvPr id="4" name="Содержимое 3" descr="0020-013-Globalnye-ekologicheskie-problemy-chelovechestv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214422"/>
            <a:ext cx="7500990" cy="542928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В останні десятиліття ХХ століття у зв'язку із високими темпами науково-технічного прогресу, вплив на природу став особливо значним і великомасштабним.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lackwa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214554"/>
            <a:ext cx="3786214" cy="2684770"/>
          </a:xfrm>
          <a:prstGeom prst="rect">
            <a:avLst/>
          </a:prstGeom>
        </p:spPr>
      </p:pic>
      <p:pic>
        <p:nvPicPr>
          <p:cNvPr id="5" name="Рисунок 4" descr="voda5_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2285992"/>
            <a:ext cx="2500330" cy="2590342"/>
          </a:xfrm>
          <a:prstGeom prst="rect">
            <a:avLst/>
          </a:prstGeom>
        </p:spPr>
      </p:pic>
      <p:pic>
        <p:nvPicPr>
          <p:cNvPr id="6" name="Рисунок 5" descr="fuze641e8777641904e9b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2285992"/>
            <a:ext cx="2643174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zagryaznenie-vod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3286124"/>
            <a:ext cx="3071834" cy="35718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142900"/>
            <a:ext cx="8229600" cy="1143000"/>
          </a:xfrm>
        </p:spPr>
        <p:txBody>
          <a:bodyPr/>
          <a:lstStyle/>
          <a:p>
            <a:r>
              <a:rPr lang="uk-UA" dirty="0" smtClean="0"/>
              <a:t>1. Забруднення водойм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8443914" cy="4525963"/>
          </a:xfrm>
        </p:spPr>
        <p:txBody>
          <a:bodyPr/>
          <a:lstStyle/>
          <a:p>
            <a:r>
              <a:rPr lang="ru-RU" dirty="0" smtClean="0"/>
              <a:t> </a:t>
            </a:r>
            <a:r>
              <a:rPr lang="ru-RU" i="1" dirty="0" smtClean="0"/>
              <a:t>забруднення води</a:t>
            </a:r>
            <a:r>
              <a:rPr lang="ru-RU" dirty="0" smtClean="0"/>
              <a:t> - це основний процес, що викликає деградацію річок, водосховищ, озерних систем і погіршення якості води. </a:t>
            </a:r>
          </a:p>
          <a:p>
            <a:r>
              <a:rPr lang="ru-RU" i="1" dirty="0" smtClean="0">
                <a:solidFill>
                  <a:srgbClr val="FF0000"/>
                </a:solidFill>
              </a:rPr>
              <a:t>Головною причиною </a:t>
            </a:r>
            <a:r>
              <a:rPr lang="ru-RU" dirty="0" smtClean="0"/>
              <a:t>є відходи господарської діяльності, що надходять у водойми з водозбору.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4525963"/>
          </a:xfrm>
        </p:spPr>
        <p:txBody>
          <a:bodyPr/>
          <a:lstStyle/>
          <a:p>
            <a:r>
              <a:rPr lang="ru-RU" dirty="0"/>
              <a:t>У більшості випадків </a:t>
            </a:r>
            <a:r>
              <a:rPr lang="ru-RU" dirty="0" smtClean="0"/>
              <a:t>забруднення прісних вод</a:t>
            </a:r>
            <a:r>
              <a:rPr lang="ru-RU" dirty="0"/>
              <a:t> залишається невидимим, оскільки </a:t>
            </a:r>
            <a:r>
              <a:rPr lang="ru-RU" dirty="0" smtClean="0"/>
              <a:t>забруднювачі</a:t>
            </a:r>
            <a:r>
              <a:rPr lang="ru-RU" dirty="0"/>
              <a:t> </a:t>
            </a:r>
            <a:r>
              <a:rPr lang="ru-RU" dirty="0" smtClean="0"/>
              <a:t>розчинені </a:t>
            </a:r>
            <a:r>
              <a:rPr lang="ru-RU" dirty="0"/>
              <a:t>у воді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Але є й виключення: пінисті миючі засоби, а також плаваючі </a:t>
            </a:r>
            <a:r>
              <a:rPr lang="ru-RU" dirty="0" smtClean="0"/>
              <a:t>на поверхні нафтопродукти і неочищені стоки.</a:t>
            </a:r>
            <a:endParaRPr lang="ru-RU" dirty="0"/>
          </a:p>
        </p:txBody>
      </p:sp>
      <p:pic>
        <p:nvPicPr>
          <p:cNvPr id="4" name="Рисунок 3" descr="165949_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3500438"/>
            <a:ext cx="3571900" cy="3143248"/>
          </a:xfrm>
          <a:prstGeom prst="rect">
            <a:avLst/>
          </a:prstGeom>
        </p:spPr>
      </p:pic>
      <p:pic>
        <p:nvPicPr>
          <p:cNvPr id="5" name="Рисунок 4" descr="26dd7120b5f72c65a3b37159bca405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571876"/>
            <a:ext cx="3764841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Як відомо, щорічно в моря й океани потрапляє до 12 млн тонн нафти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Певний внесок у підвищення концентрації важких металів у воді вносять і кислотні дощі. Вони здатні розчиняти в грунті мінерали, що призводить до збільшення вмісту у воді іонів важких металів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З атомних електростанцій в круговорот води в природі потрапляють радіоактивні відходи. Скидання неочищених стічних вод у водні джерела призводить до мікробіологічних забруднень води.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142984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За </a:t>
            </a:r>
            <a:r>
              <a:rPr lang="ru-RU" dirty="0" err="1" smtClean="0"/>
              <a:t>оцінками</a:t>
            </a:r>
            <a:r>
              <a:rPr lang="ru-RU" dirty="0" smtClean="0"/>
              <a:t> </a:t>
            </a:r>
            <a:r>
              <a:rPr lang="ru-RU" dirty="0" err="1" smtClean="0"/>
              <a:t>Всесвітньої</a:t>
            </a:r>
            <a:r>
              <a:rPr lang="ru-RU" dirty="0" smtClean="0"/>
              <a:t> організації охорони </a:t>
            </a:r>
            <a:r>
              <a:rPr lang="ru-RU" dirty="0" err="1" smtClean="0"/>
              <a:t>здоров'я</a:t>
            </a:r>
            <a:r>
              <a:rPr lang="ru-RU" dirty="0" smtClean="0"/>
              <a:t> 80% </a:t>
            </a:r>
            <a:r>
              <a:rPr lang="ru-RU" dirty="0" err="1" smtClean="0"/>
              <a:t>захворювань</a:t>
            </a:r>
            <a:r>
              <a:rPr lang="ru-RU" dirty="0" smtClean="0"/>
              <a:t> у </a:t>
            </a:r>
            <a:r>
              <a:rPr lang="ru-RU" dirty="0" err="1" smtClean="0"/>
              <a:t>світі</a:t>
            </a:r>
            <a:r>
              <a:rPr lang="ru-RU" dirty="0" smtClean="0"/>
              <a:t> </a:t>
            </a:r>
            <a:r>
              <a:rPr lang="ru-RU" dirty="0" err="1" smtClean="0"/>
              <a:t>спричинені</a:t>
            </a:r>
            <a:r>
              <a:rPr lang="ru-RU" dirty="0" smtClean="0"/>
              <a:t> </a:t>
            </a:r>
            <a:r>
              <a:rPr lang="ru-RU" dirty="0" err="1" smtClean="0"/>
              <a:t>неналежним</a:t>
            </a:r>
            <a:r>
              <a:rPr lang="ru-RU" dirty="0" smtClean="0"/>
              <a:t> </a:t>
            </a:r>
            <a:r>
              <a:rPr lang="ru-RU" dirty="0" err="1" smtClean="0"/>
              <a:t>якістю</a:t>
            </a:r>
            <a:r>
              <a:rPr lang="ru-RU" dirty="0" smtClean="0"/>
              <a:t> та </a:t>
            </a:r>
            <a:r>
              <a:rPr lang="ru-RU" dirty="0" err="1" smtClean="0"/>
              <a:t>антисанітарний</a:t>
            </a:r>
            <a:r>
              <a:rPr lang="ru-RU" dirty="0" smtClean="0"/>
              <a:t> стан води.</a:t>
            </a:r>
          </a:p>
          <a:p>
            <a:r>
              <a:rPr lang="ru-RU" dirty="0" smtClean="0"/>
              <a:t> У </a:t>
            </a:r>
            <a:r>
              <a:rPr lang="ru-RU" dirty="0" err="1" smtClean="0"/>
              <a:t>сільській</a:t>
            </a:r>
            <a:r>
              <a:rPr lang="ru-RU" dirty="0" smtClean="0"/>
              <a:t> </a:t>
            </a:r>
            <a:r>
              <a:rPr lang="ru-RU" dirty="0" err="1" smtClean="0"/>
              <a:t>місцевості</a:t>
            </a:r>
            <a:r>
              <a:rPr lang="ru-RU" dirty="0" smtClean="0"/>
              <a:t> проблема якості води </a:t>
            </a:r>
            <a:r>
              <a:rPr lang="ru-RU" dirty="0" err="1" smtClean="0"/>
              <a:t>стоїть</a:t>
            </a:r>
            <a:r>
              <a:rPr lang="ru-RU" dirty="0" smtClean="0"/>
              <a:t> особливо </a:t>
            </a:r>
            <a:r>
              <a:rPr lang="ru-RU" dirty="0" err="1" smtClean="0"/>
              <a:t>гостро</a:t>
            </a:r>
            <a:r>
              <a:rPr lang="ru-RU" dirty="0" smtClean="0"/>
              <a:t> - близько 90% всіх </a:t>
            </a:r>
            <a:r>
              <a:rPr lang="ru-RU" dirty="0" err="1" smtClean="0"/>
              <a:t>сільських</a:t>
            </a:r>
            <a:r>
              <a:rPr lang="ru-RU" dirty="0" smtClean="0"/>
              <a:t> </a:t>
            </a:r>
            <a:r>
              <a:rPr lang="ru-RU" dirty="0" err="1" smtClean="0"/>
              <a:t>жителів</a:t>
            </a:r>
            <a:r>
              <a:rPr lang="ru-RU" dirty="0" smtClean="0"/>
              <a:t> у </a:t>
            </a:r>
            <a:r>
              <a:rPr lang="ru-RU" dirty="0" err="1" smtClean="0"/>
              <a:t>світі</a:t>
            </a:r>
            <a:r>
              <a:rPr lang="ru-RU" dirty="0" smtClean="0"/>
              <a:t> </a:t>
            </a:r>
            <a:r>
              <a:rPr lang="ru-RU" dirty="0" err="1" smtClean="0"/>
              <a:t>постійно</a:t>
            </a:r>
            <a:r>
              <a:rPr lang="ru-RU" dirty="0" smtClean="0"/>
              <a:t> </a:t>
            </a:r>
            <a:r>
              <a:rPr lang="ru-RU" dirty="0" err="1" smtClean="0"/>
              <a:t>користуються</a:t>
            </a:r>
            <a:r>
              <a:rPr lang="ru-RU" dirty="0" smtClean="0"/>
              <a:t> </a:t>
            </a:r>
            <a:r>
              <a:rPr lang="ru-RU" dirty="0" err="1" smtClean="0"/>
              <a:t>забрудненою</a:t>
            </a:r>
            <a:r>
              <a:rPr lang="ru-RU" dirty="0" smtClean="0"/>
              <a:t> водою.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Шляхи вирішення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 Єдиним способом боротьби з таким „вбивчим” відношенням до </a:t>
            </a:r>
            <a:r>
              <a:rPr lang="ru-RU" dirty="0" smtClean="0"/>
              <a:t>води є </a:t>
            </a:r>
            <a:r>
              <a:rPr lang="ru-RU" dirty="0"/>
              <a:t>усвідомлення людством </a:t>
            </a:r>
            <a:r>
              <a:rPr lang="ru-RU" dirty="0" smtClean="0"/>
              <a:t>її </a:t>
            </a:r>
            <a:r>
              <a:rPr lang="ru-RU" dirty="0"/>
              <a:t>незрівнянної ролі </a:t>
            </a:r>
            <a:r>
              <a:rPr lang="ru-RU" dirty="0" smtClean="0"/>
              <a:t>на </a:t>
            </a:r>
            <a:r>
              <a:rPr lang="ru-RU" dirty="0"/>
              <a:t>планеті у цілому. З </a:t>
            </a:r>
            <a:r>
              <a:rPr lang="ru-RU" dirty="0" smtClean="0"/>
              <a:t>води пішло </a:t>
            </a:r>
            <a:r>
              <a:rPr lang="ru-RU" dirty="0"/>
              <a:t>життя на планеті, тож, можливо саме там може зародитися ще якась нова його форма. Але при такому відношенні до величі </a:t>
            </a:r>
            <a:r>
              <a:rPr lang="ru-RU" dirty="0" smtClean="0"/>
              <a:t>води людству загрожує вимирання.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2. Вимираючі види тварин та рослин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4525963"/>
          </a:xfrm>
        </p:spPr>
        <p:txBody>
          <a:bodyPr/>
          <a:lstStyle/>
          <a:p>
            <a:pPr indent="17463">
              <a:buNone/>
            </a:pPr>
            <a:r>
              <a:rPr lang="uk-UA" dirty="0"/>
              <a:t>Ліс — це важлива складова біосфери</a:t>
            </a:r>
            <a:r>
              <a:rPr lang="uk-UA" dirty="0" smtClean="0"/>
              <a:t>. </a:t>
            </a:r>
            <a:r>
              <a:rPr lang="uk-UA" dirty="0"/>
              <a:t>Він є одним із основних типів рослинності і складається  з сукупності дерев, чагарників, трав, мохів, лишайників тощо, а також тварин і мікроорганізмів. Все у лісі біологічно взаємопов'язано і впливає не лише одне на одне, але й на навколишнє середовище.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L_DMqXT2kW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4357694"/>
            <a:ext cx="3786182" cy="2500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242</TotalTime>
  <Words>1037</Words>
  <Application>Microsoft Office PowerPoint</Application>
  <PresentationFormat>Экран (4:3)</PresentationFormat>
  <Paragraphs>66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Трек</vt:lpstr>
      <vt:lpstr>Екологічні проблеми людства </vt:lpstr>
      <vt:lpstr>Слайд 2</vt:lpstr>
      <vt:lpstr>Слайд 3</vt:lpstr>
      <vt:lpstr>1. Забруднення водойм</vt:lpstr>
      <vt:lpstr>Слайд 5</vt:lpstr>
      <vt:lpstr>Слайд 6</vt:lpstr>
      <vt:lpstr>Слайд 7</vt:lpstr>
      <vt:lpstr>Шляхи вирішення</vt:lpstr>
      <vt:lpstr>2. Вимираючі види тварин та рослин </vt:lpstr>
      <vt:lpstr>Слайд 10</vt:lpstr>
      <vt:lpstr>Слайд 11</vt:lpstr>
      <vt:lpstr>Слайд 12</vt:lpstr>
      <vt:lpstr>Полярний ведмідь</vt:lpstr>
      <vt:lpstr>Слайд 14</vt:lpstr>
      <vt:lpstr>Слайд 15</vt:lpstr>
      <vt:lpstr>Слайд 16</vt:lpstr>
      <vt:lpstr>Слайд 17</vt:lpstr>
      <vt:lpstr>Слайд 18</vt:lpstr>
      <vt:lpstr> ґрунт </vt:lpstr>
      <vt:lpstr>Слайд 20</vt:lpstr>
      <vt:lpstr>ЗАБРУДНЕННЯ ПОВІТРЯ </vt:lpstr>
      <vt:lpstr>Слайд 22</vt:lpstr>
      <vt:lpstr>Необхідні заходи. </vt:lpstr>
      <vt:lpstr>геолого-геоморфологічні </vt:lpstr>
      <vt:lpstr>Слайд 25</vt:lpstr>
      <vt:lpstr>Слайд 26</vt:lpstr>
      <vt:lpstr>Збережемо природу разом!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Екологічні проблеми людства</dc:title>
  <dc:creator>Натали</dc:creator>
  <cp:lastModifiedBy>Натали</cp:lastModifiedBy>
  <cp:revision>24</cp:revision>
  <dcterms:created xsi:type="dcterms:W3CDTF">2013-12-08T15:41:17Z</dcterms:created>
  <dcterms:modified xsi:type="dcterms:W3CDTF">2013-12-08T19:44:07Z</dcterms:modified>
</cp:coreProperties>
</file>