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63" r:id="rId10"/>
    <p:sldId id="264" r:id="rId11"/>
    <p:sldId id="265" r:id="rId12"/>
    <p:sldId id="266" r:id="rId13"/>
    <p:sldId id="267" r:id="rId14"/>
    <p:sldId id="279" r:id="rId15"/>
    <p:sldId id="268" r:id="rId16"/>
    <p:sldId id="269" r:id="rId17"/>
    <p:sldId id="270" r:id="rId18"/>
    <p:sldId id="280" r:id="rId19"/>
    <p:sldId id="271" r:id="rId20"/>
    <p:sldId id="272" r:id="rId21"/>
    <p:sldId id="273" r:id="rId22"/>
    <p:sldId id="274" r:id="rId23"/>
    <p:sldId id="275" r:id="rId24"/>
    <p:sldId id="281" r:id="rId25"/>
    <p:sldId id="276" r:id="rId26"/>
    <p:sldId id="27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31578D9B-DE2E-447C-A516-91E1143B2782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78"/>
            <p14:sldId id="263"/>
            <p14:sldId id="264"/>
            <p14:sldId id="265"/>
            <p14:sldId id="266"/>
            <p14:sldId id="267"/>
            <p14:sldId id="279"/>
            <p14:sldId id="268"/>
            <p14:sldId id="269"/>
            <p14:sldId id="270"/>
            <p14:sldId id="280"/>
            <p14:sldId id="271"/>
            <p14:sldId id="272"/>
            <p14:sldId id="273"/>
            <p14:sldId id="274"/>
            <p14:sldId id="275"/>
            <p14:sldId id="281"/>
            <p14:sldId id="276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26BA-261B-4DE4-8329-A2C60A9920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6600">
                <a:effectLst>
                  <a:outerShdw blurRad="63500" dir="3600000" algn="tl" rotWithShape="0">
                    <a:srgbClr val="00000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3643314"/>
            <a:ext cx="6400800" cy="175260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4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/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3BC-1ED4-46AC-B541-156A9E5389BB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26BA-261B-4DE4-8329-A2C60A9920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3BC-1ED4-46AC-B541-156A9E5389BB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26BA-261B-4DE4-8329-A2C60A9920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071799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786" y="1571612"/>
            <a:ext cx="7772400" cy="1500187"/>
          </a:xfrm>
          <a:prstGeom prst="rect">
            <a:avLst/>
          </a:prstGeom>
          <a:noFill/>
        </p:spPr>
        <p:txBody>
          <a:bodyPr anchor="b"/>
          <a:lstStyle>
            <a:lvl1pPr marL="0" indent="0" algn="r">
              <a:buNone/>
              <a:defRPr sz="2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/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3BC-1ED4-46AC-B541-156A9E5389BB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26BA-261B-4DE4-8329-A2C60A9920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3BC-1ED4-46AC-B541-156A9E5389BB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noFill/>
        </p:spPr>
        <p:txBody>
          <a:bodyPr anchor="b"/>
          <a:lstStyle>
            <a:lvl1pPr marL="0" indent="0" algn="ctr">
              <a:buNone/>
              <a:defRPr sz="24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/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noFill/>
        </p:spPr>
        <p:txBody>
          <a:bodyPr anchor="b"/>
          <a:lstStyle>
            <a:lvl1pPr marL="0" indent="0" algn="ctr">
              <a:buNone/>
              <a:defRPr sz="24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/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3BC-1ED4-46AC-B541-156A9E5389BB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26BA-261B-4DE4-8329-A2C60A9920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3BC-1ED4-46AC-B541-156A9E5389BB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26BA-261B-4DE4-8329-A2C60A9920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3BC-1ED4-46AC-B541-156A9E5389BB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26BA-261B-4DE4-8329-A2C60A9920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ctr" anchorCtr="0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3BC-1ED4-46AC-B541-156A9E5389BB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26BA-261B-4DE4-8329-A2C60A9920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ctr" anchorCtr="0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noFill/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3BC-1ED4-46AC-B541-156A9E5389BB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26BA-261B-4DE4-8329-A2C60A9920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colorTemperature colorTemp="80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1406" y="2857496"/>
            <a:ext cx="857224" cy="571480"/>
          </a:xfrm>
          <a:prstGeom prst="cloudCallout">
            <a:avLst>
              <a:gd name="adj1" fmla="val -175019"/>
              <a:gd name="adj2" fmla="val -43686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fld id="{30BD26BA-261B-4DE4-8329-A2C60A9920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oundRect">
            <a:avLst>
              <a:gd name="adj" fmla="val 4361"/>
            </a:avLst>
          </a:prstGeom>
          <a:solidFill>
            <a:srgbClr val="FFFFFF">
              <a:alpha val="20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01024" y="6572272"/>
            <a:ext cx="1142976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fld id="{6A8773BC-1ED4-46AC-B541-156A9E5389BB}" type="datetimeFigureOut">
              <a:rPr lang="ru-RU" smtClean="0"/>
              <a:pPr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6643710"/>
            <a:ext cx="1285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Nersta.blogspot.com</a:t>
            </a:r>
            <a:endParaRPr lang="ru-RU" sz="9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/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44824"/>
            <a:ext cx="8712968" cy="16561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5400" dirty="0">
                <a:solidFill>
                  <a:schemeClr val="bg2">
                    <a:lumMod val="75000"/>
                  </a:schemeClr>
                </a:solidFill>
              </a:rPr>
              <a:t>«</a:t>
            </a:r>
            <a:r>
              <a:rPr lang="ru-RU" sz="5400" b="1" dirty="0" err="1">
                <a:solidFill>
                  <a:schemeClr val="bg2">
                    <a:lumMod val="75000"/>
                  </a:schemeClr>
                </a:solidFill>
              </a:rPr>
              <a:t>Екологічне</a:t>
            </a:r>
            <a:r>
              <a:rPr lang="ru-RU" sz="5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5400" b="1" dirty="0" err="1">
                <a:solidFill>
                  <a:schemeClr val="bg2">
                    <a:lumMod val="75000"/>
                  </a:schemeClr>
                </a:solidFill>
              </a:rPr>
              <a:t>виховання</a:t>
            </a:r>
            <a:r>
              <a:rPr lang="ru-RU" sz="5400" b="1" dirty="0">
                <a:solidFill>
                  <a:schemeClr val="bg2">
                    <a:lumMod val="75000"/>
                  </a:schemeClr>
                </a:solidFill>
              </a:rPr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797152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570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0"/>
            <a:ext cx="8229600" cy="45259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err="1"/>
              <a:t>Найбільше</a:t>
            </a:r>
            <a:r>
              <a:rPr lang="ru-RU" dirty="0"/>
              <a:t> </a:t>
            </a:r>
            <a:r>
              <a:rPr lang="ru-RU" dirty="0" err="1"/>
              <a:t>мотлоху</a:t>
            </a:r>
            <a:r>
              <a:rPr lang="ru-RU" dirty="0"/>
              <a:t> в </a:t>
            </a:r>
            <a:r>
              <a:rPr lang="ru-RU" dirty="0" err="1"/>
              <a:t>навколоземний</a:t>
            </a:r>
            <a:r>
              <a:rPr lang="ru-RU" dirty="0"/>
              <a:t> </a:t>
            </a:r>
            <a:r>
              <a:rPr lang="ru-RU" dirty="0" err="1"/>
              <a:t>простір</a:t>
            </a:r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відправляє</a:t>
            </a:r>
            <a:r>
              <a:rPr lang="ru-RU" dirty="0"/>
              <a:t> Китай (40%), США (27,5%) і </a:t>
            </a:r>
            <a:r>
              <a:rPr lang="ru-RU" dirty="0" err="1"/>
              <a:t>Росія</a:t>
            </a:r>
            <a:r>
              <a:rPr lang="ru-RU" dirty="0"/>
              <a:t> - (25,5%), тому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в першу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зібратись</a:t>
            </a:r>
            <a:r>
              <a:rPr lang="ru-RU" dirty="0"/>
              <a:t> за столом </a:t>
            </a:r>
            <a:r>
              <a:rPr lang="ru-RU" dirty="0" err="1"/>
              <a:t>переговорів</a:t>
            </a:r>
            <a:r>
              <a:rPr lang="ru-RU" dirty="0"/>
              <a:t>. </a:t>
            </a:r>
            <a:r>
              <a:rPr lang="ru-RU" dirty="0" err="1"/>
              <a:t>Переводити</a:t>
            </a:r>
            <a:r>
              <a:rPr lang="ru-RU" dirty="0"/>
              <a:t> </a:t>
            </a:r>
            <a:r>
              <a:rPr lang="ru-RU" dirty="0" err="1"/>
              <a:t>супутники</a:t>
            </a:r>
            <a:r>
              <a:rPr lang="ru-RU" dirty="0"/>
              <a:t> на </a:t>
            </a:r>
            <a:r>
              <a:rPr lang="ru-RU" dirty="0" err="1"/>
              <a:t>далекі</a:t>
            </a:r>
            <a:r>
              <a:rPr lang="ru-RU" dirty="0"/>
              <a:t> «</a:t>
            </a:r>
            <a:r>
              <a:rPr lang="ru-RU" dirty="0" err="1"/>
              <a:t>орбіти</a:t>
            </a:r>
            <a:r>
              <a:rPr lang="ru-RU" dirty="0"/>
              <a:t> </a:t>
            </a:r>
            <a:r>
              <a:rPr lang="ru-RU" dirty="0" err="1"/>
              <a:t>поховання</a:t>
            </a:r>
            <a:r>
              <a:rPr lang="ru-RU" dirty="0"/>
              <a:t>», </a:t>
            </a:r>
            <a:r>
              <a:rPr lang="ru-RU" dirty="0" err="1"/>
              <a:t>програмувати</a:t>
            </a:r>
            <a:r>
              <a:rPr lang="ru-RU" dirty="0"/>
              <a:t> на </a:t>
            </a:r>
            <a:r>
              <a:rPr lang="ru-RU" dirty="0" err="1"/>
              <a:t>гальмування</a:t>
            </a:r>
            <a:r>
              <a:rPr lang="ru-RU" dirty="0"/>
              <a:t> до </a:t>
            </a:r>
            <a:r>
              <a:rPr lang="ru-RU" dirty="0" err="1"/>
              <a:t>швидкості</a:t>
            </a:r>
            <a:r>
              <a:rPr lang="ru-RU" dirty="0"/>
              <a:t> входу в </a:t>
            </a:r>
            <a:r>
              <a:rPr lang="ru-RU" dirty="0" err="1"/>
              <a:t>щільні</a:t>
            </a:r>
            <a:r>
              <a:rPr lang="ru-RU" dirty="0"/>
              <a:t> шари </a:t>
            </a:r>
            <a:r>
              <a:rPr lang="ru-RU" dirty="0" err="1"/>
              <a:t>атмосфери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, </a:t>
            </a:r>
            <a:r>
              <a:rPr lang="ru-RU" dirty="0" err="1"/>
              <a:t>може</a:t>
            </a:r>
            <a:r>
              <a:rPr lang="ru-RU" dirty="0"/>
              <a:t>, </a:t>
            </a:r>
            <a:r>
              <a:rPr lang="ru-RU" dirty="0" err="1"/>
              <a:t>коригувати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рух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потужного лазера з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? </a:t>
            </a:r>
            <a:r>
              <a:rPr lang="ru-RU" dirty="0" err="1"/>
              <a:t>Варіантів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, і </a:t>
            </a:r>
            <a:r>
              <a:rPr lang="ru-RU" dirty="0" err="1"/>
              <a:t>кожен</a:t>
            </a:r>
            <a:r>
              <a:rPr lang="ru-RU" dirty="0"/>
              <a:t> з них однозначно </a:t>
            </a:r>
            <a:r>
              <a:rPr lang="ru-RU" dirty="0" err="1"/>
              <a:t>кращий</a:t>
            </a:r>
            <a:r>
              <a:rPr lang="ru-RU" dirty="0"/>
              <a:t> за </a:t>
            </a:r>
            <a:r>
              <a:rPr lang="ru-RU" dirty="0" err="1"/>
              <a:t>бездіяльність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27730"/>
            <a:ext cx="324036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27730"/>
            <a:ext cx="3980872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816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41"/>
            <a:ext cx="8229600" cy="1143000"/>
          </a:xfrm>
        </p:spPr>
        <p:txBody>
          <a:bodyPr/>
          <a:lstStyle/>
          <a:p>
            <a:r>
              <a:rPr lang="ru-RU" dirty="0"/>
              <a:t>ВИРУБКА ЛІСІВ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606" y="98072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Ліс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важлива</a:t>
            </a:r>
            <a:r>
              <a:rPr lang="ru-RU" dirty="0"/>
              <a:t> </a:t>
            </a:r>
            <a:r>
              <a:rPr lang="ru-RU" dirty="0" err="1"/>
              <a:t>складова</a:t>
            </a:r>
            <a:r>
              <a:rPr lang="ru-RU" dirty="0"/>
              <a:t> </a:t>
            </a:r>
            <a:r>
              <a:rPr lang="ru-RU" dirty="0" err="1"/>
              <a:t>біосфери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є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типів</a:t>
            </a:r>
            <a:r>
              <a:rPr lang="ru-RU" dirty="0"/>
              <a:t> </a:t>
            </a:r>
            <a:r>
              <a:rPr lang="ru-RU" dirty="0" err="1"/>
              <a:t>рослинності</a:t>
            </a:r>
            <a:r>
              <a:rPr lang="ru-RU" dirty="0"/>
              <a:t> і </a:t>
            </a:r>
            <a:r>
              <a:rPr lang="ru-RU" dirty="0" err="1"/>
              <a:t>складається</a:t>
            </a:r>
            <a:r>
              <a:rPr lang="ru-RU" dirty="0"/>
              <a:t>  з </a:t>
            </a:r>
            <a:r>
              <a:rPr lang="ru-RU" dirty="0" err="1"/>
              <a:t>сукупності</a:t>
            </a:r>
            <a:r>
              <a:rPr lang="ru-RU" dirty="0"/>
              <a:t> дерев, </a:t>
            </a:r>
            <a:r>
              <a:rPr lang="ru-RU" dirty="0" err="1"/>
              <a:t>чагарників</a:t>
            </a:r>
            <a:r>
              <a:rPr lang="ru-RU" dirty="0"/>
              <a:t>, трав, </a:t>
            </a:r>
            <a:r>
              <a:rPr lang="ru-RU" dirty="0" err="1"/>
              <a:t>мохів</a:t>
            </a:r>
            <a:r>
              <a:rPr lang="ru-RU" dirty="0"/>
              <a:t>, </a:t>
            </a:r>
            <a:r>
              <a:rPr lang="ru-RU" dirty="0" err="1"/>
              <a:t>лишайників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і </a:t>
            </a:r>
            <a:r>
              <a:rPr lang="ru-RU" dirty="0" err="1"/>
              <a:t>мікроорганізмів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Без </a:t>
            </a:r>
            <a:r>
              <a:rPr lang="ru-RU" dirty="0" err="1"/>
              <a:t>лісів</a:t>
            </a:r>
            <a:r>
              <a:rPr lang="ru-RU" dirty="0"/>
              <a:t> вода талого </a:t>
            </a:r>
            <a:r>
              <a:rPr lang="ru-RU" dirty="0" err="1"/>
              <a:t>снігу</a:t>
            </a:r>
            <a:r>
              <a:rPr lang="ru-RU" dirty="0"/>
              <a:t> і </a:t>
            </a:r>
            <a:r>
              <a:rPr lang="ru-RU" dirty="0" err="1"/>
              <a:t>дощів</a:t>
            </a:r>
            <a:r>
              <a:rPr lang="ru-RU" dirty="0"/>
              <a:t> </a:t>
            </a: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стікає</a:t>
            </a:r>
            <a:r>
              <a:rPr lang="ru-RU" dirty="0"/>
              <a:t> в русла </a:t>
            </a:r>
            <a:r>
              <a:rPr lang="ru-RU" dirty="0" err="1"/>
              <a:t>струмків</a:t>
            </a:r>
            <a:r>
              <a:rPr lang="ru-RU" dirty="0"/>
              <a:t> і </a:t>
            </a:r>
            <a:r>
              <a:rPr lang="ru-RU" dirty="0" err="1"/>
              <a:t>річок</a:t>
            </a:r>
            <a:r>
              <a:rPr lang="ru-RU" dirty="0"/>
              <a:t>, </a:t>
            </a:r>
            <a:r>
              <a:rPr lang="ru-RU" dirty="0" err="1"/>
              <a:t>розмиваючи</a:t>
            </a:r>
            <a:r>
              <a:rPr lang="ru-RU" dirty="0"/>
              <a:t>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ґрунт</a:t>
            </a:r>
            <a:r>
              <a:rPr lang="ru-RU" dirty="0"/>
              <a:t>, </a:t>
            </a:r>
            <a:r>
              <a:rPr lang="ru-RU" dirty="0" err="1"/>
              <a:t>утворюючи</a:t>
            </a:r>
            <a:r>
              <a:rPr lang="ru-RU" dirty="0"/>
              <a:t> яри,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спричиняє</a:t>
            </a:r>
            <a:r>
              <a:rPr lang="ru-RU" dirty="0"/>
              <a:t> </a:t>
            </a:r>
            <a:r>
              <a:rPr lang="ru-RU" dirty="0" err="1"/>
              <a:t>затоплення</a:t>
            </a:r>
            <a:r>
              <a:rPr lang="ru-RU" dirty="0"/>
              <a:t> </a:t>
            </a:r>
            <a:r>
              <a:rPr lang="ru-RU" dirty="0" err="1"/>
              <a:t>нижче</a:t>
            </a:r>
            <a:r>
              <a:rPr lang="ru-RU" dirty="0"/>
              <a:t> за </a:t>
            </a:r>
            <a:r>
              <a:rPr lang="ru-RU" dirty="0" err="1"/>
              <a:t>течією</a:t>
            </a:r>
            <a:r>
              <a:rPr lang="ru-RU" dirty="0"/>
              <a:t>. </a:t>
            </a:r>
            <a:r>
              <a:rPr lang="ru-RU" dirty="0" err="1"/>
              <a:t>Волога</a:t>
            </a:r>
            <a:r>
              <a:rPr lang="ru-RU" dirty="0"/>
              <a:t>, </a:t>
            </a:r>
            <a:r>
              <a:rPr lang="ru-RU" dirty="0" err="1"/>
              <a:t>надходячи</a:t>
            </a:r>
            <a:r>
              <a:rPr lang="ru-RU" dirty="0"/>
              <a:t> до </a:t>
            </a:r>
            <a:r>
              <a:rPr lang="ru-RU" dirty="0" err="1"/>
              <a:t>річок</a:t>
            </a:r>
            <a:r>
              <a:rPr lang="ru-RU" dirty="0"/>
              <a:t>, </a:t>
            </a:r>
            <a:r>
              <a:rPr lang="ru-RU" dirty="0" err="1"/>
              <a:t>майже</a:t>
            </a:r>
            <a:r>
              <a:rPr lang="ru-RU" dirty="0"/>
              <a:t> не </a:t>
            </a:r>
            <a:r>
              <a:rPr lang="ru-RU" dirty="0" err="1"/>
              <a:t>випаровується</a:t>
            </a:r>
            <a:r>
              <a:rPr lang="ru-RU" dirty="0"/>
              <a:t> назад у </a:t>
            </a:r>
            <a:r>
              <a:rPr lang="ru-RU" dirty="0" err="1"/>
              <a:t>повітря</a:t>
            </a:r>
            <a:r>
              <a:rPr lang="ru-RU" dirty="0"/>
              <a:t>,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часто </a:t>
            </a:r>
            <a:r>
              <a:rPr lang="ru-RU" dirty="0" err="1"/>
              <a:t>починаються</a:t>
            </a:r>
            <a:r>
              <a:rPr lang="ru-RU" dirty="0"/>
              <a:t> засухи.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3" y="5005273"/>
            <a:ext cx="2483768" cy="1862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21297"/>
            <a:ext cx="2195736" cy="1646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9522" y="5203755"/>
            <a:ext cx="2188501" cy="1641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9845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За </a:t>
            </a:r>
            <a:r>
              <a:rPr lang="ru-RU" dirty="0" err="1"/>
              <a:t>минулі</a:t>
            </a:r>
            <a:r>
              <a:rPr lang="ru-RU" dirty="0"/>
              <a:t> 10 тис.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знищила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третин</a:t>
            </a:r>
            <a:r>
              <a:rPr lang="ru-RU" dirty="0"/>
              <a:t> </a:t>
            </a:r>
            <a:r>
              <a:rPr lang="ru-RU" dirty="0" err="1"/>
              <a:t>лісів</a:t>
            </a:r>
            <a:r>
              <a:rPr lang="ru-RU" dirty="0"/>
              <a:t> на </a:t>
            </a:r>
            <a:r>
              <a:rPr lang="ru-RU" dirty="0" err="1"/>
              <a:t>планеті</a:t>
            </a:r>
            <a:r>
              <a:rPr lang="ru-RU" dirty="0"/>
              <a:t>. Особливо </a:t>
            </a:r>
            <a:r>
              <a:rPr lang="ru-RU" dirty="0" err="1"/>
              <a:t>інтенсивно</a:t>
            </a:r>
            <a:r>
              <a:rPr lang="ru-RU" dirty="0"/>
              <a:t> </a:t>
            </a:r>
            <a:r>
              <a:rPr lang="ru-RU" dirty="0" err="1"/>
              <a:t>вирубували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 в </a:t>
            </a:r>
            <a:r>
              <a:rPr lang="ru-RU" dirty="0" err="1"/>
              <a:t>Середньовіччі</a:t>
            </a:r>
            <a:r>
              <a:rPr lang="ru-RU" dirty="0"/>
              <a:t>. Так, </a:t>
            </a:r>
            <a:r>
              <a:rPr lang="ru-RU" dirty="0" err="1"/>
              <a:t>вже</a:t>
            </a:r>
            <a:r>
              <a:rPr lang="ru-RU" dirty="0"/>
              <a:t>  у </a:t>
            </a:r>
            <a:r>
              <a:rPr lang="en-US" dirty="0"/>
              <a:t>XVI </a:t>
            </a:r>
            <a:r>
              <a:rPr lang="ru-RU" dirty="0"/>
              <a:t>ст. </a:t>
            </a:r>
            <a:r>
              <a:rPr lang="ru-RU" dirty="0" err="1"/>
              <a:t>площа</a:t>
            </a:r>
            <a:r>
              <a:rPr lang="ru-RU" dirty="0"/>
              <a:t> </a:t>
            </a:r>
            <a:r>
              <a:rPr lang="ru-RU" dirty="0" err="1"/>
              <a:t>лісів</a:t>
            </a:r>
            <a:r>
              <a:rPr lang="ru-RU" dirty="0"/>
              <a:t> </a:t>
            </a:r>
            <a:r>
              <a:rPr lang="ru-RU" dirty="0" err="1"/>
              <a:t>Швейцарії</a:t>
            </a:r>
            <a:r>
              <a:rPr lang="ru-RU" dirty="0"/>
              <a:t> </a:t>
            </a:r>
            <a:r>
              <a:rPr lang="ru-RU" dirty="0" err="1"/>
              <a:t>скоротилась</a:t>
            </a:r>
            <a:r>
              <a:rPr lang="ru-RU" dirty="0"/>
              <a:t> на 75 %. З початку  </a:t>
            </a:r>
            <a:r>
              <a:rPr lang="en-US" dirty="0"/>
              <a:t>XX </a:t>
            </a:r>
            <a:r>
              <a:rPr lang="ru-RU" dirty="0"/>
              <a:t>ст.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зростанням</a:t>
            </a:r>
            <a:r>
              <a:rPr lang="ru-RU" dirty="0"/>
              <a:t> </a:t>
            </a:r>
            <a:r>
              <a:rPr lang="ru-RU" dirty="0" err="1"/>
              <a:t>темпів</a:t>
            </a:r>
            <a:r>
              <a:rPr lang="ru-RU" dirty="0"/>
              <a:t>  </a:t>
            </a:r>
            <a:r>
              <a:rPr lang="ru-RU" dirty="0" err="1"/>
              <a:t>науково-технічного</a:t>
            </a:r>
            <a:r>
              <a:rPr lang="ru-RU" dirty="0"/>
              <a:t> </a:t>
            </a:r>
            <a:r>
              <a:rPr lang="ru-RU" dirty="0" err="1"/>
              <a:t>прогресу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став </a:t>
            </a:r>
            <a:r>
              <a:rPr lang="ru-RU" dirty="0" err="1"/>
              <a:t>звичним</a:t>
            </a:r>
            <a:r>
              <a:rPr lang="ru-RU" dirty="0"/>
              <a:t> і </a:t>
            </a:r>
            <a:r>
              <a:rPr lang="ru-RU" dirty="0" err="1"/>
              <a:t>вже</a:t>
            </a:r>
            <a:r>
              <a:rPr lang="ru-RU" dirty="0"/>
              <a:t> в </a:t>
            </a:r>
            <a:r>
              <a:rPr lang="ru-RU" dirty="0" err="1"/>
              <a:t>наші</a:t>
            </a:r>
            <a:r>
              <a:rPr lang="ru-RU" dirty="0"/>
              <a:t> 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досяг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апогею. В </a:t>
            </a:r>
            <a:r>
              <a:rPr lang="ru-RU" dirty="0" err="1"/>
              <a:t>Англії</a:t>
            </a:r>
            <a:r>
              <a:rPr lang="ru-RU" dirty="0"/>
              <a:t> до 20-х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en-US" dirty="0"/>
              <a:t>XX </a:t>
            </a:r>
            <a:r>
              <a:rPr lang="ru-RU" dirty="0"/>
              <a:t>ст.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знищено</a:t>
            </a:r>
            <a:r>
              <a:rPr lang="ru-RU" dirty="0"/>
              <a:t> 95 % </a:t>
            </a:r>
            <a:r>
              <a:rPr lang="ru-RU" dirty="0" err="1"/>
              <a:t>лісів</a:t>
            </a:r>
            <a:r>
              <a:rPr lang="ru-RU" dirty="0"/>
              <a:t>, у </a:t>
            </a:r>
            <a:r>
              <a:rPr lang="ru-RU" dirty="0" err="1"/>
              <a:t>Франції</a:t>
            </a:r>
            <a:r>
              <a:rPr lang="ru-RU" dirty="0"/>
              <a:t> й </a:t>
            </a:r>
            <a:r>
              <a:rPr lang="ru-RU" dirty="0" err="1"/>
              <a:t>Іспанії</a:t>
            </a:r>
            <a:r>
              <a:rPr lang="ru-RU" dirty="0"/>
              <a:t> — </a:t>
            </a:r>
            <a:r>
              <a:rPr lang="ru-RU" dirty="0" err="1"/>
              <a:t>від</a:t>
            </a:r>
            <a:r>
              <a:rPr lang="ru-RU" dirty="0"/>
              <a:t> 80% до 90 %. </a:t>
            </a:r>
            <a:r>
              <a:rPr lang="ru-RU" dirty="0" err="1"/>
              <a:t>Фінляндія</a:t>
            </a:r>
            <a:r>
              <a:rPr lang="ru-RU" dirty="0"/>
              <a:t> і </a:t>
            </a:r>
            <a:r>
              <a:rPr lang="ru-RU" dirty="0" err="1"/>
              <a:t>Швеція</a:t>
            </a:r>
            <a:r>
              <a:rPr lang="ru-RU" dirty="0"/>
              <a:t> </a:t>
            </a:r>
            <a:r>
              <a:rPr lang="ru-RU" dirty="0" err="1"/>
              <a:t>зберегли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половину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лісів</a:t>
            </a:r>
            <a:r>
              <a:rPr lang="ru-RU" dirty="0"/>
              <a:t>.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Бесарабії</a:t>
            </a:r>
            <a:r>
              <a:rPr lang="ru-RU" dirty="0"/>
              <a:t>, яка входила до 1917 р. до складу </a:t>
            </a:r>
            <a:r>
              <a:rPr lang="ru-RU" dirty="0" err="1"/>
              <a:t>Російської</a:t>
            </a:r>
            <a:r>
              <a:rPr lang="ru-RU" dirty="0"/>
              <a:t> </a:t>
            </a:r>
            <a:r>
              <a:rPr lang="ru-RU" dirty="0" err="1"/>
              <a:t>імперії</a:t>
            </a:r>
            <a:r>
              <a:rPr lang="ru-RU" dirty="0"/>
              <a:t>, на 1896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залишилось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6 % </a:t>
            </a:r>
            <a:r>
              <a:rPr lang="ru-RU" dirty="0" err="1"/>
              <a:t>лісів</a:t>
            </a:r>
            <a:r>
              <a:rPr lang="ru-RU" dirty="0"/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00550"/>
            <a:ext cx="2857500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1501" y="4400551"/>
            <a:ext cx="3681894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2961" y="4797152"/>
            <a:ext cx="2384535" cy="1788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03936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9" y="486"/>
            <a:ext cx="3274397" cy="255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9724" y="0"/>
            <a:ext cx="3984083" cy="255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9283" y="4200525"/>
            <a:ext cx="39751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4023379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54907"/>
            <a:ext cx="4718050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484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3754760" cy="850106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ОПИТУВАННЯ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368" y="836712"/>
            <a:ext cx="8291264" cy="16561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роботи</a:t>
            </a:r>
            <a:r>
              <a:rPr lang="ru-RU" dirty="0"/>
              <a:t> над проектом, наша </a:t>
            </a:r>
            <a:r>
              <a:rPr lang="ru-RU" dirty="0" err="1"/>
              <a:t>група</a:t>
            </a:r>
            <a:r>
              <a:rPr lang="ru-RU" dirty="0"/>
              <a:t> провела </a:t>
            </a:r>
            <a:r>
              <a:rPr lang="ru-RU" dirty="0" err="1"/>
              <a:t>опитування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та </a:t>
            </a:r>
            <a:r>
              <a:rPr lang="ru-RU" dirty="0" err="1"/>
              <a:t>вчителів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і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результати</a:t>
            </a:r>
            <a:r>
              <a:rPr lang="ru-RU" dirty="0"/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921612"/>
            <a:ext cx="9144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Висновок</a:t>
            </a:r>
            <a:r>
              <a:rPr lang="ru-RU" dirty="0"/>
              <a:t>: У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опитування</a:t>
            </a:r>
            <a:r>
              <a:rPr lang="ru-RU" dirty="0"/>
              <a:t> ми </a:t>
            </a:r>
            <a:r>
              <a:rPr lang="ru-RU" dirty="0" err="1"/>
              <a:t>бачимо,що</a:t>
            </a:r>
            <a:r>
              <a:rPr lang="ru-RU" dirty="0"/>
              <a:t> все-таки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негативно </a:t>
            </a:r>
            <a:r>
              <a:rPr lang="ru-RU" dirty="0" err="1"/>
              <a:t>відносяться</a:t>
            </a:r>
            <a:r>
              <a:rPr lang="ru-RU" dirty="0"/>
              <a:t> до </a:t>
            </a:r>
            <a:r>
              <a:rPr lang="ru-RU" dirty="0" err="1"/>
              <a:t>вирубки</a:t>
            </a:r>
            <a:r>
              <a:rPr lang="ru-RU" dirty="0"/>
              <a:t> </a:t>
            </a:r>
            <a:r>
              <a:rPr lang="ru-RU" dirty="0" err="1"/>
              <a:t>лісів,тому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знають,які</a:t>
            </a:r>
            <a:r>
              <a:rPr lang="ru-RU" dirty="0"/>
              <a:t> </a:t>
            </a:r>
            <a:r>
              <a:rPr lang="ru-RU" dirty="0" err="1"/>
              <a:t>наслідки</a:t>
            </a:r>
            <a:r>
              <a:rPr lang="ru-RU" dirty="0"/>
              <a:t> </a:t>
            </a:r>
            <a:r>
              <a:rPr lang="ru-RU" dirty="0" err="1"/>
              <a:t>чекають</a:t>
            </a:r>
            <a:r>
              <a:rPr lang="ru-RU" dirty="0"/>
              <a:t> </a:t>
            </a:r>
            <a:r>
              <a:rPr lang="ru-RU" dirty="0" err="1"/>
              <a:t>людство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того, як на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зменшиться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дерев.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0552" y="2492896"/>
            <a:ext cx="6123661" cy="34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94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03034"/>
            <a:ext cx="8229600" cy="1143000"/>
          </a:xfrm>
        </p:spPr>
        <p:txBody>
          <a:bodyPr/>
          <a:lstStyle/>
          <a:p>
            <a:r>
              <a:rPr lang="ru-RU" dirty="0"/>
              <a:t>ОХОРОНА ПОВІТРЯ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433" y="908720"/>
            <a:ext cx="8568952" cy="3384376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атмосферного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виділення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. </a:t>
            </a:r>
            <a:endParaRPr lang="en-US" dirty="0" smtClean="0"/>
          </a:p>
          <a:p>
            <a:pPr marL="0" indent="0"/>
            <a:r>
              <a:rPr lang="ru-RU" dirty="0" err="1" smtClean="0"/>
              <a:t>Джерелом</a:t>
            </a:r>
            <a:r>
              <a:rPr lang="ru-RU" dirty="0" smtClean="0"/>
              <a:t> </a:t>
            </a:r>
            <a:r>
              <a:rPr lang="ru-RU" dirty="0" err="1"/>
              <a:t>виділення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є </a:t>
            </a:r>
            <a:r>
              <a:rPr lang="ru-RU" dirty="0" err="1"/>
              <a:t>технологічний</a:t>
            </a:r>
            <a:r>
              <a:rPr lang="ru-RU" dirty="0"/>
              <a:t> агрегат (установка, </a:t>
            </a:r>
            <a:r>
              <a:rPr lang="ru-RU" dirty="0" err="1"/>
              <a:t>пристрій</a:t>
            </a:r>
            <a:r>
              <a:rPr lang="ru-RU" dirty="0"/>
              <a:t>, </a:t>
            </a:r>
            <a:r>
              <a:rPr lang="ru-RU" dirty="0" err="1"/>
              <a:t>апарат</a:t>
            </a:r>
            <a:r>
              <a:rPr lang="ru-RU" dirty="0"/>
              <a:t>), </a:t>
            </a:r>
            <a:r>
              <a:rPr lang="ru-RU" dirty="0" err="1"/>
              <a:t>терикон</a:t>
            </a:r>
            <a:r>
              <a:rPr lang="ru-RU" dirty="0"/>
              <a:t>, резервуар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73228"/>
            <a:ext cx="64865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1228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1"/>
            <a:ext cx="8496944" cy="29523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виділення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оснащення</a:t>
            </a:r>
            <a:r>
              <a:rPr lang="ru-RU" dirty="0"/>
              <a:t> </a:t>
            </a:r>
            <a:r>
              <a:rPr lang="ru-RU" dirty="0" err="1"/>
              <a:t>спеціальними</a:t>
            </a:r>
            <a:r>
              <a:rPr lang="ru-RU" dirty="0"/>
              <a:t> </a:t>
            </a:r>
            <a:r>
              <a:rPr lang="ru-RU" dirty="0" err="1"/>
              <a:t>приладами</a:t>
            </a:r>
            <a:r>
              <a:rPr lang="ru-RU" dirty="0"/>
              <a:t> </a:t>
            </a:r>
            <a:r>
              <a:rPr lang="ru-RU" dirty="0" err="1"/>
              <a:t>газовідведення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</a:t>
            </a:r>
            <a:r>
              <a:rPr lang="ru-RU" dirty="0" err="1"/>
              <a:t>організовані</a:t>
            </a:r>
            <a:r>
              <a:rPr lang="ru-RU" dirty="0"/>
              <a:t> і </a:t>
            </a:r>
            <a:r>
              <a:rPr lang="ru-RU" dirty="0" err="1"/>
              <a:t>неорганізовані</a:t>
            </a:r>
            <a:r>
              <a:rPr lang="ru-RU" dirty="0"/>
              <a:t>.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виділення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</a:t>
            </a:r>
            <a:r>
              <a:rPr lang="ru-RU" dirty="0" err="1"/>
              <a:t>організовані</a:t>
            </a:r>
            <a:r>
              <a:rPr lang="ru-RU" dirty="0"/>
              <a:t> і </a:t>
            </a:r>
            <a:r>
              <a:rPr lang="ru-RU" dirty="0" err="1"/>
              <a:t>неорганізовані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0771" y="3489657"/>
            <a:ext cx="4349809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До </a:t>
            </a:r>
            <a:r>
              <a:rPr lang="ru-RU" b="1" dirty="0" err="1"/>
              <a:t>організованих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 </a:t>
            </a:r>
            <a:r>
              <a:rPr lang="ru-RU" dirty="0" err="1"/>
              <a:t>виділення</a:t>
            </a:r>
            <a:r>
              <a:rPr lang="ru-RU" dirty="0"/>
              <a:t> належать </a:t>
            </a:r>
            <a:r>
              <a:rPr lang="ru-RU" dirty="0" err="1"/>
              <a:t>такі</a:t>
            </a:r>
            <a:r>
              <a:rPr lang="ru-RU" dirty="0"/>
              <a:t>, </a:t>
            </a:r>
            <a:r>
              <a:rPr lang="ru-RU" dirty="0" err="1"/>
              <a:t>шкідливі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надходять</a:t>
            </a:r>
            <a:r>
              <a:rPr lang="ru-RU" dirty="0"/>
              <a:t> у систему </a:t>
            </a:r>
            <a:r>
              <a:rPr lang="ru-RU" dirty="0" err="1"/>
              <a:t>газоходів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повітроводів</a:t>
            </a:r>
            <a:r>
              <a:rPr lang="ru-RU" dirty="0"/>
              <a:t> (труба, </a:t>
            </a:r>
            <a:r>
              <a:rPr lang="ru-RU" dirty="0" err="1"/>
              <a:t>аераційний</a:t>
            </a:r>
            <a:r>
              <a:rPr lang="ru-RU" dirty="0"/>
              <a:t> </a:t>
            </a:r>
            <a:r>
              <a:rPr lang="ru-RU" dirty="0" err="1"/>
              <a:t>ліхтар</a:t>
            </a:r>
            <a:r>
              <a:rPr lang="ru-RU" dirty="0"/>
              <a:t>, </a:t>
            </a:r>
            <a:r>
              <a:rPr lang="ru-RU" dirty="0" err="1"/>
              <a:t>вентиляційна</a:t>
            </a:r>
            <a:r>
              <a:rPr lang="ru-RU" dirty="0"/>
              <a:t> шахта </a:t>
            </a:r>
            <a:r>
              <a:rPr lang="ru-RU" dirty="0" err="1" smtClean="0"/>
              <a:t>тощо</a:t>
            </a:r>
            <a:r>
              <a:rPr lang="ru-RU" dirty="0" smtClean="0"/>
              <a:t>), </a:t>
            </a:r>
            <a:r>
              <a:rPr lang="ru-RU" dirty="0"/>
              <a:t>а сама система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застосовувати</a:t>
            </a:r>
            <a:r>
              <a:rPr lang="ru-RU" dirty="0"/>
              <a:t> для </a:t>
            </a:r>
            <a:r>
              <a:rPr lang="ru-RU" dirty="0" err="1"/>
              <a:t>вловлювання</a:t>
            </a:r>
            <a:r>
              <a:rPr lang="ru-RU" dirty="0"/>
              <a:t> </a:t>
            </a:r>
            <a:r>
              <a:rPr lang="ru-RU" dirty="0" err="1"/>
              <a:t>газоочисні</a:t>
            </a:r>
            <a:r>
              <a:rPr lang="ru-RU" dirty="0"/>
              <a:t> і пило-</a:t>
            </a:r>
            <a:r>
              <a:rPr lang="ru-RU" dirty="0" err="1"/>
              <a:t>вловлювальні</a:t>
            </a:r>
            <a:r>
              <a:rPr lang="ru-RU" dirty="0"/>
              <a:t> </a:t>
            </a:r>
            <a:r>
              <a:rPr lang="ru-RU" dirty="0" err="1"/>
              <a:t>пристрої</a:t>
            </a:r>
            <a:r>
              <a:rPr lang="ru-RU" dirty="0"/>
              <a:t> та </a:t>
            </a:r>
            <a:r>
              <a:rPr lang="ru-RU" dirty="0" err="1"/>
              <a:t>обладнання</a:t>
            </a:r>
            <a:r>
              <a:rPr lang="ru-RU" dirty="0"/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3511488"/>
            <a:ext cx="428571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До </a:t>
            </a:r>
            <a:r>
              <a:rPr lang="ru-RU" b="1" dirty="0" err="1"/>
              <a:t>неорганізованих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 </a:t>
            </a:r>
            <a:r>
              <a:rPr lang="ru-RU" dirty="0" err="1"/>
              <a:t>виділення</a:t>
            </a:r>
            <a:r>
              <a:rPr lang="ru-RU" dirty="0"/>
              <a:t> належать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шкідливі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надходять</a:t>
            </a:r>
            <a:r>
              <a:rPr lang="ru-RU" dirty="0"/>
              <a:t> у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не </a:t>
            </a:r>
            <a:r>
              <a:rPr lang="ru-RU" dirty="0" err="1"/>
              <a:t>герметичності</a:t>
            </a:r>
            <a:r>
              <a:rPr lang="ru-RU" dirty="0"/>
              <a:t> </a:t>
            </a:r>
            <a:r>
              <a:rPr lang="ru-RU" dirty="0" err="1"/>
              <a:t>технологічного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, </a:t>
            </a:r>
            <a:r>
              <a:rPr lang="ru-RU" dirty="0" err="1"/>
              <a:t>транспортних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і </a:t>
            </a:r>
            <a:r>
              <a:rPr lang="ru-RU" dirty="0" err="1"/>
              <a:t>резервуарів</a:t>
            </a:r>
            <a:r>
              <a:rPr lang="ru-RU" dirty="0"/>
              <a:t>. До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 належать </a:t>
            </a:r>
            <a:r>
              <a:rPr lang="ru-RU" dirty="0" err="1"/>
              <a:t>терикони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горять</a:t>
            </a:r>
            <a:r>
              <a:rPr lang="ru-RU" dirty="0"/>
              <a:t>, </a:t>
            </a:r>
            <a:r>
              <a:rPr lang="ru-RU" dirty="0" err="1"/>
              <a:t>відвали</a:t>
            </a:r>
            <a:r>
              <a:rPr lang="ru-RU" dirty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1585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9036496" cy="3528391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Систематична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періодична</a:t>
            </a:r>
            <a:r>
              <a:rPr lang="ru-RU" dirty="0"/>
              <a:t> </a:t>
            </a:r>
            <a:r>
              <a:rPr lang="ru-RU" dirty="0" err="1"/>
              <a:t>наявність</a:t>
            </a:r>
            <a:r>
              <a:rPr lang="ru-RU" dirty="0"/>
              <a:t> в атмосферному </a:t>
            </a:r>
            <a:r>
              <a:rPr lang="ru-RU" dirty="0" err="1"/>
              <a:t>повітрі</a:t>
            </a:r>
            <a:r>
              <a:rPr lang="ru-RU" dirty="0"/>
              <a:t> </a:t>
            </a:r>
            <a:r>
              <a:rPr lang="ru-RU" dirty="0" err="1"/>
              <a:t>населених</a:t>
            </a:r>
            <a:r>
              <a:rPr lang="ru-RU" dirty="0"/>
              <a:t> </a:t>
            </a:r>
            <a:r>
              <a:rPr lang="ru-RU" dirty="0" err="1"/>
              <a:t>пунктів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з </a:t>
            </a:r>
            <a:r>
              <a:rPr lang="ru-RU" dirty="0" err="1"/>
              <a:t>концентраціями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перевищують</a:t>
            </a:r>
            <a:r>
              <a:rPr lang="ru-RU" dirty="0"/>
              <a:t> </a:t>
            </a:r>
            <a:r>
              <a:rPr lang="ru-RU" dirty="0" err="1"/>
              <a:t>нормативні</a:t>
            </a:r>
            <a:r>
              <a:rPr lang="ru-RU" dirty="0"/>
              <a:t> </a:t>
            </a:r>
            <a:r>
              <a:rPr lang="ru-RU" dirty="0" err="1"/>
              <a:t>величини</a:t>
            </a:r>
            <a:r>
              <a:rPr lang="ru-RU" dirty="0"/>
              <a:t>, </a:t>
            </a: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захворювань</a:t>
            </a:r>
            <a:r>
              <a:rPr lang="ru-RU" dirty="0"/>
              <a:t>,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ракових</a:t>
            </a:r>
            <a:r>
              <a:rPr lang="ru-RU" dirty="0"/>
              <a:t>, до </a:t>
            </a:r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токсикоманії</a:t>
            </a:r>
            <a:r>
              <a:rPr lang="ru-RU" dirty="0"/>
              <a:t>, </a:t>
            </a:r>
            <a:r>
              <a:rPr lang="ru-RU" dirty="0" err="1"/>
              <a:t>ускладнює</a:t>
            </a:r>
            <a:r>
              <a:rPr lang="ru-RU" dirty="0"/>
              <a:t> </a:t>
            </a:r>
            <a:r>
              <a:rPr lang="ru-RU" dirty="0" err="1"/>
              <a:t>перебіг</a:t>
            </a:r>
            <a:r>
              <a:rPr lang="ru-RU" dirty="0"/>
              <a:t> </a:t>
            </a:r>
            <a:r>
              <a:rPr lang="ru-RU" dirty="0" err="1"/>
              <a:t>серцево-судинних</a:t>
            </a:r>
            <a:r>
              <a:rPr lang="ru-RU" dirty="0"/>
              <a:t> </a:t>
            </a:r>
            <a:r>
              <a:rPr lang="ru-RU" dirty="0" err="1" smtClean="0"/>
              <a:t>захворюва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17032"/>
            <a:ext cx="3096344" cy="308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25218"/>
            <a:ext cx="4692450" cy="293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626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4" y="116632"/>
            <a:ext cx="3826768" cy="562074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ОПИТУВАННЯ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366914" cy="14165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роботи</a:t>
            </a:r>
            <a:r>
              <a:rPr lang="ru-RU" dirty="0"/>
              <a:t> над проектом, наша </a:t>
            </a:r>
            <a:r>
              <a:rPr lang="ru-RU" dirty="0" err="1"/>
              <a:t>група</a:t>
            </a:r>
            <a:r>
              <a:rPr lang="ru-RU" dirty="0"/>
              <a:t> провела </a:t>
            </a:r>
            <a:r>
              <a:rPr lang="ru-RU" dirty="0" err="1"/>
              <a:t>опитування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та </a:t>
            </a:r>
            <a:r>
              <a:rPr lang="ru-RU" dirty="0" err="1"/>
              <a:t>вчителів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і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результати</a:t>
            </a:r>
            <a:r>
              <a:rPr lang="ru-RU" dirty="0"/>
              <a:t>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1" y="2276872"/>
            <a:ext cx="5192895" cy="31683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445224"/>
            <a:ext cx="914400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Висновок</a:t>
            </a:r>
            <a:r>
              <a:rPr lang="ru-RU" dirty="0"/>
              <a:t>: У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опитування</a:t>
            </a:r>
            <a:r>
              <a:rPr lang="ru-RU" dirty="0"/>
              <a:t> ми </a:t>
            </a:r>
            <a:r>
              <a:rPr lang="ru-RU" dirty="0" err="1"/>
              <a:t>бачимо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людей, </a:t>
            </a:r>
            <a:r>
              <a:rPr lang="ru-RU" dirty="0" err="1"/>
              <a:t>які</a:t>
            </a:r>
            <a:r>
              <a:rPr lang="ru-RU" dirty="0"/>
              <a:t> б </a:t>
            </a:r>
            <a:r>
              <a:rPr lang="ru-RU" dirty="0" err="1"/>
              <a:t>відмовилися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поїздки</a:t>
            </a:r>
            <a:r>
              <a:rPr lang="ru-RU" dirty="0"/>
              <a:t> на </a:t>
            </a:r>
            <a:r>
              <a:rPr lang="ru-RU" dirty="0" err="1"/>
              <a:t>автомобілях</a:t>
            </a:r>
            <a:r>
              <a:rPr lang="ru-RU" dirty="0"/>
              <a:t> і </a:t>
            </a:r>
            <a:r>
              <a:rPr lang="ru-RU" dirty="0" err="1"/>
              <a:t>які</a:t>
            </a:r>
            <a:r>
              <a:rPr lang="ru-RU" dirty="0"/>
              <a:t> б не </a:t>
            </a:r>
            <a:r>
              <a:rPr lang="ru-RU" dirty="0" err="1"/>
              <a:t>відмовились</a:t>
            </a:r>
            <a:r>
              <a:rPr lang="ru-RU" dirty="0"/>
              <a:t>, </a:t>
            </a:r>
            <a:r>
              <a:rPr lang="ru-RU" dirty="0" err="1"/>
              <a:t>рівна</a:t>
            </a:r>
            <a:r>
              <a:rPr lang="ru-RU" dirty="0"/>
              <a:t>, а </a:t>
            </a:r>
            <a:r>
              <a:rPr lang="ru-RU" dirty="0" err="1"/>
              <a:t>це</a:t>
            </a:r>
            <a:r>
              <a:rPr lang="ru-RU" dirty="0"/>
              <a:t> на </a:t>
            </a:r>
            <a:r>
              <a:rPr lang="ru-RU" dirty="0" err="1"/>
              <a:t>сьогоднішній</a:t>
            </a:r>
            <a:r>
              <a:rPr lang="ru-RU" dirty="0"/>
              <a:t> день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важлива</a:t>
            </a:r>
            <a:r>
              <a:rPr lang="ru-RU" dirty="0"/>
              <a:t> проблема.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виділення</a:t>
            </a:r>
            <a:r>
              <a:rPr lang="ru-RU" dirty="0"/>
              <a:t> </a:t>
            </a:r>
            <a:r>
              <a:rPr lang="ru-RU" dirty="0" err="1"/>
              <a:t>вихлопних</a:t>
            </a:r>
            <a:r>
              <a:rPr lang="ru-RU" dirty="0"/>
              <a:t> </a:t>
            </a:r>
            <a:r>
              <a:rPr lang="ru-RU" dirty="0" err="1"/>
              <a:t>газів</a:t>
            </a:r>
            <a:r>
              <a:rPr lang="ru-RU" dirty="0"/>
              <a:t> є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найсерйозніших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 </a:t>
            </a:r>
            <a:r>
              <a:rPr lang="ru-RU" dirty="0" err="1"/>
              <a:t>погіршення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10108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/>
              <a:t>ОХОРОНА ҐРУНТІВ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7992888" cy="30963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Грунт — </a:t>
            </a:r>
            <a:r>
              <a:rPr lang="ru-RU" dirty="0" err="1"/>
              <a:t>основний</a:t>
            </a:r>
            <a:r>
              <a:rPr lang="ru-RU" dirty="0"/>
              <a:t> компонент </a:t>
            </a:r>
            <a:r>
              <a:rPr lang="ru-RU" dirty="0" err="1"/>
              <a:t>наземних</a:t>
            </a:r>
            <a:r>
              <a:rPr lang="ru-RU" dirty="0"/>
              <a:t> </a:t>
            </a:r>
            <a:r>
              <a:rPr lang="ru-RU" dirty="0" err="1"/>
              <a:t>екосистем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утворився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геологічних</a:t>
            </a:r>
            <a:r>
              <a:rPr lang="ru-RU" dirty="0"/>
              <a:t> </a:t>
            </a:r>
            <a:r>
              <a:rPr lang="ru-RU" dirty="0" err="1"/>
              <a:t>епох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постійної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</a:t>
            </a:r>
            <a:r>
              <a:rPr lang="ru-RU" dirty="0" err="1"/>
              <a:t>біотичних</a:t>
            </a:r>
            <a:r>
              <a:rPr lang="ru-RU" dirty="0"/>
              <a:t> і </a:t>
            </a:r>
            <a:r>
              <a:rPr lang="ru-RU" dirty="0" err="1"/>
              <a:t>абіотичних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. Як </a:t>
            </a:r>
            <a:r>
              <a:rPr lang="ru-RU" dirty="0" err="1" smtClean="0"/>
              <a:t>складний</a:t>
            </a:r>
            <a:r>
              <a:rPr lang="ru-RU" dirty="0" smtClean="0"/>
              <a:t> </a:t>
            </a:r>
            <a:r>
              <a:rPr lang="ru-RU" dirty="0" err="1" smtClean="0"/>
              <a:t>біоорганомінеральний</a:t>
            </a:r>
            <a:r>
              <a:rPr lang="ru-RU" dirty="0" smtClean="0"/>
              <a:t> </a:t>
            </a:r>
            <a:r>
              <a:rPr lang="ru-RU" dirty="0"/>
              <a:t>комплекс </a:t>
            </a:r>
            <a:r>
              <a:rPr lang="ru-RU" dirty="0" err="1"/>
              <a:t>грунти</a:t>
            </a:r>
            <a:r>
              <a:rPr lang="ru-RU" dirty="0"/>
              <a:t> є природною основою </a:t>
            </a:r>
            <a:r>
              <a:rPr lang="ru-RU" dirty="0" err="1"/>
              <a:t>функціонування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систем </a:t>
            </a:r>
            <a:r>
              <a:rPr lang="ru-RU" dirty="0" err="1"/>
              <a:t>біосфери</a:t>
            </a:r>
            <a:r>
              <a:rPr lang="ru-RU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95790"/>
            <a:ext cx="349885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6433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Вступ.</a:t>
            </a:r>
          </a:p>
          <a:p>
            <a:pPr marL="0" indent="0">
              <a:buNone/>
            </a:pPr>
            <a:r>
              <a:rPr lang="ru-RU" dirty="0"/>
              <a:t>1.	</a:t>
            </a:r>
            <a:r>
              <a:rPr lang="ru-RU" dirty="0" err="1"/>
              <a:t>Спалювання</a:t>
            </a:r>
            <a:r>
              <a:rPr lang="ru-RU" dirty="0"/>
              <a:t> </a:t>
            </a:r>
            <a:r>
              <a:rPr lang="ru-RU" dirty="0" err="1"/>
              <a:t>листя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2.	</a:t>
            </a:r>
            <a:r>
              <a:rPr lang="ru-RU" dirty="0" err="1"/>
              <a:t>Космічне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3.	</a:t>
            </a:r>
            <a:r>
              <a:rPr lang="ru-RU" dirty="0" err="1"/>
              <a:t>Вирубка</a:t>
            </a:r>
            <a:r>
              <a:rPr lang="ru-RU" dirty="0"/>
              <a:t> </a:t>
            </a:r>
            <a:r>
              <a:rPr lang="ru-RU" dirty="0" err="1"/>
              <a:t>лісів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4.	</a:t>
            </a:r>
            <a:r>
              <a:rPr lang="ru-RU" dirty="0" err="1"/>
              <a:t>Охорона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5.	</a:t>
            </a:r>
            <a:r>
              <a:rPr lang="ru-RU" dirty="0" err="1"/>
              <a:t>Охорона</a:t>
            </a:r>
            <a:r>
              <a:rPr lang="ru-RU" dirty="0"/>
              <a:t> </a:t>
            </a:r>
            <a:r>
              <a:rPr lang="ru-RU" dirty="0" err="1"/>
              <a:t>ґрунтів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6.	</a:t>
            </a:r>
            <a:r>
              <a:rPr lang="ru-RU" dirty="0" err="1"/>
              <a:t>Екологічне</a:t>
            </a:r>
            <a:r>
              <a:rPr lang="ru-RU" dirty="0"/>
              <a:t> </a:t>
            </a:r>
            <a:r>
              <a:rPr lang="ru-RU" dirty="0" err="1"/>
              <a:t>законодавство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 smtClean="0"/>
              <a:t>Висновок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743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52596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/>
              <a:t>Охорона</a:t>
            </a:r>
            <a:r>
              <a:rPr lang="ru-RU" dirty="0"/>
              <a:t> </a:t>
            </a:r>
            <a:r>
              <a:rPr lang="ru-RU" dirty="0" err="1"/>
              <a:t>грунтів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нині</a:t>
            </a:r>
            <a:r>
              <a:rPr lang="ru-RU" dirty="0"/>
              <a:t> особливо актуальною в </a:t>
            </a:r>
            <a:r>
              <a:rPr lang="ru-RU" dirty="0" err="1"/>
              <a:t>зв'язку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зростаючим</a:t>
            </a:r>
            <a:r>
              <a:rPr lang="ru-RU" dirty="0"/>
              <a:t> приростом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та </a:t>
            </a:r>
            <a:r>
              <a:rPr lang="ru-RU" dirty="0" err="1"/>
              <a:t>продовольчою</a:t>
            </a:r>
            <a:r>
              <a:rPr lang="ru-RU" dirty="0"/>
              <a:t> проблемою, яка для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і, </a:t>
            </a:r>
            <a:r>
              <a:rPr lang="ru-RU" dirty="0" err="1"/>
              <a:t>насамперед</a:t>
            </a:r>
            <a:r>
              <a:rPr lang="ru-RU" dirty="0"/>
              <a:t> для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Азії</a:t>
            </a:r>
            <a:r>
              <a:rPr lang="ru-RU" dirty="0"/>
              <a:t>, Африки та </a:t>
            </a:r>
            <a:r>
              <a:rPr lang="ru-RU" dirty="0" err="1"/>
              <a:t>Південної</a:t>
            </a:r>
            <a:r>
              <a:rPr lang="ru-RU" dirty="0"/>
              <a:t> Америки,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економічно</a:t>
            </a:r>
            <a:r>
              <a:rPr lang="ru-RU" dirty="0"/>
              <a:t> </a:t>
            </a:r>
            <a:r>
              <a:rPr lang="ru-RU" dirty="0" err="1"/>
              <a:t>розвиваються</a:t>
            </a:r>
            <a:r>
              <a:rPr lang="ru-RU" dirty="0"/>
              <a:t>, є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 smtClean="0"/>
              <a:t>гострою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191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2036" y="22191"/>
            <a:ext cx="305390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4379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аграрії</a:t>
            </a:r>
            <a:r>
              <a:rPr lang="ru-RU" dirty="0"/>
              <a:t> </a:t>
            </a:r>
            <a:r>
              <a:rPr lang="ru-RU" dirty="0" err="1"/>
              <a:t>помилково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спалювання</a:t>
            </a:r>
            <a:r>
              <a:rPr lang="ru-RU" dirty="0"/>
              <a:t> </a:t>
            </a:r>
            <a:r>
              <a:rPr lang="ru-RU" dirty="0" err="1"/>
              <a:t>стерні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соломи</a:t>
            </a:r>
            <a:r>
              <a:rPr lang="ru-RU" dirty="0"/>
              <a:t> </a:t>
            </a:r>
            <a:r>
              <a:rPr lang="ru-RU" dirty="0" err="1"/>
              <a:t>сприяє</a:t>
            </a:r>
            <a:r>
              <a:rPr lang="ru-RU" dirty="0"/>
              <a:t> </a:t>
            </a:r>
            <a:r>
              <a:rPr lang="ru-RU" dirty="0" err="1"/>
              <a:t>насиченню</a:t>
            </a:r>
            <a:r>
              <a:rPr lang="ru-RU" dirty="0"/>
              <a:t> та </a:t>
            </a:r>
            <a:r>
              <a:rPr lang="ru-RU" dirty="0" err="1"/>
              <a:t>удобренню</a:t>
            </a:r>
            <a:r>
              <a:rPr lang="ru-RU" dirty="0"/>
              <a:t> </a:t>
            </a:r>
            <a:r>
              <a:rPr lang="ru-RU" dirty="0" err="1"/>
              <a:t>ґрунту</a:t>
            </a:r>
            <a:r>
              <a:rPr lang="ru-RU" dirty="0"/>
              <a:t> золою. </a:t>
            </a:r>
            <a:r>
              <a:rPr lang="ru-RU" dirty="0" err="1"/>
              <a:t>Насправді</a:t>
            </a:r>
            <a:r>
              <a:rPr lang="ru-RU" dirty="0"/>
              <a:t> </a:t>
            </a:r>
            <a:r>
              <a:rPr lang="ru-RU" dirty="0" err="1"/>
              <a:t>спалювання</a:t>
            </a:r>
            <a:r>
              <a:rPr lang="ru-RU" dirty="0"/>
              <a:t> </a:t>
            </a:r>
            <a:r>
              <a:rPr lang="ru-RU" dirty="0" err="1"/>
              <a:t>рослинних</a:t>
            </a:r>
            <a:r>
              <a:rPr lang="ru-RU" dirty="0"/>
              <a:t> </a:t>
            </a:r>
            <a:r>
              <a:rPr lang="ru-RU" dirty="0" err="1"/>
              <a:t>решток</a:t>
            </a:r>
            <a:r>
              <a:rPr lang="ru-RU" dirty="0"/>
              <a:t> не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нічого</a:t>
            </a:r>
            <a:r>
              <a:rPr lang="ru-RU" dirty="0"/>
              <a:t> нового, </a:t>
            </a:r>
            <a:r>
              <a:rPr lang="ru-RU" dirty="0" err="1"/>
              <a:t>мінеральні</a:t>
            </a:r>
            <a:r>
              <a:rPr lang="ru-RU" dirty="0"/>
              <a:t> </a:t>
            </a:r>
            <a:r>
              <a:rPr lang="ru-RU" dirty="0" err="1"/>
              <a:t>поживні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</a:t>
            </a:r>
            <a:r>
              <a:rPr lang="ru-RU" dirty="0" err="1"/>
              <a:t>котрі</a:t>
            </a:r>
            <a:r>
              <a:rPr lang="ru-RU" dirty="0"/>
              <a:t> </a:t>
            </a:r>
            <a:r>
              <a:rPr lang="ru-RU" dirty="0" err="1"/>
              <a:t>знаходяться</a:t>
            </a:r>
            <a:r>
              <a:rPr lang="ru-RU" dirty="0"/>
              <a:t> у </a:t>
            </a:r>
            <a:r>
              <a:rPr lang="ru-RU" dirty="0" err="1"/>
              <a:t>золі</a:t>
            </a:r>
            <a:r>
              <a:rPr lang="ru-RU" dirty="0"/>
              <a:t> все одно </a:t>
            </a:r>
            <a:r>
              <a:rPr lang="ru-RU" dirty="0" err="1"/>
              <a:t>потрапили</a:t>
            </a:r>
            <a:r>
              <a:rPr lang="ru-RU" dirty="0"/>
              <a:t> б до </a:t>
            </a:r>
            <a:r>
              <a:rPr lang="ru-RU" dirty="0" err="1"/>
              <a:t>ґрунту</a:t>
            </a:r>
            <a:r>
              <a:rPr lang="ru-RU" dirty="0"/>
              <a:t> при </a:t>
            </a:r>
            <a:r>
              <a:rPr lang="ru-RU" dirty="0" err="1"/>
              <a:t>розкладанні</a:t>
            </a:r>
            <a:r>
              <a:rPr lang="ru-RU" dirty="0"/>
              <a:t> </a:t>
            </a:r>
            <a:r>
              <a:rPr lang="ru-RU" dirty="0" err="1" smtClean="0"/>
              <a:t>органіки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3347864" cy="250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1991" y="4437112"/>
            <a:ext cx="3232010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6526" y="4839343"/>
            <a:ext cx="2427535" cy="16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1297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998984"/>
          </a:xfrm>
        </p:spPr>
        <p:txBody>
          <a:bodyPr>
            <a:noAutofit/>
          </a:bodyPr>
          <a:lstStyle/>
          <a:p>
            <a:r>
              <a:rPr lang="ru-RU" sz="4000" dirty="0"/>
              <a:t>ЕКОЛОГІЧНЕ ЗАКОНОДАВСТВО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Охорона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природного </a:t>
            </a:r>
            <a:r>
              <a:rPr lang="ru-RU" dirty="0" err="1"/>
              <a:t>середовища</a:t>
            </a:r>
            <a:r>
              <a:rPr lang="ru-RU" dirty="0"/>
              <a:t>, </a:t>
            </a:r>
            <a:r>
              <a:rPr lang="ru-RU" dirty="0" err="1"/>
              <a:t>раціональне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/>
              <a:t>ресурсів</a:t>
            </a:r>
            <a:r>
              <a:rPr lang="ru-RU" dirty="0"/>
              <a:t>,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 </a:t>
            </a:r>
            <a:r>
              <a:rPr lang="ru-RU" dirty="0" err="1"/>
              <a:t>життє-діяльності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— </a:t>
            </a:r>
            <a:r>
              <a:rPr lang="ru-RU" dirty="0" err="1"/>
              <a:t>невід'ємна</a:t>
            </a:r>
            <a:r>
              <a:rPr lang="ru-RU" dirty="0"/>
              <a:t> </a:t>
            </a:r>
            <a:r>
              <a:rPr lang="ru-RU" dirty="0" err="1"/>
              <a:t>умова</a:t>
            </a:r>
            <a:r>
              <a:rPr lang="ru-RU" dirty="0"/>
              <a:t> </a:t>
            </a:r>
            <a:r>
              <a:rPr lang="ru-RU" dirty="0" err="1"/>
              <a:t>сталого</a:t>
            </a:r>
            <a:r>
              <a:rPr lang="ru-RU" dirty="0"/>
              <a:t> </a:t>
            </a:r>
            <a:r>
              <a:rPr lang="ru-RU" dirty="0" err="1"/>
              <a:t>еконо¬мічного</a:t>
            </a:r>
            <a:r>
              <a:rPr lang="ru-RU" dirty="0"/>
              <a:t> та </a:t>
            </a:r>
            <a:r>
              <a:rPr lang="ru-RU" dirty="0" err="1"/>
              <a:t>соціального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З </a:t>
            </a:r>
            <a:r>
              <a:rPr lang="ru-RU" dirty="0" err="1"/>
              <a:t>цією</a:t>
            </a:r>
            <a:r>
              <a:rPr lang="ru-RU" dirty="0"/>
              <a:t> метою держава </a:t>
            </a:r>
            <a:r>
              <a:rPr lang="ru-RU" dirty="0" err="1"/>
              <a:t>здійснює</a:t>
            </a:r>
            <a:r>
              <a:rPr lang="ru-RU" dirty="0"/>
              <a:t> на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екологічну</a:t>
            </a:r>
            <a:r>
              <a:rPr lang="ru-RU" dirty="0"/>
              <a:t> </a:t>
            </a:r>
            <a:r>
              <a:rPr lang="ru-RU" dirty="0" err="1"/>
              <a:t>політику</a:t>
            </a:r>
            <a:r>
              <a:rPr lang="ru-RU" dirty="0"/>
              <a:t>, </a:t>
            </a:r>
            <a:r>
              <a:rPr lang="ru-RU" dirty="0" err="1"/>
              <a:t>спрямовану</a:t>
            </a:r>
            <a:r>
              <a:rPr lang="ru-RU" dirty="0"/>
              <a:t> на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безпечного</a:t>
            </a:r>
            <a:r>
              <a:rPr lang="ru-RU" dirty="0"/>
              <a:t> для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живої</a:t>
            </a:r>
            <a:r>
              <a:rPr lang="ru-RU" dirty="0"/>
              <a:t> і </a:t>
            </a:r>
            <a:r>
              <a:rPr lang="ru-RU" dirty="0" err="1"/>
              <a:t>неживої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, на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і </a:t>
            </a:r>
            <a:r>
              <a:rPr lang="ru-RU" dirty="0" err="1"/>
              <a:t>здоров'я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негативного </a:t>
            </a:r>
            <a:r>
              <a:rPr lang="ru-RU" dirty="0" err="1"/>
              <a:t>впливу</a:t>
            </a:r>
            <a:r>
              <a:rPr lang="ru-RU" dirty="0"/>
              <a:t>, </a:t>
            </a:r>
            <a:r>
              <a:rPr lang="ru-RU" dirty="0" err="1" smtClean="0"/>
              <a:t>зумовленого</a:t>
            </a:r>
            <a:r>
              <a:rPr lang="ru-RU" dirty="0" smtClean="0"/>
              <a:t> </a:t>
            </a:r>
            <a:r>
              <a:rPr lang="ru-RU" dirty="0" err="1"/>
              <a:t>забрудненням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природного </a:t>
            </a:r>
            <a:r>
              <a:rPr lang="ru-RU" dirty="0" err="1" smtClean="0"/>
              <a:t>середовища</a:t>
            </a:r>
            <a:r>
              <a:rPr lang="ru-RU" dirty="0"/>
              <a:t>, на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гармонійної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і </a:t>
            </a:r>
            <a:r>
              <a:rPr lang="ru-RU" dirty="0" err="1" smtClean="0"/>
              <a:t>природи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950843"/>
            <a:ext cx="2160240" cy="190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07420"/>
            <a:ext cx="2016224" cy="188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8277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49" y="521926"/>
            <a:ext cx="8507288" cy="593752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err="1"/>
              <a:t>Забезпечувати</a:t>
            </a:r>
            <a:r>
              <a:rPr lang="ru-RU" b="1" dirty="0"/>
              <a:t> </a:t>
            </a:r>
            <a:r>
              <a:rPr lang="ru-RU" b="1" dirty="0" err="1"/>
              <a:t>такі</a:t>
            </a:r>
            <a:r>
              <a:rPr lang="ru-RU" b="1" dirty="0"/>
              <a:t> права </a:t>
            </a:r>
            <a:r>
              <a:rPr lang="ru-RU" b="1" dirty="0" err="1"/>
              <a:t>громадян</a:t>
            </a:r>
            <a:r>
              <a:rPr lang="ru-RU" b="1" dirty="0"/>
              <a:t>, та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об'єднань</a:t>
            </a:r>
            <a:r>
              <a:rPr lang="ru-RU" b="1" dirty="0"/>
              <a:t>, </a:t>
            </a:r>
            <a:r>
              <a:rPr lang="ru-RU" b="1" dirty="0" err="1"/>
              <a:t>законні</a:t>
            </a:r>
            <a:r>
              <a:rPr lang="ru-RU" b="1" dirty="0"/>
              <a:t> </a:t>
            </a:r>
            <a:r>
              <a:rPr lang="ru-RU" b="1" dirty="0" err="1"/>
              <a:t>екологічні</a:t>
            </a:r>
            <a:r>
              <a:rPr lang="ru-RU" b="1" dirty="0"/>
              <a:t> </a:t>
            </a:r>
            <a:r>
              <a:rPr lang="ru-RU" b="1" dirty="0" err="1"/>
              <a:t>інтереси</a:t>
            </a:r>
            <a:r>
              <a:rPr lang="ru-RU" b="1" dirty="0"/>
              <a:t> </a:t>
            </a:r>
            <a:r>
              <a:rPr lang="ru-RU" b="1" dirty="0" err="1"/>
              <a:t>держави</a:t>
            </a:r>
            <a:r>
              <a:rPr lang="ru-RU" b="1" dirty="0"/>
              <a:t>, </a:t>
            </a:r>
            <a:r>
              <a:rPr lang="ru-RU" b="1" dirty="0" err="1"/>
              <a:t>юридичних</a:t>
            </a:r>
            <a:r>
              <a:rPr lang="ru-RU" b="1" dirty="0"/>
              <a:t> </a:t>
            </a:r>
            <a:r>
              <a:rPr lang="ru-RU" b="1" dirty="0" err="1"/>
              <a:t>осіб</a:t>
            </a:r>
            <a:r>
              <a:rPr lang="ru-RU" b="1" dirty="0"/>
              <a:t> </a:t>
            </a:r>
            <a:r>
              <a:rPr lang="ru-RU" b="1" dirty="0" err="1" smtClean="0"/>
              <a:t>покликані</a:t>
            </a:r>
            <a:r>
              <a:rPr lang="ru-RU" b="1" dirty="0" smtClean="0"/>
              <a:t> </a:t>
            </a:r>
            <a:r>
              <a:rPr lang="ru-RU" b="1" dirty="0" err="1"/>
              <a:t>закони</a:t>
            </a:r>
            <a:r>
              <a:rPr lang="ru-RU" b="1" dirty="0"/>
              <a:t> та </a:t>
            </a:r>
            <a:r>
              <a:rPr lang="ru-RU" b="1" dirty="0" err="1"/>
              <a:t>підзаконні</a:t>
            </a:r>
            <a:r>
              <a:rPr lang="ru-RU" b="1" dirty="0"/>
              <a:t> </a:t>
            </a:r>
            <a:r>
              <a:rPr lang="ru-RU" b="1" dirty="0" err="1"/>
              <a:t>акти</a:t>
            </a:r>
            <a:r>
              <a:rPr lang="ru-RU" b="1" dirty="0"/>
              <a:t>, </a:t>
            </a:r>
            <a:r>
              <a:rPr lang="ru-RU" b="1" dirty="0" err="1"/>
              <a:t>прийняті</a:t>
            </a:r>
            <a:r>
              <a:rPr lang="ru-RU" b="1" dirty="0"/>
              <a:t> на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розвиток</a:t>
            </a:r>
            <a:r>
              <a:rPr lang="ru-RU" b="1" dirty="0"/>
              <a:t>:</a:t>
            </a:r>
          </a:p>
          <a:p>
            <a:r>
              <a:rPr lang="ru-RU" dirty="0" smtClean="0"/>
              <a:t>Закон </a:t>
            </a:r>
            <a:r>
              <a:rPr lang="ru-RU" dirty="0" err="1"/>
              <a:t>України</a:t>
            </a:r>
            <a:r>
              <a:rPr lang="ru-RU" dirty="0"/>
              <a:t> "Про </a:t>
            </a:r>
            <a:r>
              <a:rPr lang="ru-RU" dirty="0" err="1"/>
              <a:t>охорону</a:t>
            </a:r>
            <a:r>
              <a:rPr lang="ru-RU" dirty="0"/>
              <a:t> атмосферного </a:t>
            </a:r>
            <a:r>
              <a:rPr lang="ru-RU" dirty="0" err="1"/>
              <a:t>повіт¬ря</a:t>
            </a:r>
            <a:r>
              <a:rPr lang="ru-RU" dirty="0"/>
              <a:t>" (2001 </a:t>
            </a:r>
            <a:r>
              <a:rPr lang="en-US" dirty="0"/>
              <a:t>p.);</a:t>
            </a:r>
          </a:p>
          <a:p>
            <a:r>
              <a:rPr lang="ru-RU" dirty="0" smtClean="0"/>
              <a:t>Закон </a:t>
            </a:r>
            <a:r>
              <a:rPr lang="ru-RU" dirty="0" err="1"/>
              <a:t>України</a:t>
            </a:r>
            <a:r>
              <a:rPr lang="ru-RU" dirty="0"/>
              <a:t> "Про природно-</a:t>
            </a:r>
            <a:r>
              <a:rPr lang="ru-RU" dirty="0" err="1"/>
              <a:t>заповідний</a:t>
            </a:r>
            <a:r>
              <a:rPr lang="ru-RU" dirty="0"/>
              <a:t> фонд </a:t>
            </a:r>
            <a:r>
              <a:rPr lang="ru-RU" dirty="0" err="1"/>
              <a:t>України</a:t>
            </a:r>
            <a:r>
              <a:rPr lang="ru-RU" dirty="0"/>
              <a:t>" (1992 </a:t>
            </a:r>
            <a:r>
              <a:rPr lang="en-US" dirty="0"/>
              <a:t>p.);</a:t>
            </a:r>
          </a:p>
          <a:p>
            <a:r>
              <a:rPr lang="ru-RU" dirty="0" err="1" smtClean="0"/>
              <a:t>Земельний</a:t>
            </a:r>
            <a:r>
              <a:rPr lang="ru-RU" dirty="0" smtClean="0"/>
              <a:t> </a:t>
            </a:r>
            <a:r>
              <a:rPr lang="ru-RU" dirty="0"/>
              <a:t>кодекс </a:t>
            </a:r>
            <a:r>
              <a:rPr lang="ru-RU" dirty="0" err="1"/>
              <a:t>України</a:t>
            </a:r>
            <a:r>
              <a:rPr lang="ru-RU" dirty="0"/>
              <a:t> (2001 </a:t>
            </a:r>
            <a:r>
              <a:rPr lang="en-US" dirty="0"/>
              <a:t>p.);</a:t>
            </a:r>
          </a:p>
          <a:p>
            <a:r>
              <a:rPr lang="ru-RU" dirty="0" smtClean="0"/>
              <a:t>Закон </a:t>
            </a:r>
            <a:r>
              <a:rPr lang="ru-RU" dirty="0" err="1"/>
              <a:t>України</a:t>
            </a:r>
            <a:r>
              <a:rPr lang="ru-RU" dirty="0"/>
              <a:t> "Про </a:t>
            </a:r>
            <a:r>
              <a:rPr lang="ru-RU" dirty="0" err="1"/>
              <a:t>тваринний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" (2001 </a:t>
            </a:r>
            <a:r>
              <a:rPr lang="en-US" dirty="0"/>
              <a:t>p.);</a:t>
            </a:r>
          </a:p>
          <a:p>
            <a:r>
              <a:rPr lang="ru-RU" dirty="0" err="1" smtClean="0"/>
              <a:t>Лісовий</a:t>
            </a:r>
            <a:r>
              <a:rPr lang="ru-RU" dirty="0" smtClean="0"/>
              <a:t> </a:t>
            </a:r>
            <a:r>
              <a:rPr lang="ru-RU" dirty="0"/>
              <a:t>кодекс </a:t>
            </a:r>
            <a:r>
              <a:rPr lang="ru-RU" dirty="0" err="1"/>
              <a:t>України</a:t>
            </a:r>
            <a:r>
              <a:rPr lang="ru-RU" dirty="0"/>
              <a:t> (1994 </a:t>
            </a:r>
            <a:r>
              <a:rPr lang="en-US" dirty="0"/>
              <a:t>p.);</a:t>
            </a:r>
          </a:p>
          <a:p>
            <a:r>
              <a:rPr lang="ru-RU" dirty="0" smtClean="0"/>
              <a:t>Кодекс </a:t>
            </a:r>
            <a:r>
              <a:rPr lang="ru-RU" dirty="0" err="1"/>
              <a:t>України</a:t>
            </a:r>
            <a:r>
              <a:rPr lang="ru-RU" dirty="0"/>
              <a:t> про </a:t>
            </a:r>
            <a:r>
              <a:rPr lang="ru-RU" dirty="0" err="1"/>
              <a:t>надра</a:t>
            </a:r>
            <a:r>
              <a:rPr lang="ru-RU" dirty="0"/>
              <a:t> (1994 </a:t>
            </a:r>
            <a:r>
              <a:rPr lang="en-US" dirty="0"/>
              <a:t>p.);</a:t>
            </a:r>
          </a:p>
          <a:p>
            <a:r>
              <a:rPr lang="ru-RU" dirty="0" err="1" smtClean="0"/>
              <a:t>Водний</a:t>
            </a:r>
            <a:r>
              <a:rPr lang="ru-RU" dirty="0" smtClean="0"/>
              <a:t> </a:t>
            </a:r>
            <a:r>
              <a:rPr lang="ru-RU" dirty="0"/>
              <a:t>кодекс </a:t>
            </a:r>
            <a:r>
              <a:rPr lang="ru-RU" dirty="0" err="1"/>
              <a:t>України</a:t>
            </a:r>
            <a:r>
              <a:rPr lang="ru-RU" dirty="0"/>
              <a:t> (1995 </a:t>
            </a:r>
            <a:r>
              <a:rPr lang="en-US" dirty="0"/>
              <a:t>p.);</a:t>
            </a:r>
          </a:p>
          <a:p>
            <a:r>
              <a:rPr lang="ru-RU" dirty="0" smtClean="0"/>
              <a:t>Закон  </a:t>
            </a:r>
            <a:r>
              <a:rPr lang="ru-RU" dirty="0" err="1"/>
              <a:t>України</a:t>
            </a:r>
            <a:r>
              <a:rPr lang="ru-RU" dirty="0"/>
              <a:t>  "Про  </a:t>
            </a:r>
            <a:r>
              <a:rPr lang="ru-RU" dirty="0" err="1"/>
              <a:t>Червону</a:t>
            </a:r>
            <a:r>
              <a:rPr lang="ru-RU" dirty="0"/>
              <a:t> книгу </a:t>
            </a:r>
            <a:r>
              <a:rPr lang="ru-RU" dirty="0" err="1"/>
              <a:t>України</a:t>
            </a:r>
            <a:r>
              <a:rPr lang="ru-RU" dirty="0"/>
              <a:t>" (2002 р.)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654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820"/>
            <a:ext cx="8229600" cy="1143000"/>
          </a:xfrm>
        </p:spPr>
        <p:txBody>
          <a:bodyPr/>
          <a:lstStyle/>
          <a:p>
            <a:r>
              <a:rPr lang="ru-RU" dirty="0"/>
              <a:t>ВИСНОВОК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000108"/>
            <a:ext cx="8545096" cy="56436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Проблема </a:t>
            </a:r>
            <a:r>
              <a:rPr lang="ru-RU" dirty="0" err="1"/>
              <a:t>екології</a:t>
            </a:r>
            <a:r>
              <a:rPr lang="ru-RU" dirty="0"/>
              <a:t>,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все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хвилює</a:t>
            </a:r>
            <a:r>
              <a:rPr lang="ru-RU" dirty="0"/>
              <a:t> </a:t>
            </a:r>
            <a:r>
              <a:rPr lang="ru-RU" dirty="0" err="1"/>
              <a:t>людство</a:t>
            </a:r>
            <a:r>
              <a:rPr lang="ru-RU" dirty="0"/>
              <a:t>. І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зрозуміло</a:t>
            </a:r>
            <a:r>
              <a:rPr lang="ru-RU" dirty="0"/>
              <a:t>. Земля – наша </a:t>
            </a:r>
            <a:r>
              <a:rPr lang="ru-RU" dirty="0" err="1"/>
              <a:t>єдина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домівка</a:t>
            </a:r>
            <a:r>
              <a:rPr lang="ru-RU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ru-RU" dirty="0" err="1" smtClean="0"/>
              <a:t>Учні</a:t>
            </a:r>
            <a:r>
              <a:rPr lang="ru-RU" dirty="0" smtClean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зрозуміти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змінюючи</a:t>
            </a:r>
            <a:r>
              <a:rPr lang="ru-RU" dirty="0"/>
              <a:t>, </a:t>
            </a:r>
            <a:r>
              <a:rPr lang="ru-RU" dirty="0" err="1"/>
              <a:t>руйнуючи</a:t>
            </a:r>
            <a:r>
              <a:rPr lang="ru-RU" dirty="0"/>
              <a:t>, </a:t>
            </a:r>
            <a:r>
              <a:rPr lang="ru-RU" dirty="0" err="1"/>
              <a:t>отруюючи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один </a:t>
            </a:r>
            <a:r>
              <a:rPr lang="ru-RU" dirty="0" err="1"/>
              <a:t>із</a:t>
            </a:r>
            <a:r>
              <a:rPr lang="ru-RU" dirty="0"/>
              <a:t> них,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змінює</a:t>
            </a:r>
            <a:r>
              <a:rPr lang="ru-RU" dirty="0"/>
              <a:t>, </a:t>
            </a:r>
            <a:r>
              <a:rPr lang="ru-RU" dirty="0" err="1"/>
              <a:t>руйнує</a:t>
            </a:r>
            <a:r>
              <a:rPr lang="ru-RU" dirty="0"/>
              <a:t>, </a:t>
            </a:r>
            <a:r>
              <a:rPr lang="ru-RU" dirty="0" err="1"/>
              <a:t>отруює</a:t>
            </a:r>
            <a:r>
              <a:rPr lang="ru-RU" dirty="0"/>
              <a:t> всю природу, </a:t>
            </a:r>
            <a:r>
              <a:rPr lang="ru-RU" dirty="0" err="1"/>
              <a:t>руйнує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 </a:t>
            </a:r>
            <a:r>
              <a:rPr lang="ru-RU" dirty="0" err="1"/>
              <a:t>власного</a:t>
            </a:r>
            <a:r>
              <a:rPr lang="ru-RU" dirty="0"/>
              <a:t> </a:t>
            </a:r>
            <a:r>
              <a:rPr lang="ru-RU" dirty="0" err="1" smtClean="0"/>
              <a:t>існування</a:t>
            </a:r>
            <a:r>
              <a:rPr lang="ru-RU" dirty="0" smtClean="0"/>
              <a:t>. </a:t>
            </a:r>
            <a:r>
              <a:rPr lang="uk-UA" dirty="0" smtClean="0"/>
              <a:t>Як </a:t>
            </a:r>
            <a:r>
              <a:rPr lang="uk-UA" dirty="0" smtClean="0"/>
              <a:t>свідчить реальна дійсність,   рівень екологічного виховання громадян України дуже низький. Вони знають, що екологічна ситуація складна і що вона загрожує самому існуванню нації. Люди самі роблять внесок у погіршення стану довкілля. Діти по-варварському поводять себе на природі: викидають сміття, б’ють пляшки, підпалюють дерева, різні відходи… все це вказує на практичну відсутність у них певної життєвої позиції з цього питання</a:t>
            </a:r>
            <a:r>
              <a:rPr lang="uk-UA" dirty="0" smtClean="0"/>
              <a:t>.</a:t>
            </a:r>
            <a:r>
              <a:rPr lang="uk-UA" dirty="0" smtClean="0"/>
              <a:t>  </a:t>
            </a:r>
            <a:endParaRPr lang="en-US" dirty="0" smtClean="0"/>
          </a:p>
          <a:p>
            <a:pPr marL="0" indent="0"/>
            <a:r>
              <a:rPr lang="uk-UA" dirty="0" smtClean="0"/>
              <a:t>Треба </a:t>
            </a:r>
            <a:r>
              <a:rPr lang="uk-UA" dirty="0" smtClean="0"/>
              <a:t>берегти струмки, очищувати джерела, не кидати в них поліетиленові кульки, обгортки від солодощів і жувальної гумки</a:t>
            </a:r>
            <a:r>
              <a:rPr lang="uk-UA" dirty="0" smtClean="0"/>
              <a:t>.</a:t>
            </a:r>
            <a:endParaRPr lang="en-US" dirty="0" smtClean="0"/>
          </a:p>
          <a:p>
            <a:pPr marL="0" indent="0"/>
            <a:r>
              <a:rPr lang="uk-UA" dirty="0" smtClean="0"/>
              <a:t>У людей відсутнє розуміння того, що найбільшим багатством нації, основою її добробуту і поступу є земля. Ось це розуміння і необхідно виховувати, навіювати, утверджувати.</a:t>
            </a:r>
            <a:r>
              <a:rPr lang="uk-UA" dirty="0" smtClean="0"/>
              <a:t> </a:t>
            </a:r>
            <a:endParaRPr lang="uk-UA" dirty="0" smtClean="0"/>
          </a:p>
          <a:p>
            <a:pPr marL="0" indent="0"/>
            <a:r>
              <a:rPr lang="ru-RU" dirty="0" err="1" smtClean="0"/>
              <a:t>Ліс</a:t>
            </a:r>
            <a:r>
              <a:rPr lang="ru-RU" dirty="0" smtClean="0"/>
              <a:t> </a:t>
            </a:r>
            <a:r>
              <a:rPr lang="ru-RU" dirty="0" err="1"/>
              <a:t>заспокоює</a:t>
            </a:r>
            <a:r>
              <a:rPr lang="ru-RU" dirty="0"/>
              <a:t>,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чисте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, служить «</a:t>
            </a:r>
            <a:r>
              <a:rPr lang="ru-RU" dirty="0" err="1"/>
              <a:t>легенями</a:t>
            </a:r>
            <a:r>
              <a:rPr lang="ru-RU" dirty="0"/>
              <a:t>» великих </a:t>
            </a:r>
            <a:r>
              <a:rPr lang="ru-RU" dirty="0" err="1"/>
              <a:t>міст</a:t>
            </a:r>
            <a:r>
              <a:rPr lang="ru-RU" dirty="0" smtClean="0"/>
              <a:t>. </a:t>
            </a:r>
            <a:r>
              <a:rPr lang="ru-RU" dirty="0" err="1" smtClean="0"/>
              <a:t>Ліси</a:t>
            </a:r>
            <a:r>
              <a:rPr lang="ru-RU" dirty="0" smtClean="0"/>
              <a:t> </a:t>
            </a:r>
            <a:r>
              <a:rPr lang="ru-RU" dirty="0" err="1"/>
              <a:t>зберігають</a:t>
            </a:r>
            <a:r>
              <a:rPr lang="ru-RU" dirty="0"/>
              <a:t> </a:t>
            </a:r>
            <a:r>
              <a:rPr lang="ru-RU" dirty="0" err="1"/>
              <a:t>вологу</a:t>
            </a:r>
            <a:r>
              <a:rPr lang="ru-RU" dirty="0"/>
              <a:t>, </a:t>
            </a:r>
            <a:r>
              <a:rPr lang="ru-RU" dirty="0" err="1"/>
              <a:t>пом’якшують</a:t>
            </a:r>
            <a:r>
              <a:rPr lang="ru-RU" dirty="0"/>
              <a:t> </a:t>
            </a:r>
            <a:r>
              <a:rPr lang="ru-RU" dirty="0" err="1"/>
              <a:t>клімат</a:t>
            </a:r>
            <a:r>
              <a:rPr lang="ru-RU" dirty="0"/>
              <a:t>, </a:t>
            </a:r>
            <a:r>
              <a:rPr lang="ru-RU" dirty="0" err="1"/>
              <a:t>запобігають</a:t>
            </a:r>
            <a:r>
              <a:rPr lang="ru-RU" dirty="0"/>
              <a:t> </a:t>
            </a:r>
            <a:r>
              <a:rPr lang="ru-RU" dirty="0" err="1"/>
              <a:t>ерозії</a:t>
            </a:r>
            <a:r>
              <a:rPr lang="ru-RU" dirty="0"/>
              <a:t> </a:t>
            </a:r>
            <a:r>
              <a:rPr lang="ru-RU" dirty="0" err="1"/>
              <a:t>грунтів</a:t>
            </a:r>
            <a:r>
              <a:rPr lang="ru-RU" dirty="0"/>
              <a:t>, </a:t>
            </a:r>
            <a:r>
              <a:rPr lang="ru-RU" dirty="0" err="1"/>
              <a:t>очищають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пилу і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викидів</a:t>
            </a:r>
            <a:r>
              <a:rPr lang="ru-RU" dirty="0"/>
              <a:t> </a:t>
            </a:r>
            <a:r>
              <a:rPr lang="ru-RU" dirty="0" err="1"/>
              <a:t>промислових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 smtClean="0"/>
              <a:t>.</a:t>
            </a:r>
            <a:endParaRPr lang="en-US" dirty="0" smtClean="0"/>
          </a:p>
          <a:p>
            <a:pPr marL="0" indent="0"/>
            <a:r>
              <a:rPr lang="ru-RU" dirty="0" smtClean="0"/>
              <a:t> </a:t>
            </a:r>
            <a:r>
              <a:rPr lang="ru-RU" b="1" dirty="0" err="1" smtClean="0"/>
              <a:t>Лише</a:t>
            </a:r>
            <a:r>
              <a:rPr lang="ru-RU" b="1" dirty="0" smtClean="0"/>
              <a:t> </a:t>
            </a:r>
            <a:r>
              <a:rPr lang="ru-RU" b="1" dirty="0" err="1"/>
              <a:t>спільними</a:t>
            </a:r>
            <a:r>
              <a:rPr lang="ru-RU" b="1" dirty="0"/>
              <a:t> </a:t>
            </a:r>
            <a:r>
              <a:rPr lang="ru-RU" b="1" dirty="0" err="1"/>
              <a:t>зусиллями</a:t>
            </a:r>
            <a:r>
              <a:rPr lang="ru-RU" b="1" dirty="0"/>
              <a:t> </a:t>
            </a:r>
            <a:r>
              <a:rPr lang="ru-RU" b="1" dirty="0" err="1"/>
              <a:t>школи</a:t>
            </a:r>
            <a:r>
              <a:rPr lang="ru-RU" b="1" dirty="0"/>
              <a:t> і </a:t>
            </a:r>
            <a:r>
              <a:rPr lang="ru-RU" b="1" dirty="0" err="1"/>
              <a:t>родини</a:t>
            </a:r>
            <a:r>
              <a:rPr lang="ru-RU" b="1" dirty="0"/>
              <a:t> </a:t>
            </a:r>
            <a:r>
              <a:rPr lang="ru-RU" b="1" dirty="0" err="1"/>
              <a:t>екологічне</a:t>
            </a:r>
            <a:r>
              <a:rPr lang="ru-RU" b="1" dirty="0"/>
              <a:t> </a:t>
            </a:r>
            <a:r>
              <a:rPr lang="ru-RU" b="1" dirty="0" err="1"/>
              <a:t>виховання</a:t>
            </a:r>
            <a:r>
              <a:rPr lang="ru-RU" b="1" dirty="0"/>
              <a:t> </a:t>
            </a:r>
            <a:r>
              <a:rPr lang="ru-RU" b="1" dirty="0" err="1"/>
              <a:t>сприятиме</a:t>
            </a:r>
            <a:r>
              <a:rPr lang="ru-RU" b="1" dirty="0"/>
              <a:t> </a:t>
            </a:r>
            <a:r>
              <a:rPr lang="ru-RU" b="1" dirty="0" err="1"/>
              <a:t>збереженню</a:t>
            </a:r>
            <a:r>
              <a:rPr lang="ru-RU" b="1" dirty="0"/>
              <a:t>, </a:t>
            </a:r>
            <a:r>
              <a:rPr lang="ru-RU" b="1" dirty="0" err="1"/>
              <a:t>відновленню</a:t>
            </a:r>
            <a:r>
              <a:rPr lang="ru-RU" b="1" dirty="0"/>
              <a:t> і </a:t>
            </a:r>
            <a:r>
              <a:rPr lang="ru-RU" b="1" dirty="0" err="1"/>
              <a:t>примноженню</a:t>
            </a:r>
            <a:r>
              <a:rPr lang="ru-RU" b="1" dirty="0"/>
              <a:t> </a:t>
            </a:r>
            <a:r>
              <a:rPr lang="ru-RU" b="1" dirty="0" err="1"/>
              <a:t>багатств</a:t>
            </a:r>
            <a:r>
              <a:rPr lang="ru-RU" b="1" dirty="0"/>
              <a:t> </a:t>
            </a:r>
            <a:r>
              <a:rPr lang="ru-RU" b="1" dirty="0" err="1"/>
              <a:t>рідної</a:t>
            </a:r>
            <a:r>
              <a:rPr lang="ru-RU" b="1" dirty="0"/>
              <a:t> </a:t>
            </a:r>
            <a:r>
              <a:rPr lang="ru-RU" b="1" dirty="0" err="1" smtClean="0"/>
              <a:t>природи</a:t>
            </a:r>
            <a:r>
              <a:rPr lang="en-US" b="1" dirty="0" smtClean="0"/>
              <a:t>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342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157192"/>
            <a:ext cx="82296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ДЯКУЮМО ЗА УВАГУ!!!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Над </a:t>
            </a:r>
            <a:r>
              <a:rPr lang="ru-RU" dirty="0" err="1" smtClean="0"/>
              <a:t>роботою</a:t>
            </a:r>
            <a:r>
              <a:rPr lang="ru-RU" dirty="0" smtClean="0"/>
              <a:t> </a:t>
            </a:r>
            <a:r>
              <a:rPr lang="ru-RU" dirty="0" err="1" smtClean="0"/>
              <a:t>працювали</a:t>
            </a:r>
            <a:r>
              <a:rPr lang="ru-RU" dirty="0" smtClean="0"/>
              <a:t>:</a:t>
            </a:r>
          </a:p>
          <a:p>
            <a:pPr marL="0" indent="0" algn="ctr">
              <a:buNone/>
            </a:pPr>
            <a:r>
              <a:rPr lang="ru-RU" dirty="0" err="1"/>
              <a:t>у</a:t>
            </a:r>
            <a:r>
              <a:rPr lang="ru-RU" dirty="0" err="1" smtClean="0"/>
              <a:t>чн</a:t>
            </a:r>
            <a:r>
              <a:rPr lang="uk-UA" dirty="0" smtClean="0"/>
              <a:t>і 11 класу</a:t>
            </a:r>
          </a:p>
          <a:p>
            <a:pPr marL="0" indent="0" algn="ctr">
              <a:buNone/>
            </a:pPr>
            <a:r>
              <a:rPr lang="uk-UA" dirty="0" err="1" smtClean="0"/>
              <a:t>Марчак</a:t>
            </a:r>
            <a:r>
              <a:rPr lang="uk-UA" dirty="0" smtClean="0"/>
              <a:t> Вікторія</a:t>
            </a:r>
          </a:p>
          <a:p>
            <a:pPr marL="0" indent="0" algn="ctr">
              <a:buNone/>
            </a:pPr>
            <a:r>
              <a:rPr lang="ru-RU" dirty="0" err="1" smtClean="0"/>
              <a:t>Василишина</a:t>
            </a:r>
            <a:r>
              <a:rPr lang="ru-RU" dirty="0" smtClean="0"/>
              <a:t> </a:t>
            </a:r>
            <a:r>
              <a:rPr lang="ru-RU" dirty="0" err="1" smtClean="0"/>
              <a:t>Вікторія</a:t>
            </a:r>
            <a:endParaRPr lang="ru-RU" dirty="0"/>
          </a:p>
          <a:p>
            <a:pPr marL="0" indent="0" algn="ctr">
              <a:buNone/>
            </a:pPr>
            <a:r>
              <a:rPr lang="ru-RU" dirty="0" err="1" smtClean="0"/>
              <a:t>Коротун</a:t>
            </a:r>
            <a:r>
              <a:rPr lang="ru-RU" dirty="0" smtClean="0"/>
              <a:t> </a:t>
            </a:r>
            <a:r>
              <a:rPr lang="ru-RU" dirty="0" err="1" smtClean="0"/>
              <a:t>Андрій</a:t>
            </a:r>
            <a:endParaRPr lang="ru-RU" dirty="0"/>
          </a:p>
          <a:p>
            <a:pPr marL="0" indent="0" algn="ctr">
              <a:buNone/>
            </a:pPr>
            <a:r>
              <a:rPr lang="ru-RU" dirty="0" err="1" smtClean="0"/>
              <a:t>Панчик</a:t>
            </a:r>
            <a:r>
              <a:rPr lang="ru-RU" dirty="0" smtClean="0"/>
              <a:t> Максим</a:t>
            </a: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Савчук </a:t>
            </a:r>
            <a:r>
              <a:rPr lang="ru-RU" dirty="0" err="1" smtClean="0"/>
              <a:t>Віктор</a:t>
            </a: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Шаронов </a:t>
            </a:r>
            <a:r>
              <a:rPr lang="ru-RU" dirty="0" err="1" smtClean="0"/>
              <a:t>Олександр</a:t>
            </a: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14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937" y="656183"/>
            <a:ext cx="719892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92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3322712" cy="99412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ru-RU" dirty="0"/>
              <a:t>ВСТУП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людства</a:t>
            </a:r>
            <a:r>
              <a:rPr lang="ru-RU" dirty="0"/>
              <a:t> </a:t>
            </a:r>
            <a:r>
              <a:rPr lang="ru-RU" dirty="0" err="1"/>
              <a:t>нерозривно</a:t>
            </a:r>
            <a:r>
              <a:rPr lang="ru-RU" dirty="0"/>
              <a:t> </a:t>
            </a:r>
            <a:r>
              <a:rPr lang="ru-RU" dirty="0" err="1"/>
              <a:t>пов'язана</a:t>
            </a:r>
            <a:r>
              <a:rPr lang="ru-RU" dirty="0"/>
              <a:t> з </a:t>
            </a:r>
            <a:r>
              <a:rPr lang="ru-RU" dirty="0" err="1"/>
              <a:t>історією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. </a:t>
            </a:r>
            <a:r>
              <a:rPr lang="ru-RU" dirty="0" smtClean="0"/>
              <a:t>На </a:t>
            </a:r>
            <a:r>
              <a:rPr lang="ru-RU" dirty="0" err="1" smtClean="0"/>
              <a:t>сучасному</a:t>
            </a:r>
            <a:r>
              <a:rPr lang="ru-RU" dirty="0" smtClean="0"/>
              <a:t>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</a:t>
            </a:r>
            <a:r>
              <a:rPr lang="ru-RU" dirty="0" err="1"/>
              <a:t>традиційної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з </a:t>
            </a:r>
            <a:r>
              <a:rPr lang="ru-RU" dirty="0" err="1"/>
              <a:t>людиною</a:t>
            </a:r>
            <a:r>
              <a:rPr lang="ru-RU" dirty="0"/>
              <a:t> </a:t>
            </a:r>
            <a:r>
              <a:rPr lang="ru-RU" dirty="0" err="1"/>
              <a:t>виросли</a:t>
            </a:r>
            <a:r>
              <a:rPr lang="ru-RU" dirty="0"/>
              <a:t> </a:t>
            </a:r>
            <a:r>
              <a:rPr lang="ru-RU" dirty="0" smtClean="0"/>
              <a:t>в </a:t>
            </a:r>
            <a:r>
              <a:rPr lang="ru-RU" dirty="0" err="1" smtClean="0"/>
              <a:t>глобальну</a:t>
            </a:r>
            <a:r>
              <a:rPr lang="ru-RU" dirty="0" smtClean="0"/>
              <a:t> </a:t>
            </a:r>
            <a:r>
              <a:rPr lang="ru-RU" dirty="0" err="1"/>
              <a:t>екологічну</a:t>
            </a:r>
            <a:r>
              <a:rPr lang="ru-RU" dirty="0"/>
              <a:t> проблему. </a:t>
            </a:r>
            <a:r>
              <a:rPr lang="ru-RU" dirty="0" err="1"/>
              <a:t>Якщо</a:t>
            </a:r>
            <a:r>
              <a:rPr lang="ru-RU" dirty="0"/>
              <a:t> люди в </a:t>
            </a:r>
            <a:r>
              <a:rPr lang="ru-RU" dirty="0" err="1"/>
              <a:t>найближчому</a:t>
            </a:r>
            <a:r>
              <a:rPr lang="ru-RU" dirty="0"/>
              <a:t> </a:t>
            </a:r>
            <a:r>
              <a:rPr lang="ru-RU" dirty="0" err="1"/>
              <a:t>майбутньому</a:t>
            </a:r>
            <a:r>
              <a:rPr lang="ru-RU" dirty="0"/>
              <a:t> </a:t>
            </a:r>
            <a:r>
              <a:rPr lang="ru-RU" dirty="0" smtClean="0"/>
              <a:t>не </a:t>
            </a:r>
            <a:r>
              <a:rPr lang="ru-RU" dirty="0" err="1" smtClean="0"/>
              <a:t>навчаться</a:t>
            </a:r>
            <a:r>
              <a:rPr lang="ru-RU" dirty="0" smtClean="0"/>
              <a:t> </a:t>
            </a:r>
            <a:r>
              <a:rPr lang="ru-RU" dirty="0" err="1"/>
              <a:t>дбайливо</a:t>
            </a:r>
            <a:r>
              <a:rPr lang="ru-RU" dirty="0"/>
              <a:t> </a:t>
            </a:r>
            <a:r>
              <a:rPr lang="ru-RU" dirty="0" err="1"/>
              <a:t>відноситися</a:t>
            </a:r>
            <a:r>
              <a:rPr lang="ru-RU" dirty="0"/>
              <a:t> до </a:t>
            </a:r>
            <a:r>
              <a:rPr lang="ru-RU" dirty="0" err="1"/>
              <a:t>природи</a:t>
            </a:r>
            <a:r>
              <a:rPr lang="ru-RU" dirty="0"/>
              <a:t>, вони </a:t>
            </a:r>
            <a:r>
              <a:rPr lang="ru-RU" dirty="0" err="1"/>
              <a:t>знищать</a:t>
            </a:r>
            <a:r>
              <a:rPr lang="ru-RU" dirty="0"/>
              <a:t> себе. А для </a:t>
            </a:r>
            <a:r>
              <a:rPr lang="ru-RU" dirty="0" err="1" smtClean="0"/>
              <a:t>цього</a:t>
            </a:r>
            <a:r>
              <a:rPr lang="ru-RU" dirty="0" smtClean="0"/>
              <a:t> треба </a:t>
            </a:r>
            <a:r>
              <a:rPr lang="ru-RU" dirty="0" err="1"/>
              <a:t>виховувати</a:t>
            </a:r>
            <a:r>
              <a:rPr lang="ru-RU" dirty="0"/>
              <a:t> </a:t>
            </a:r>
            <a:r>
              <a:rPr lang="ru-RU" dirty="0" err="1"/>
              <a:t>екологічну</a:t>
            </a:r>
            <a:r>
              <a:rPr lang="ru-RU" dirty="0"/>
              <a:t> культуру і </a:t>
            </a:r>
            <a:r>
              <a:rPr lang="ru-RU" dirty="0" err="1"/>
              <a:t>відповідальність</a:t>
            </a:r>
            <a:r>
              <a:rPr lang="ru-RU" dirty="0"/>
              <a:t>. І </a:t>
            </a:r>
            <a:r>
              <a:rPr lang="ru-RU" dirty="0" err="1" smtClean="0"/>
              <a:t>починати</a:t>
            </a:r>
            <a:r>
              <a:rPr lang="ru-RU" dirty="0" smtClean="0"/>
              <a:t> </a:t>
            </a:r>
            <a:r>
              <a:rPr lang="ru-RU" dirty="0" err="1" smtClean="0"/>
              <a:t>екологічне</a:t>
            </a:r>
            <a:r>
              <a:rPr lang="ru-RU" dirty="0" smtClean="0"/>
              <a:t> </a:t>
            </a:r>
            <a:r>
              <a:rPr lang="ru-RU" dirty="0" err="1"/>
              <a:t>виховання</a:t>
            </a:r>
            <a:r>
              <a:rPr lang="ru-RU" dirty="0"/>
              <a:t>, на нашу думку, треба з </a:t>
            </a:r>
            <a:r>
              <a:rPr lang="ru-RU" dirty="0" err="1"/>
              <a:t>молодшого</a:t>
            </a:r>
            <a:r>
              <a:rPr lang="ru-RU" dirty="0"/>
              <a:t> </a:t>
            </a:r>
            <a:r>
              <a:rPr lang="ru-RU" dirty="0" err="1"/>
              <a:t>шкільного</a:t>
            </a:r>
            <a:r>
              <a:rPr lang="ru-RU" dirty="0"/>
              <a:t> </a:t>
            </a:r>
            <a:r>
              <a:rPr lang="ru-RU" dirty="0" err="1" smtClean="0"/>
              <a:t>віку</a:t>
            </a:r>
            <a:r>
              <a:rPr lang="ru-RU" dirty="0" smtClean="0"/>
              <a:t>, </a:t>
            </a:r>
            <a:r>
              <a:rPr lang="ru-RU" dirty="0" err="1" smtClean="0"/>
              <a:t>оскільки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цей</a:t>
            </a:r>
            <a:r>
              <a:rPr lang="ru-RU" dirty="0"/>
              <a:t> час </a:t>
            </a:r>
            <a:r>
              <a:rPr lang="ru-RU" dirty="0" err="1"/>
              <a:t>придбані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надалі</a:t>
            </a:r>
            <a:r>
              <a:rPr lang="ru-RU" dirty="0"/>
              <a:t> </a:t>
            </a:r>
            <a:r>
              <a:rPr lang="ru-RU" dirty="0" err="1"/>
              <a:t>перетворитися</a:t>
            </a:r>
            <a:r>
              <a:rPr lang="ru-RU" dirty="0"/>
              <a:t> в </a:t>
            </a:r>
            <a:r>
              <a:rPr lang="ru-RU" dirty="0" err="1" smtClean="0"/>
              <a:t>міцні</a:t>
            </a:r>
            <a:r>
              <a:rPr lang="ru-RU" dirty="0" smtClean="0"/>
              <a:t> </a:t>
            </a:r>
            <a:r>
              <a:rPr lang="ru-RU" dirty="0" err="1" smtClean="0"/>
              <a:t>переконання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3958" y="7770"/>
            <a:ext cx="2680042" cy="226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0785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6632"/>
            <a:ext cx="8229600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впевнено</a:t>
            </a:r>
            <a:r>
              <a:rPr lang="ru-RU" dirty="0"/>
              <a:t> </a:t>
            </a:r>
            <a:r>
              <a:rPr lang="ru-RU" dirty="0" err="1"/>
              <a:t>стверджувати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недостатньо</a:t>
            </a:r>
            <a:r>
              <a:rPr lang="ru-RU" dirty="0"/>
              <a:t> </a:t>
            </a:r>
            <a:r>
              <a:rPr lang="ru-RU" dirty="0" err="1"/>
              <a:t>ефективна</a:t>
            </a:r>
            <a:r>
              <a:rPr lang="ru-RU" dirty="0"/>
              <a:t> система</a:t>
            </a:r>
          </a:p>
          <a:p>
            <a:pPr marL="0" indent="0">
              <a:buNone/>
            </a:pPr>
            <a:r>
              <a:rPr lang="ru-RU" dirty="0" err="1"/>
              <a:t>екологічного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— одна з </a:t>
            </a:r>
            <a:r>
              <a:rPr lang="ru-RU" dirty="0" err="1"/>
              <a:t>основних</a:t>
            </a:r>
            <a:r>
              <a:rPr lang="ru-RU" dirty="0"/>
              <a:t> причин </a:t>
            </a:r>
            <a:r>
              <a:rPr lang="ru-RU" dirty="0" err="1" smtClean="0"/>
              <a:t>незрілості</a:t>
            </a:r>
            <a:r>
              <a:rPr lang="ru-RU" dirty="0" smtClean="0"/>
              <a:t>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/>
              <a:t>свідомості</a:t>
            </a:r>
            <a:r>
              <a:rPr lang="ru-RU" dirty="0"/>
              <a:t> людей. Далеко не </a:t>
            </a:r>
            <a:r>
              <a:rPr lang="ru-RU" dirty="0" err="1"/>
              <a:t>кожна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 smtClean="0"/>
              <a:t>нагоду</a:t>
            </a:r>
            <a:r>
              <a:rPr lang="ru-RU" dirty="0" smtClean="0"/>
              <a:t> </a:t>
            </a:r>
            <a:r>
              <a:rPr lang="ru-RU" dirty="0" err="1" smtClean="0"/>
              <a:t>залучитися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err="1"/>
              <a:t>розуміння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проблем на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smtClean="0"/>
              <a:t>науки, </a:t>
            </a:r>
            <a:r>
              <a:rPr lang="ru-RU" dirty="0" err="1" smtClean="0"/>
              <a:t>уявлення</a:t>
            </a:r>
            <a:r>
              <a:rPr lang="ru-RU" dirty="0" smtClean="0"/>
              <a:t> </a:t>
            </a:r>
            <a:r>
              <a:rPr lang="ru-RU" dirty="0"/>
              <a:t>про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часом вельми </a:t>
            </a:r>
            <a:r>
              <a:rPr lang="ru-RU" dirty="0" err="1"/>
              <a:t>випадковим</a:t>
            </a:r>
            <a:r>
              <a:rPr lang="ru-RU" dirty="0"/>
              <a:t> чином: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впливом</a:t>
            </a:r>
            <a:r>
              <a:rPr lang="ru-RU" dirty="0" smtClean="0"/>
              <a:t> </a:t>
            </a:r>
            <a:r>
              <a:rPr lang="ru-RU" dirty="0" err="1"/>
              <a:t>буденних</a:t>
            </a:r>
            <a:r>
              <a:rPr lang="ru-RU" dirty="0"/>
              <a:t> </a:t>
            </a:r>
            <a:r>
              <a:rPr lang="ru-RU" dirty="0" err="1"/>
              <a:t>вражень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з </a:t>
            </a:r>
            <a:r>
              <a:rPr lang="ru-RU" dirty="0" err="1"/>
              <a:t>повідомлень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</a:t>
            </a:r>
            <a:r>
              <a:rPr lang="ru-RU" dirty="0" err="1"/>
              <a:t>масової</a:t>
            </a:r>
            <a:r>
              <a:rPr lang="ru-RU" dirty="0"/>
              <a:t> </a:t>
            </a:r>
            <a:r>
              <a:rPr lang="ru-RU" dirty="0" err="1" smtClean="0"/>
              <a:t>інформації</a:t>
            </a:r>
            <a:r>
              <a:rPr lang="ru-RU" dirty="0" smtClean="0"/>
              <a:t>. </a:t>
            </a:r>
            <a:r>
              <a:rPr lang="ru-RU" dirty="0" err="1" smtClean="0"/>
              <a:t>Розрізнені</a:t>
            </a:r>
            <a:r>
              <a:rPr lang="ru-RU" dirty="0" smtClean="0"/>
              <a:t> </a:t>
            </a:r>
            <a:r>
              <a:rPr lang="ru-RU" dirty="0" err="1"/>
              <a:t>відомості</a:t>
            </a:r>
            <a:r>
              <a:rPr lang="ru-RU" dirty="0"/>
              <a:t> не </a:t>
            </a:r>
            <a:r>
              <a:rPr lang="ru-RU" dirty="0" err="1"/>
              <a:t>дають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</a:t>
            </a:r>
            <a:r>
              <a:rPr lang="ru-RU" dirty="0" err="1"/>
              <a:t>людині</a:t>
            </a:r>
            <a:r>
              <a:rPr lang="ru-RU" dirty="0"/>
              <a:t> </a:t>
            </a:r>
            <a:r>
              <a:rPr lang="ru-RU" dirty="0" err="1"/>
              <a:t>виробити</a:t>
            </a:r>
            <a:r>
              <a:rPr lang="ru-RU" dirty="0"/>
              <a:t> струнку систему</a:t>
            </a:r>
          </a:p>
          <a:p>
            <a:pPr marL="0" indent="0">
              <a:buNone/>
            </a:pPr>
            <a:r>
              <a:rPr lang="ru-RU" dirty="0" err="1"/>
              <a:t>екологічних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, яка </a:t>
            </a:r>
            <a:r>
              <a:rPr lang="ru-RU" dirty="0" err="1"/>
              <a:t>необхідна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розумно</a:t>
            </a:r>
            <a:r>
              <a:rPr lang="ru-RU" dirty="0"/>
              <a:t> </a:t>
            </a:r>
            <a:r>
              <a:rPr lang="ru-RU" dirty="0" err="1"/>
              <a:t>відноситься</a:t>
            </a:r>
            <a:r>
              <a:rPr lang="ru-RU" dirty="0"/>
              <a:t> до </a:t>
            </a:r>
            <a:r>
              <a:rPr lang="ru-RU" dirty="0" err="1" smtClean="0"/>
              <a:t>природи</a:t>
            </a:r>
            <a:r>
              <a:rPr lang="ru-RU" dirty="0" smtClean="0"/>
              <a:t>, не </a:t>
            </a:r>
            <a:r>
              <a:rPr lang="ru-RU" dirty="0" err="1"/>
              <a:t>наносити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шкоди</a:t>
            </a:r>
            <a:r>
              <a:rPr lang="ru-RU" dirty="0"/>
              <a:t>. Задача </a:t>
            </a:r>
            <a:r>
              <a:rPr lang="ru-RU" dirty="0" err="1"/>
              <a:t>суспільства</a:t>
            </a:r>
            <a:r>
              <a:rPr lang="ru-RU" dirty="0"/>
              <a:t> тут - </a:t>
            </a:r>
            <a:r>
              <a:rPr lang="ru-RU" dirty="0" err="1"/>
              <a:t>забезпечити</a:t>
            </a:r>
            <a:r>
              <a:rPr lang="ru-RU" dirty="0"/>
              <a:t> </a:t>
            </a:r>
            <a:r>
              <a:rPr lang="ru-RU" dirty="0" err="1" smtClean="0"/>
              <a:t>системний</a:t>
            </a:r>
            <a:r>
              <a:rPr lang="ru-RU" dirty="0" smtClean="0"/>
              <a:t> характер </a:t>
            </a:r>
            <a:r>
              <a:rPr lang="ru-RU" dirty="0" err="1"/>
              <a:t>екологічного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 і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54179"/>
            <a:ext cx="2703821" cy="270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65115"/>
            <a:ext cx="2880320" cy="259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80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СПАЛЮВАННЯ ЛИСТЯ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П</a:t>
            </a:r>
            <a:r>
              <a:rPr lang="ru-RU" dirty="0" err="1" smtClean="0"/>
              <a:t>ротягом</a:t>
            </a:r>
            <a:r>
              <a:rPr lang="ru-RU" dirty="0" smtClean="0"/>
              <a:t>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десятиліть</a:t>
            </a:r>
            <a:r>
              <a:rPr lang="ru-RU" dirty="0"/>
              <a:t> в </a:t>
            </a:r>
            <a:r>
              <a:rPr lang="ru-RU" dirty="0" err="1"/>
              <a:t>українців</a:t>
            </a:r>
            <a:r>
              <a:rPr lang="ru-RU" dirty="0"/>
              <a:t> </a:t>
            </a:r>
            <a:r>
              <a:rPr lang="ru-RU" dirty="0" err="1"/>
              <a:t>вироблялась</a:t>
            </a:r>
            <a:r>
              <a:rPr lang="ru-RU" dirty="0"/>
              <a:t> </a:t>
            </a:r>
            <a:r>
              <a:rPr lang="ru-RU" dirty="0" err="1"/>
              <a:t>звичка</a:t>
            </a:r>
            <a:r>
              <a:rPr lang="ru-RU" dirty="0"/>
              <a:t> </a:t>
            </a:r>
            <a:r>
              <a:rPr lang="ru-RU" dirty="0" err="1"/>
              <a:t>спалювати</a:t>
            </a:r>
            <a:r>
              <a:rPr lang="ru-RU" dirty="0"/>
              <a:t> опале </a:t>
            </a:r>
            <a:r>
              <a:rPr lang="ru-RU" dirty="0" err="1"/>
              <a:t>листя</a:t>
            </a:r>
            <a:r>
              <a:rPr lang="ru-RU" dirty="0"/>
              <a:t>, стерню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рослинні</a:t>
            </a:r>
            <a:r>
              <a:rPr lang="ru-RU" dirty="0"/>
              <a:t> </a:t>
            </a:r>
            <a:r>
              <a:rPr lang="ru-RU" dirty="0" err="1"/>
              <a:t>рештки</a:t>
            </a:r>
            <a:r>
              <a:rPr lang="ru-RU" dirty="0"/>
              <a:t> на полях, городах, </a:t>
            </a:r>
            <a:r>
              <a:rPr lang="ru-RU" dirty="0" err="1"/>
              <a:t>присадибних</a:t>
            </a:r>
            <a:r>
              <a:rPr lang="ru-RU" dirty="0"/>
              <a:t> </a:t>
            </a:r>
            <a:r>
              <a:rPr lang="ru-RU" dirty="0" err="1"/>
              <a:t>ділянках</a:t>
            </a:r>
            <a:r>
              <a:rPr lang="ru-RU" dirty="0"/>
              <a:t>, тому мало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задумується</a:t>
            </a:r>
            <a:r>
              <a:rPr lang="ru-RU" dirty="0"/>
              <a:t> про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такої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на </a:t>
            </a:r>
            <a:r>
              <a:rPr lang="ru-RU" dirty="0" err="1"/>
              <a:t>навколишнє</a:t>
            </a:r>
            <a:r>
              <a:rPr lang="ru-RU" dirty="0"/>
              <a:t> </a:t>
            </a:r>
            <a:r>
              <a:rPr lang="ru-RU" dirty="0" err="1"/>
              <a:t>природне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 і на нас самих. </a:t>
            </a:r>
            <a:endParaRPr lang="en-US" dirty="0" smtClean="0"/>
          </a:p>
          <a:p>
            <a:pPr marL="0" indent="0"/>
            <a:r>
              <a:rPr lang="ru-RU" dirty="0" smtClean="0"/>
              <a:t>При </a:t>
            </a:r>
            <a:r>
              <a:rPr lang="ru-RU" dirty="0" err="1"/>
              <a:t>згоранні</a:t>
            </a:r>
            <a:r>
              <a:rPr lang="ru-RU" dirty="0"/>
              <a:t> 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err="1"/>
              <a:t>тонни</a:t>
            </a:r>
            <a:r>
              <a:rPr lang="ru-RU" dirty="0"/>
              <a:t> </a:t>
            </a:r>
            <a:r>
              <a:rPr lang="ru-RU" dirty="0" err="1"/>
              <a:t>рослинних</a:t>
            </a:r>
            <a:r>
              <a:rPr lang="ru-RU" dirty="0"/>
              <a:t> </a:t>
            </a:r>
            <a:r>
              <a:rPr lang="ru-RU" dirty="0" err="1"/>
              <a:t>залишків</a:t>
            </a:r>
            <a:r>
              <a:rPr lang="ru-RU" dirty="0"/>
              <a:t> в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вивільняється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дев’ять</a:t>
            </a:r>
            <a:r>
              <a:rPr lang="ru-RU" dirty="0"/>
              <a:t> </a:t>
            </a:r>
            <a:r>
              <a:rPr lang="ru-RU" dirty="0" err="1"/>
              <a:t>кілограм</a:t>
            </a:r>
            <a:r>
              <a:rPr lang="ru-RU" dirty="0"/>
              <a:t> </a:t>
            </a:r>
            <a:r>
              <a:rPr lang="ru-RU" dirty="0" err="1"/>
              <a:t>мікрочасток</a:t>
            </a:r>
            <a:r>
              <a:rPr lang="ru-RU" dirty="0"/>
              <a:t> </a:t>
            </a:r>
            <a:r>
              <a:rPr lang="ru-RU" dirty="0" err="1"/>
              <a:t>диму</a:t>
            </a:r>
            <a:r>
              <a:rPr lang="ru-RU" dirty="0"/>
              <a:t>, до складу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 пил, </a:t>
            </a:r>
            <a:r>
              <a:rPr lang="ru-RU" dirty="0" err="1"/>
              <a:t>оксиди</a:t>
            </a:r>
            <a:r>
              <a:rPr lang="ru-RU" dirty="0"/>
              <a:t> азоту, </a:t>
            </a:r>
            <a:r>
              <a:rPr lang="ru-RU" dirty="0" err="1"/>
              <a:t>чадний</a:t>
            </a:r>
            <a:r>
              <a:rPr lang="ru-RU" dirty="0"/>
              <a:t> газ і низка </a:t>
            </a:r>
            <a:r>
              <a:rPr lang="ru-RU" dirty="0" err="1"/>
              <a:t>канцерогенних</a:t>
            </a:r>
            <a:r>
              <a:rPr lang="ru-RU" dirty="0"/>
              <a:t> </a:t>
            </a:r>
            <a:r>
              <a:rPr lang="ru-RU" dirty="0" err="1"/>
              <a:t>сполук</a:t>
            </a:r>
            <a:r>
              <a:rPr lang="ru-RU" dirty="0"/>
              <a:t>. </a:t>
            </a:r>
            <a:r>
              <a:rPr lang="ru-RU" b="1" dirty="0" smtClean="0"/>
              <a:t>Настав </a:t>
            </a:r>
            <a:r>
              <a:rPr lang="ru-RU" b="1" dirty="0"/>
              <a:t>час </a:t>
            </a:r>
            <a:r>
              <a:rPr lang="ru-RU" b="1" dirty="0" err="1"/>
              <a:t>відмовитись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цієї</a:t>
            </a:r>
            <a:r>
              <a:rPr lang="ru-RU" b="1" dirty="0"/>
              <a:t> </a:t>
            </a:r>
            <a:r>
              <a:rPr lang="ru-RU" b="1" dirty="0" err="1"/>
              <a:t>шкідливої</a:t>
            </a:r>
            <a:r>
              <a:rPr lang="ru-RU" b="1" dirty="0"/>
              <a:t> </a:t>
            </a:r>
            <a:r>
              <a:rPr lang="ru-RU" b="1" dirty="0" err="1"/>
              <a:t>звички</a:t>
            </a:r>
            <a:r>
              <a:rPr lang="ru-RU" b="1" dirty="0"/>
              <a:t>, і </a:t>
            </a:r>
            <a:r>
              <a:rPr lang="ru-RU" b="1" dirty="0" err="1"/>
              <a:t>свій</a:t>
            </a:r>
            <a:r>
              <a:rPr lang="ru-RU" b="1" dirty="0"/>
              <a:t> вклад у </a:t>
            </a:r>
            <a:r>
              <a:rPr lang="ru-RU" b="1" dirty="0" err="1"/>
              <a:t>це</a:t>
            </a:r>
            <a:r>
              <a:rPr lang="ru-RU" b="1" dirty="0"/>
              <a:t> повинен </a:t>
            </a:r>
            <a:r>
              <a:rPr lang="ru-RU" b="1" dirty="0" err="1"/>
              <a:t>зробити</a:t>
            </a:r>
            <a:r>
              <a:rPr lang="ru-RU" b="1" dirty="0"/>
              <a:t> </a:t>
            </a:r>
            <a:r>
              <a:rPr lang="ru-RU" b="1" dirty="0" err="1"/>
              <a:t>кожен</a:t>
            </a:r>
            <a:r>
              <a:rPr lang="ru-RU" b="1" dirty="0"/>
              <a:t> </a:t>
            </a:r>
            <a:r>
              <a:rPr lang="ru-RU" b="1" dirty="0" err="1" smtClean="0"/>
              <a:t>українець</a:t>
            </a:r>
            <a:r>
              <a:rPr lang="en-US" b="1" dirty="0" smtClean="0"/>
              <a:t>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5400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320" y="0"/>
            <a:ext cx="3818880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5537" y="4732864"/>
            <a:ext cx="3187704" cy="212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320" y="4732864"/>
            <a:ext cx="3541893" cy="212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9560" y="1"/>
            <a:ext cx="3953926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00091"/>
            <a:ext cx="3670300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018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4" y="0"/>
            <a:ext cx="7643192" cy="128215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 err="1"/>
              <a:t>Що</a:t>
            </a:r>
            <a:r>
              <a:rPr lang="ru-RU" sz="3200" dirty="0"/>
              <a:t> ж </a:t>
            </a:r>
            <a:r>
              <a:rPr lang="ru-RU" sz="3200" dirty="0" err="1"/>
              <a:t>робити</a:t>
            </a:r>
            <a:r>
              <a:rPr lang="ru-RU" sz="3200" dirty="0"/>
              <a:t> з опалим </a:t>
            </a:r>
            <a:r>
              <a:rPr lang="ru-RU" sz="3200" dirty="0" err="1"/>
              <a:t>листям</a:t>
            </a:r>
            <a:r>
              <a:rPr lang="ru-RU" sz="3200" dirty="0"/>
              <a:t> та </a:t>
            </a:r>
            <a:r>
              <a:rPr lang="ru-RU" sz="3200" dirty="0" err="1"/>
              <a:t>рослинними</a:t>
            </a:r>
            <a:r>
              <a:rPr lang="ru-RU" sz="3200" dirty="0"/>
              <a:t> </a:t>
            </a:r>
            <a:r>
              <a:rPr lang="ru-RU" sz="3200" dirty="0" err="1"/>
              <a:t>рештками</a:t>
            </a:r>
            <a:r>
              <a:rPr lang="ru-RU" sz="3200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46" y="1412776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дружнім</a:t>
            </a:r>
            <a:r>
              <a:rPr lang="ru-RU" dirty="0"/>
              <a:t> по </a:t>
            </a:r>
            <a:r>
              <a:rPr lang="ru-RU" dirty="0" err="1"/>
              <a:t>відношенню</a:t>
            </a:r>
            <a:r>
              <a:rPr lang="ru-RU" dirty="0"/>
              <a:t> до </a:t>
            </a:r>
            <a:r>
              <a:rPr lang="ru-RU" dirty="0" err="1"/>
              <a:t>довкілля</a:t>
            </a:r>
            <a:r>
              <a:rPr lang="ru-RU" dirty="0"/>
              <a:t> шляхом </a:t>
            </a:r>
            <a:r>
              <a:rPr lang="ru-RU" dirty="0" err="1"/>
              <a:t>утилізації</a:t>
            </a:r>
            <a:r>
              <a:rPr lang="ru-RU" dirty="0"/>
              <a:t> опалого </a:t>
            </a:r>
            <a:r>
              <a:rPr lang="ru-RU" dirty="0" err="1"/>
              <a:t>листя</a:t>
            </a:r>
            <a:r>
              <a:rPr lang="ru-RU" dirty="0"/>
              <a:t> та </a:t>
            </a:r>
            <a:r>
              <a:rPr lang="ru-RU" dirty="0" err="1"/>
              <a:t>рослинних</a:t>
            </a:r>
            <a:r>
              <a:rPr lang="ru-RU" dirty="0"/>
              <a:t> </a:t>
            </a:r>
            <a:r>
              <a:rPr lang="ru-RU" dirty="0" err="1"/>
              <a:t>решток</a:t>
            </a:r>
            <a:r>
              <a:rPr lang="ru-RU" dirty="0"/>
              <a:t> є </a:t>
            </a:r>
            <a:r>
              <a:rPr lang="ru-RU" dirty="0" err="1"/>
              <a:t>компостування</a:t>
            </a:r>
            <a:r>
              <a:rPr lang="ru-RU" dirty="0"/>
              <a:t>. </a:t>
            </a:r>
            <a:r>
              <a:rPr lang="ru-RU" dirty="0" err="1"/>
              <a:t>Найціннішою</a:t>
            </a:r>
            <a:r>
              <a:rPr lang="ru-RU" dirty="0"/>
              <a:t> характеристикою компосту є великий </a:t>
            </a:r>
            <a:r>
              <a:rPr lang="ru-RU" dirty="0" err="1"/>
              <a:t>вміст</a:t>
            </a:r>
            <a:r>
              <a:rPr lang="ru-RU" dirty="0"/>
              <a:t> у </a:t>
            </a:r>
            <a:r>
              <a:rPr lang="ru-RU" dirty="0" err="1"/>
              <a:t>ньому</a:t>
            </a:r>
            <a:r>
              <a:rPr lang="ru-RU" dirty="0"/>
              <a:t> </a:t>
            </a:r>
            <a:r>
              <a:rPr lang="ru-RU" dirty="0" err="1"/>
              <a:t>необхідних</a:t>
            </a:r>
            <a:r>
              <a:rPr lang="ru-RU" dirty="0"/>
              <a:t> </a:t>
            </a:r>
            <a:r>
              <a:rPr lang="ru-RU" dirty="0" err="1"/>
              <a:t>рослинам</a:t>
            </a:r>
            <a:r>
              <a:rPr lang="ru-RU" dirty="0"/>
              <a:t>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сполук</a:t>
            </a:r>
            <a:r>
              <a:rPr lang="ru-RU" dirty="0"/>
              <a:t>. </a:t>
            </a:r>
            <a:r>
              <a:rPr lang="ru-RU" dirty="0" err="1"/>
              <a:t>Використовувати</a:t>
            </a:r>
            <a:r>
              <a:rPr lang="ru-RU" dirty="0"/>
              <a:t> компост 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добрива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через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закладки, 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корисні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r>
              <a:rPr lang="ru-RU" dirty="0"/>
              <a:t> </a:t>
            </a:r>
            <a:r>
              <a:rPr lang="ru-RU" dirty="0" err="1"/>
              <a:t>зберігатимуться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4 роки.</a:t>
            </a:r>
          </a:p>
          <a:p>
            <a:r>
              <a:rPr lang="ru-RU" dirty="0"/>
              <a:t>Стерня та </a:t>
            </a:r>
            <a:r>
              <a:rPr lang="ru-RU" dirty="0" err="1"/>
              <a:t>рослинні</a:t>
            </a:r>
            <a:r>
              <a:rPr lang="ru-RU" dirty="0"/>
              <a:t> </a:t>
            </a:r>
            <a:r>
              <a:rPr lang="ru-RU" dirty="0" err="1"/>
              <a:t>залишки</a:t>
            </a:r>
            <a:r>
              <a:rPr lang="ru-RU" dirty="0"/>
              <a:t> на полях є </a:t>
            </a:r>
            <a:r>
              <a:rPr lang="ru-RU" dirty="0" err="1"/>
              <a:t>цінним</a:t>
            </a:r>
            <a:r>
              <a:rPr lang="ru-RU" dirty="0"/>
              <a:t> </a:t>
            </a:r>
            <a:r>
              <a:rPr lang="ru-RU" dirty="0" err="1"/>
              <a:t>сидеральним</a:t>
            </a:r>
            <a:r>
              <a:rPr lang="ru-RU" dirty="0"/>
              <a:t> </a:t>
            </a:r>
            <a:r>
              <a:rPr lang="ru-RU" dirty="0" err="1"/>
              <a:t>добривом</a:t>
            </a:r>
            <a:r>
              <a:rPr lang="ru-RU" dirty="0"/>
              <a:t> для </a:t>
            </a:r>
            <a:r>
              <a:rPr lang="ru-RU" dirty="0" err="1"/>
              <a:t>ґрунту</a:t>
            </a:r>
            <a:r>
              <a:rPr lang="ru-RU" dirty="0"/>
              <a:t>, для </a:t>
            </a:r>
            <a:r>
              <a:rPr lang="ru-RU" dirty="0" err="1"/>
              <a:t>покращення</a:t>
            </a:r>
            <a:r>
              <a:rPr lang="ru-RU" dirty="0"/>
              <a:t> та </a:t>
            </a:r>
            <a:r>
              <a:rPr lang="ru-RU" dirty="0" err="1"/>
              <a:t>прискорення</a:t>
            </a:r>
            <a:r>
              <a:rPr lang="ru-RU" dirty="0"/>
              <a:t> </a:t>
            </a:r>
            <a:r>
              <a:rPr lang="ru-RU" dirty="0" err="1"/>
              <a:t>розкладення</a:t>
            </a:r>
            <a:r>
              <a:rPr lang="ru-RU" dirty="0"/>
              <a:t> </a:t>
            </a:r>
            <a:r>
              <a:rPr lang="ru-RU" dirty="0" err="1"/>
              <a:t>сидератів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застосовувати</a:t>
            </a:r>
            <a:r>
              <a:rPr lang="ru-RU" dirty="0"/>
              <a:t> </a:t>
            </a:r>
            <a:r>
              <a:rPr lang="ru-RU" dirty="0" err="1"/>
              <a:t>біодеструктори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, </a:t>
            </a:r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підвищують</a:t>
            </a:r>
            <a:r>
              <a:rPr lang="ru-RU" dirty="0"/>
              <a:t> </a:t>
            </a:r>
            <a:r>
              <a:rPr lang="ru-RU" dirty="0" err="1"/>
              <a:t>продуктивність</a:t>
            </a:r>
            <a:r>
              <a:rPr lang="ru-RU" dirty="0"/>
              <a:t> </a:t>
            </a:r>
            <a:r>
              <a:rPr lang="ru-RU" dirty="0" err="1"/>
              <a:t>сільськогосподарських</a:t>
            </a:r>
            <a:r>
              <a:rPr lang="ru-RU" dirty="0"/>
              <a:t> культур на 10-30%.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163" y="4840660"/>
            <a:ext cx="2670558" cy="200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381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2" y="188640"/>
            <a:ext cx="4248472" cy="306386"/>
          </a:xfrm>
        </p:spPr>
        <p:txBody>
          <a:bodyPr>
            <a:noAutofit/>
          </a:bodyPr>
          <a:lstStyle/>
          <a:p>
            <a:r>
              <a:rPr lang="ru-RU" sz="4000" dirty="0"/>
              <a:t>ОПИТУВАННЯ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579296" cy="16847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роботи</a:t>
            </a:r>
            <a:r>
              <a:rPr lang="ru-RU" dirty="0"/>
              <a:t> над проектом, наша </a:t>
            </a:r>
            <a:r>
              <a:rPr lang="ru-RU" dirty="0" err="1"/>
              <a:t>група</a:t>
            </a:r>
            <a:r>
              <a:rPr lang="ru-RU" dirty="0"/>
              <a:t> провела </a:t>
            </a:r>
            <a:r>
              <a:rPr lang="ru-RU" dirty="0" err="1"/>
              <a:t>опитування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та </a:t>
            </a:r>
            <a:r>
              <a:rPr lang="ru-RU" dirty="0" err="1"/>
              <a:t>вчителів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і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результати</a:t>
            </a:r>
            <a:r>
              <a:rPr lang="ru-RU" dirty="0"/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37" y="6192234"/>
            <a:ext cx="9144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 smtClean="0"/>
              <a:t>Висновок</a:t>
            </a:r>
            <a:r>
              <a:rPr lang="ru-RU" b="1" dirty="0" smtClean="0"/>
              <a:t>: </a:t>
            </a:r>
            <a:r>
              <a:rPr lang="ru-RU" dirty="0" smtClean="0"/>
              <a:t>У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опитування</a:t>
            </a:r>
            <a:r>
              <a:rPr lang="ru-RU" dirty="0"/>
              <a:t> ми </a:t>
            </a:r>
            <a:r>
              <a:rPr lang="ru-RU" dirty="0" err="1"/>
              <a:t>бачимо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35% (</a:t>
            </a:r>
            <a:r>
              <a:rPr lang="ru-RU" dirty="0" err="1"/>
              <a:t>більшість</a:t>
            </a:r>
            <a:r>
              <a:rPr lang="ru-RU" dirty="0"/>
              <a:t>) </a:t>
            </a:r>
            <a:r>
              <a:rPr lang="ru-RU" dirty="0" err="1"/>
              <a:t>опитуваних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r>
              <a:rPr lang="ru-RU" dirty="0" err="1"/>
              <a:t>спалювання</a:t>
            </a:r>
            <a:r>
              <a:rPr lang="ru-RU" dirty="0"/>
              <a:t> </a:t>
            </a:r>
            <a:r>
              <a:rPr lang="ru-RU" dirty="0" err="1"/>
              <a:t>листя</a:t>
            </a:r>
            <a:r>
              <a:rPr lang="ru-RU" dirty="0"/>
              <a:t> </a:t>
            </a:r>
            <a:r>
              <a:rPr lang="ru-RU" dirty="0" err="1"/>
              <a:t>неправильним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3324" y="2224609"/>
            <a:ext cx="7144825" cy="396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880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КОСМІЧНЕ ЗАБРУДНЕННЯ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80728"/>
            <a:ext cx="8229600" cy="4525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 err="1"/>
              <a:t>Питання</a:t>
            </a:r>
            <a:r>
              <a:rPr lang="ru-RU" dirty="0"/>
              <a:t> про </a:t>
            </a:r>
            <a:r>
              <a:rPr lang="ru-RU" dirty="0" err="1"/>
              <a:t>засмічення</a:t>
            </a:r>
            <a:r>
              <a:rPr lang="ru-RU" dirty="0"/>
              <a:t> </a:t>
            </a:r>
            <a:r>
              <a:rPr lang="ru-RU" dirty="0" err="1"/>
              <a:t>навколоземного</a:t>
            </a:r>
            <a:r>
              <a:rPr lang="ru-RU" dirty="0"/>
              <a:t> </a:t>
            </a:r>
            <a:r>
              <a:rPr lang="ru-RU" dirty="0" err="1"/>
              <a:t>космічного</a:t>
            </a:r>
            <a:r>
              <a:rPr lang="ru-RU" dirty="0"/>
              <a:t> простору «</a:t>
            </a:r>
            <a:r>
              <a:rPr lang="ru-RU" dirty="0" err="1"/>
              <a:t>космічним</a:t>
            </a:r>
            <a:r>
              <a:rPr lang="ru-RU" dirty="0"/>
              <a:t> </a:t>
            </a:r>
            <a:r>
              <a:rPr lang="ru-RU" dirty="0" err="1"/>
              <a:t>сміттям</a:t>
            </a:r>
            <a:r>
              <a:rPr lang="ru-RU" dirty="0"/>
              <a:t>» </a:t>
            </a:r>
            <a:r>
              <a:rPr lang="ru-RU" dirty="0" err="1"/>
              <a:t>виникло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</a:t>
            </a:r>
            <a:r>
              <a:rPr lang="ru-RU" dirty="0" err="1"/>
              <a:t>півстоліття</a:t>
            </a:r>
            <a:r>
              <a:rPr lang="ru-RU" dirty="0"/>
              <a:t> тому, з початком </a:t>
            </a:r>
            <a:r>
              <a:rPr lang="ru-RU" dirty="0" err="1"/>
              <a:t>запусків</a:t>
            </a:r>
            <a:r>
              <a:rPr lang="ru-RU" dirty="0"/>
              <a:t> </a:t>
            </a:r>
            <a:r>
              <a:rPr lang="ru-RU" dirty="0" err="1"/>
              <a:t>штучних</a:t>
            </a:r>
            <a:r>
              <a:rPr lang="ru-RU" dirty="0"/>
              <a:t> </a:t>
            </a:r>
            <a:r>
              <a:rPr lang="ru-RU" dirty="0" err="1"/>
              <a:t>супутників</a:t>
            </a:r>
            <a:r>
              <a:rPr lang="ru-RU" dirty="0"/>
              <a:t> в </a:t>
            </a:r>
            <a:r>
              <a:rPr lang="ru-RU" dirty="0" err="1"/>
              <a:t>кінці</a:t>
            </a:r>
            <a:r>
              <a:rPr lang="ru-RU" dirty="0"/>
              <a:t> 50-х </a:t>
            </a:r>
            <a:r>
              <a:rPr lang="ru-RU" dirty="0" err="1"/>
              <a:t>років</a:t>
            </a:r>
            <a:r>
              <a:rPr lang="ru-RU" dirty="0"/>
              <a:t>. Але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недавно, в 1993 </a:t>
            </a:r>
            <a:r>
              <a:rPr lang="ru-RU" dirty="0" err="1"/>
              <a:t>році</a:t>
            </a:r>
            <a:r>
              <a:rPr lang="ru-RU" dirty="0"/>
              <a:t> проблема </a:t>
            </a:r>
            <a:r>
              <a:rPr lang="ru-RU" dirty="0" err="1"/>
              <a:t>отримала</a:t>
            </a:r>
            <a:r>
              <a:rPr lang="ru-RU" dirty="0"/>
              <a:t> </a:t>
            </a:r>
            <a:r>
              <a:rPr lang="ru-RU" dirty="0" err="1"/>
              <a:t>офіційний</a:t>
            </a:r>
            <a:r>
              <a:rPr lang="ru-RU" dirty="0"/>
              <a:t> </a:t>
            </a:r>
            <a:r>
              <a:rPr lang="ru-RU" dirty="0" err="1"/>
              <a:t>міжнародний</a:t>
            </a:r>
            <a:r>
              <a:rPr lang="ru-RU" dirty="0"/>
              <a:t> статус -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Кесслера</a:t>
            </a:r>
            <a:r>
              <a:rPr lang="ru-RU" dirty="0"/>
              <a:t> не </a:t>
            </a:r>
            <a:r>
              <a:rPr lang="ru-RU" dirty="0" err="1"/>
              <a:t>знає</a:t>
            </a:r>
            <a:r>
              <a:rPr lang="ru-RU" dirty="0"/>
              <a:t> </a:t>
            </a:r>
            <a:r>
              <a:rPr lang="ru-RU" dirty="0" err="1"/>
              <a:t>політичних</a:t>
            </a:r>
            <a:r>
              <a:rPr lang="ru-RU" dirty="0"/>
              <a:t> </a:t>
            </a:r>
            <a:r>
              <a:rPr lang="ru-RU" dirty="0" err="1"/>
              <a:t>кордонів</a:t>
            </a:r>
            <a:r>
              <a:rPr lang="ru-RU" dirty="0"/>
              <a:t> і </a:t>
            </a:r>
            <a:r>
              <a:rPr lang="ru-RU" dirty="0" err="1"/>
              <a:t>працює</a:t>
            </a:r>
            <a:r>
              <a:rPr lang="ru-RU" dirty="0"/>
              <a:t> </a:t>
            </a:r>
            <a:r>
              <a:rPr lang="ru-RU" dirty="0" err="1"/>
              <a:t>однаково</a:t>
            </a:r>
            <a:r>
              <a:rPr lang="ru-RU" dirty="0"/>
              <a:t> над США, </a:t>
            </a:r>
            <a:r>
              <a:rPr lang="ru-RU" dirty="0" err="1"/>
              <a:t>Монголією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Ефіопією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зачіпає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не </a:t>
            </a:r>
            <a:r>
              <a:rPr lang="ru-RU" dirty="0" err="1"/>
              <a:t>навколоземний</a:t>
            </a:r>
            <a:r>
              <a:rPr lang="ru-RU" dirty="0"/>
              <a:t> </a:t>
            </a:r>
            <a:r>
              <a:rPr lang="ru-RU" dirty="0" err="1"/>
              <a:t>простір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відноситься</a:t>
            </a:r>
            <a:r>
              <a:rPr lang="ru-RU" dirty="0"/>
              <a:t> до </a:t>
            </a:r>
            <a:r>
              <a:rPr lang="ru-RU" dirty="0" err="1"/>
              <a:t>якоїсь</a:t>
            </a:r>
            <a:r>
              <a:rPr lang="ru-RU" dirty="0"/>
              <a:t> </a:t>
            </a:r>
            <a:r>
              <a:rPr lang="ru-RU" dirty="0" err="1"/>
              <a:t>конкретної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, а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космічний</a:t>
            </a:r>
            <a:r>
              <a:rPr lang="ru-RU" dirty="0"/>
              <a:t> </a:t>
            </a:r>
            <a:r>
              <a:rPr lang="ru-RU" dirty="0" err="1"/>
              <a:t>простір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3" y="5006374"/>
            <a:ext cx="3203848" cy="213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584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Весенняя">
      <a:dk1>
        <a:sysClr val="windowText" lastClr="000000"/>
      </a:dk1>
      <a:lt1>
        <a:sysClr val="window" lastClr="FFFFFF"/>
      </a:lt1>
      <a:dk2>
        <a:srgbClr val="EABB00"/>
      </a:dk2>
      <a:lt2>
        <a:srgbClr val="DEF2FA"/>
      </a:lt2>
      <a:accent1>
        <a:srgbClr val="00B0F0"/>
      </a:accent1>
      <a:accent2>
        <a:srgbClr val="47D147"/>
      </a:accent2>
      <a:accent3>
        <a:srgbClr val="CC0053"/>
      </a:accent3>
      <a:accent4>
        <a:srgbClr val="EA950D"/>
      </a:accent4>
      <a:accent5>
        <a:srgbClr val="92D050"/>
      </a:accent5>
      <a:accent6>
        <a:srgbClr val="6161FF"/>
      </a:accent6>
      <a:hlink>
        <a:srgbClr val="755D00"/>
      </a:hlink>
      <a:folHlink>
        <a:srgbClr val="31AEE0"/>
      </a:folHlink>
    </a:clrScheme>
    <a:fontScheme name="Весенняя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Bubb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85000"/>
                <a:satMod val="150000"/>
              </a:schemeClr>
            </a:gs>
            <a:gs pos="35000">
              <a:schemeClr val="phClr">
                <a:tint val="70000"/>
                <a:shade val="90000"/>
                <a:alpha val="85000"/>
                <a:satMod val="200000"/>
              </a:schemeClr>
            </a:gs>
            <a:gs pos="100000">
              <a:schemeClr val="phClr">
                <a:tint val="90000"/>
                <a:shade val="100000"/>
                <a:alpha val="85000"/>
                <a:satMod val="25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40000"/>
                <a:satMod val="115000"/>
              </a:schemeClr>
            </a:gs>
            <a:gs pos="8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150000"/>
              </a:schemeClr>
            </a:gs>
          </a:gsLst>
          <a:lin ang="7800000" scaled="0"/>
        </a:gra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4450" cap="flat" cmpd="sng" algn="ctr">
          <a:solidFill>
            <a:schemeClr val="phClr">
              <a:alpha val="80000"/>
              <a:satMod val="110000"/>
            </a:schemeClr>
          </a:solidFill>
          <a:prstDash val="solid"/>
        </a:ln>
        <a:ln w="63500" cap="flat" cmpd="sng" algn="ctr">
          <a:solidFill>
            <a:schemeClr val="phClr">
              <a:alpha val="80000"/>
              <a:satMod val="115000"/>
            </a:schemeClr>
          </a:solidFill>
          <a:prstDash val="solid"/>
        </a:ln>
      </a:lnStyleLst>
      <a:effectStyleLst>
        <a:effectStyle>
          <a:effectLst>
            <a:innerShdw blurRad="50800" dist="25400" dir="13500000">
              <a:srgbClr val="FFFFFF">
                <a:alpha val="75000"/>
              </a:srgbClr>
            </a:innerShdw>
          </a:effectLst>
        </a:effectStyle>
        <a:effectStyle>
          <a:effectLst>
            <a:innerShdw blurRad="76200" dist="25400" dir="13500000">
              <a:srgbClr val="FFFFFF">
                <a:alpha val="75000"/>
              </a:srgbClr>
            </a:innerShdw>
            <a:reflection blurRad="63500" stA="35000" endPos="35000" dist="12700" dir="5400000" sy="-100000" rotWithShape="0"/>
          </a:effectLst>
        </a:effectStyle>
        <a:effectStyle>
          <a:effectLst>
            <a:reflection blurRad="63500" stA="35000" endPos="35000" dist="12700" dir="5400000" sy="-100000" rotWithShape="0"/>
          </a:effectLst>
          <a:scene3d>
            <a:camera prst="orthographicFront">
              <a:rot lat="0" lon="0" rev="0"/>
            </a:camera>
            <a:lightRig rig="balanced" dir="bl">
              <a:rot lat="0" lon="0" rev="7800000"/>
            </a:lightRig>
          </a:scene3d>
          <a:sp3d prstMaterial="translucent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spring</Template>
  <TotalTime>171</TotalTime>
  <Words>1463</Words>
  <Application>Microsoft Office PowerPoint</Application>
  <PresentationFormat>Экран (4:3)</PresentationFormat>
  <Paragraphs>75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spring</vt:lpstr>
      <vt:lpstr>«Екологічне виховання»</vt:lpstr>
      <vt:lpstr>ПЛАН</vt:lpstr>
      <vt:lpstr>ВСТУП</vt:lpstr>
      <vt:lpstr>Слайд 4</vt:lpstr>
      <vt:lpstr>СПАЛЮВАННЯ ЛИСТЯ</vt:lpstr>
      <vt:lpstr>Слайд 6</vt:lpstr>
      <vt:lpstr>Що ж робити з опалим листям та рослинними рештками?</vt:lpstr>
      <vt:lpstr>ОПИТУВАННЯ</vt:lpstr>
      <vt:lpstr>КОСМІЧНЕ ЗАБРУДНЕННЯ</vt:lpstr>
      <vt:lpstr>Слайд 10</vt:lpstr>
      <vt:lpstr>ВИРУБКА ЛІСІВ</vt:lpstr>
      <vt:lpstr>Слайд 12</vt:lpstr>
      <vt:lpstr>Слайд 13</vt:lpstr>
      <vt:lpstr>ОПИТУВАННЯ</vt:lpstr>
      <vt:lpstr>ОХОРОНА ПОВІТРЯ</vt:lpstr>
      <vt:lpstr>Слайд 16</vt:lpstr>
      <vt:lpstr>Слайд 17</vt:lpstr>
      <vt:lpstr>ОПИТУВАННЯ</vt:lpstr>
      <vt:lpstr>ОХОРОНА ҐРУНТІВ</vt:lpstr>
      <vt:lpstr>Слайд 20</vt:lpstr>
      <vt:lpstr>Слайд 21</vt:lpstr>
      <vt:lpstr>ЕКОЛОГІЧНЕ ЗАКОНОДАВСТВО</vt:lpstr>
      <vt:lpstr>Слайд 23</vt:lpstr>
      <vt:lpstr>ВИСНОВОК</vt:lpstr>
      <vt:lpstr>ДЯКУЮМО ЗА УВАГУ!!!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Konstantin</cp:lastModifiedBy>
  <cp:revision>19</cp:revision>
  <dcterms:created xsi:type="dcterms:W3CDTF">2013-12-17T19:08:25Z</dcterms:created>
  <dcterms:modified xsi:type="dcterms:W3CDTF">2013-12-22T14:29:17Z</dcterms:modified>
</cp:coreProperties>
</file>