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65" r:id="rId3"/>
    <p:sldId id="310" r:id="rId4"/>
    <p:sldId id="311" r:id="rId5"/>
    <p:sldId id="313" r:id="rId6"/>
    <p:sldId id="314" r:id="rId7"/>
    <p:sldId id="312" r:id="rId8"/>
    <p:sldId id="339" r:id="rId9"/>
    <p:sldId id="340" r:id="rId10"/>
    <p:sldId id="341" r:id="rId11"/>
    <p:sldId id="342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</p:sldIdLst>
  <p:sldSz cx="12188825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36" autoAdjust="0"/>
    <p:restoredTop sz="94629" autoAdjust="0"/>
  </p:normalViewPr>
  <p:slideViewPr>
    <p:cSldViewPr showGuides="1">
      <p:cViewPr varScale="1">
        <p:scale>
          <a:sx n="99" d="100"/>
          <a:sy n="99" d="100"/>
        </p:scale>
        <p:origin x="-120" y="-24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1 — заголовок</a:t>
          </a:r>
          <a:endParaRPr lang="ru-RU" sz="2600" kern="1200" noProof="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18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89000"/>
                <a:lumMod val="91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2 — заголовок</a:t>
          </a:r>
          <a:endParaRPr lang="ru-RU" sz="2600" kern="1200" noProof="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noProof="0" dirty="0" smtClean="0"/>
            <a:t>Описание задачи</a:t>
          </a:r>
          <a:endParaRPr lang="ru-RU" sz="2400" kern="1200" noProof="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 smtClean="0"/>
            <a:t>Этап 3 — заголовок</a:t>
          </a:r>
          <a:endParaRPr lang="ru-RU" sz="2600" kern="1200" noProof="0" dirty="0"/>
        </a:p>
      </dsp:txBody>
      <dsp:txXfrm>
        <a:off x="6950595" y="2658781"/>
        <a:ext cx="2122325" cy="813490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79438" y="428604"/>
            <a:ext cx="8929750" cy="2643206"/>
          </a:xfrm>
        </p:spPr>
        <p:txBody>
          <a:bodyPr/>
          <a:lstStyle/>
          <a:p>
            <a:r>
              <a:rPr lang="uk-UA" dirty="0" smtClean="0"/>
              <a:t>    Російська федерація</a:t>
            </a:r>
            <a:endParaRPr lang="ru-RU" dirty="0"/>
          </a:p>
        </p:txBody>
      </p:sp>
      <p:pic>
        <p:nvPicPr>
          <p:cNvPr id="1026" name="Picture 2" descr="C:\Users\Olya\Desktop\800px-Flag_of_Russ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570" y="3929066"/>
            <a:ext cx="3221486" cy="2146315"/>
          </a:xfrm>
          <a:prstGeom prst="rect">
            <a:avLst/>
          </a:prstGeom>
          <a:noFill/>
        </p:spPr>
      </p:pic>
      <p:pic>
        <p:nvPicPr>
          <p:cNvPr id="1027" name="Picture 3" descr="C:\Users\Olya\Desktop\479px-Coat_of_Arms_of_the_Russian_Federa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4" y="3714752"/>
            <a:ext cx="2420464" cy="2870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2" y="1285860"/>
            <a:ext cx="4572032" cy="4114801"/>
          </a:xfrm>
        </p:spPr>
        <p:txBody>
          <a:bodyPr/>
          <a:lstStyle/>
          <a:p>
            <a:pPr lvl="0"/>
            <a:r>
              <a:rPr lang="uk-UA" dirty="0" smtClean="0"/>
              <a:t>Росія </a:t>
            </a:r>
            <a:r>
              <a:rPr lang="uk-UA" dirty="0" smtClean="0"/>
              <a:t>також має </a:t>
            </a:r>
            <a:r>
              <a:rPr lang="uk-UA" dirty="0" smtClean="0"/>
              <a:t>великі лісові ресурси — майже 65 % її території покрито лісами.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9154" name="Picture 2" descr="http://pics.livejournal.com/www_priroda_su/pic/0005sa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04" y="1357298"/>
            <a:ext cx="3500462" cy="2428892"/>
          </a:xfrm>
          <a:prstGeom prst="rect">
            <a:avLst/>
          </a:prstGeom>
          <a:noFill/>
        </p:spPr>
      </p:pic>
      <p:pic>
        <p:nvPicPr>
          <p:cNvPr id="49160" name="Picture 8" descr="C:\Users\Olya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96" y="3500438"/>
            <a:ext cx="4530875" cy="2857520"/>
          </a:xfrm>
          <a:prstGeom prst="rect">
            <a:avLst/>
          </a:prstGeom>
          <a:noFill/>
        </p:spPr>
      </p:pic>
      <p:pic>
        <p:nvPicPr>
          <p:cNvPr id="49162" name="Picture 10" descr="http://www.fullhdoboi.ru/_ph/6/484429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1866" y="1357298"/>
            <a:ext cx="3417443" cy="2428892"/>
          </a:xfrm>
          <a:prstGeom prst="rect">
            <a:avLst/>
          </a:prstGeom>
          <a:noFill/>
        </p:spPr>
      </p:pic>
      <p:sp>
        <p:nvSpPr>
          <p:cNvPr id="49164" name="AutoShape 12" descr="&amp;Ocy;&amp;bcy;&amp;ocy;&amp;icy; &amp;kcy;&amp;acy;&amp;rcy;&amp;tcy;&amp;icy;&amp;ncy;&amp;kcy;&amp;icy; &amp;fcy;&amp;ocy;&amp;tcy;&amp;ocy; &amp;lcy;&amp;iecy;&amp;scy;, &amp;ocy;&amp;scy;&amp;iecy;&amp;ncy;&amp;softcy;, &amp;dcy;&amp;iecy;&amp;rcy;&amp;iecy;&amp;vcy;&amp;softcy;&amp;yacy;, &amp;pcy;&amp;rcy;&amp;icy;&amp;rcy;&amp;ocy;&amp;dcy;&amp;acy;"/>
          <p:cNvSpPr>
            <a:spLocks noChangeAspect="1" noChangeArrowheads="1"/>
          </p:cNvSpPr>
          <p:nvPr/>
        </p:nvSpPr>
        <p:spPr bwMode="auto">
          <a:xfrm>
            <a:off x="155575" y="-1736725"/>
            <a:ext cx="5676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&amp;Ocy;&amp;bcy;&amp;ocy;&amp;icy; &amp;kcy;&amp;acy;&amp;rcy;&amp;tcy;&amp;icy;&amp;ncy;&amp;kcy;&amp;icy; &amp;fcy;&amp;ocy;&amp;tcy;&amp;ocy; &amp;lcy;&amp;iecy;&amp;scy;, &amp;ocy;&amp;scy;&amp;iecy;&amp;ncy;&amp;softcy;, &amp;dcy;&amp;iecy;&amp;rcy;&amp;iecy;&amp;vcy;&amp;softcy;&amp;yacy;, &amp;pcy;&amp;rcy;&amp;icy;&amp;rcy;&amp;ocy;&amp;dcy;&amp;acy;"/>
          <p:cNvSpPr>
            <a:spLocks noChangeAspect="1" noChangeArrowheads="1"/>
          </p:cNvSpPr>
          <p:nvPr/>
        </p:nvSpPr>
        <p:spPr bwMode="auto">
          <a:xfrm>
            <a:off x="63500" y="-136525"/>
            <a:ext cx="5676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8" name="Picture 16" descr="http://wildportal.ru/71_osen_les/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404" y="3786190"/>
            <a:ext cx="3500462" cy="2570695"/>
          </a:xfrm>
          <a:prstGeom prst="rect">
            <a:avLst/>
          </a:prstGeom>
          <a:noFill/>
        </p:spPr>
      </p:pic>
      <p:pic>
        <p:nvPicPr>
          <p:cNvPr id="49170" name="Picture 18" descr="http://desjatka.narod.ru/images/zima/Krasivyy-zimniy-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1866" y="3786190"/>
            <a:ext cx="3429814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690546"/>
          </a:xfrm>
        </p:spPr>
        <p:txBody>
          <a:bodyPr/>
          <a:lstStyle/>
          <a:p>
            <a:r>
              <a:rPr lang="uk-UA" b="1" dirty="0" smtClean="0"/>
              <a:t>                               Населення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248" y="1142984"/>
            <a:ext cx="5214974" cy="5072098"/>
          </a:xfrm>
        </p:spPr>
        <p:txBody>
          <a:bodyPr>
            <a:normAutofit/>
          </a:bodyPr>
          <a:lstStyle/>
          <a:p>
            <a:r>
              <a:rPr lang="uk-UA" dirty="0" smtClean="0"/>
              <a:t>Росія – країна </a:t>
            </a:r>
            <a:r>
              <a:rPr lang="en-US" dirty="0" smtClean="0"/>
              <a:t>I </a:t>
            </a:r>
            <a:r>
              <a:rPr lang="ru-RU" dirty="0" smtClean="0"/>
              <a:t>типу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Перепису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2002 року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1989 по 2002 впала на 1,8 млн.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хвилину</a:t>
            </a:r>
            <a:r>
              <a:rPr lang="ru-RU" dirty="0" smtClean="0"/>
              <a:t>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народжувалося</a:t>
            </a:r>
            <a:r>
              <a:rPr lang="ru-RU" dirty="0" smtClean="0"/>
              <a:t> 3 </a:t>
            </a:r>
            <a:r>
              <a:rPr lang="ru-RU" dirty="0" err="1" smtClean="0"/>
              <a:t>людини</a:t>
            </a:r>
            <a:r>
              <a:rPr lang="ru-RU" dirty="0" smtClean="0"/>
              <a:t>, а </a:t>
            </a:r>
            <a:r>
              <a:rPr lang="ru-RU" dirty="0" err="1" smtClean="0"/>
              <a:t>вмирало</a:t>
            </a:r>
            <a:r>
              <a:rPr lang="ru-RU" dirty="0" smtClean="0"/>
              <a:t> - 4.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оцінкою</a:t>
            </a:r>
            <a:r>
              <a:rPr lang="ru-RU" dirty="0" smtClean="0"/>
              <a:t> Росстата,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 на 1 </a:t>
            </a:r>
            <a:r>
              <a:rPr lang="ru-RU" dirty="0" err="1" smtClean="0"/>
              <a:t>травня</a:t>
            </a:r>
            <a:r>
              <a:rPr lang="ru-RU" dirty="0" smtClean="0"/>
              <a:t> 2010 року становила 141,9 </a:t>
            </a:r>
            <a:r>
              <a:rPr lang="ru-RU" dirty="0" err="1" smtClean="0"/>
              <a:t>мільйона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початку року </a:t>
            </a:r>
            <a:r>
              <a:rPr lang="ru-RU" dirty="0" err="1" smtClean="0"/>
              <a:t>зменшилася</a:t>
            </a:r>
            <a:r>
              <a:rPr lang="ru-RU" dirty="0" smtClean="0"/>
              <a:t> на 41,7 </a:t>
            </a:r>
            <a:r>
              <a:rPr lang="ru-RU" dirty="0" err="1" smtClean="0"/>
              <a:t>тис.осіб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0,03 %.</a:t>
            </a:r>
            <a:endParaRPr lang="uk-UA" dirty="0" smtClean="0"/>
          </a:p>
        </p:txBody>
      </p:sp>
      <p:pic>
        <p:nvPicPr>
          <p:cNvPr id="6146" name="Picture 2" descr="C:\Users\Olya\Desktop\526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4" y="1142984"/>
            <a:ext cx="5715000" cy="3695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14250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   </a:t>
            </a:r>
            <a:r>
              <a:rPr lang="uk-UA" b="1" dirty="0" smtClean="0"/>
              <a:t>Національний склад населення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171" name="Picture 3" descr="C:\Users\Olya\Desktop\ris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46" y="1285860"/>
            <a:ext cx="8501122" cy="5315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5066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ya\Desktop\0011-011-Religioznyj-sost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56" y="357166"/>
            <a:ext cx="900118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5722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ya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6" y="1857364"/>
            <a:ext cx="5429288" cy="4076866"/>
          </a:xfrm>
          <a:prstGeom prst="rect">
            <a:avLst/>
          </a:prstGeom>
          <a:noFill/>
        </p:spPr>
      </p:pic>
      <p:pic>
        <p:nvPicPr>
          <p:cNvPr id="9221" name="Picture 5" descr="C:\Users\Olya\Desktop\0009-009-Vozrastno-polovoj-sostav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96" y="1571612"/>
            <a:ext cx="3857652" cy="48968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79438" y="214290"/>
            <a:ext cx="103585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b="1" dirty="0" smtClean="0"/>
              <a:t>                    Віковий і статевий склад населення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76513711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1984"/>
          </a:xfrm>
        </p:spPr>
        <p:txBody>
          <a:bodyPr/>
          <a:lstStyle/>
          <a:p>
            <a:r>
              <a:rPr lang="uk-UA" dirty="0" smtClean="0"/>
              <a:t>                   </a:t>
            </a:r>
            <a:r>
              <a:rPr lang="uk-UA" b="1" dirty="0" smtClean="0"/>
              <a:t>Розселення населення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7934" y="1285860"/>
            <a:ext cx="11430080" cy="25717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зосереджена</a:t>
            </a:r>
            <a:r>
              <a:rPr lang="ru-RU" dirty="0" smtClean="0"/>
              <a:t> у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смузі</a:t>
            </a:r>
            <a:r>
              <a:rPr lang="ru-RU" dirty="0" smtClean="0"/>
              <a:t> </a:t>
            </a:r>
            <a:r>
              <a:rPr lang="ru-RU" dirty="0" err="1" smtClean="0"/>
              <a:t>розселення</a:t>
            </a:r>
            <a:r>
              <a:rPr lang="ru-RU" dirty="0" smtClean="0"/>
              <a:t> — </a:t>
            </a:r>
            <a:r>
              <a:rPr lang="ru-RU" dirty="0" err="1" smtClean="0"/>
              <a:t>трикутнику</a:t>
            </a:r>
            <a:r>
              <a:rPr lang="ru-RU" dirty="0" smtClean="0"/>
              <a:t>, вершинами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Санкт-Петербург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Сочі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Іркутськ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. На </a:t>
            </a:r>
            <a:r>
              <a:rPr lang="ru-RU" dirty="0" err="1" smtClean="0"/>
              <a:t>північ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трикутника</a:t>
            </a:r>
            <a:r>
              <a:rPr lang="ru-RU" dirty="0" smtClean="0"/>
              <a:t> </a:t>
            </a:r>
            <a:r>
              <a:rPr lang="ru-RU" dirty="0" err="1" smtClean="0"/>
              <a:t>сприятливих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умов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зона тайги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багаторічної</a:t>
            </a:r>
            <a:r>
              <a:rPr lang="ru-RU" dirty="0" smtClean="0"/>
              <a:t> </a:t>
            </a:r>
            <a:r>
              <a:rPr lang="ru-RU" dirty="0" err="1" smtClean="0"/>
              <a:t>мерзлоти</a:t>
            </a:r>
            <a:r>
              <a:rPr lang="ru-RU" dirty="0" smtClean="0"/>
              <a:t>; на 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напівпустелі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Сибіру</a:t>
            </a:r>
            <a:r>
              <a:rPr lang="ru-RU" dirty="0" smtClean="0"/>
              <a:t>,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становить </a:t>
            </a:r>
            <a:r>
              <a:rPr lang="ru-RU" dirty="0" err="1" smtClean="0"/>
              <a:t>майже</a:t>
            </a:r>
            <a:r>
              <a:rPr lang="ru-RU" dirty="0" smtClean="0"/>
              <a:t> 3/4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У </a:t>
            </a:r>
            <a:r>
              <a:rPr lang="ru-RU" dirty="0" err="1" smtClean="0"/>
              <a:t>Сибіру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зосереджене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траси</a:t>
            </a:r>
            <a:r>
              <a:rPr lang="ru-RU" dirty="0" smtClean="0"/>
              <a:t> </a:t>
            </a:r>
            <a:r>
              <a:rPr lang="ru-RU" dirty="0" err="1" smtClean="0"/>
              <a:t>Транссибірської</a:t>
            </a:r>
            <a:r>
              <a:rPr lang="ru-RU" dirty="0" smtClean="0"/>
              <a:t> </a:t>
            </a:r>
            <a:r>
              <a:rPr lang="ru-RU" dirty="0" err="1" smtClean="0"/>
              <a:t>залізниці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— </a:t>
            </a:r>
            <a:r>
              <a:rPr lang="ru-RU" dirty="0" err="1" smtClean="0"/>
              <a:t>Новосибірськ</a:t>
            </a:r>
            <a:r>
              <a:rPr lang="ru-RU" dirty="0" smtClean="0"/>
              <a:t>, </a:t>
            </a:r>
            <a:r>
              <a:rPr lang="ru-RU" dirty="0" err="1" smtClean="0"/>
              <a:t>Омськ</a:t>
            </a:r>
            <a:r>
              <a:rPr lang="ru-RU" dirty="0" smtClean="0"/>
              <a:t>, </a:t>
            </a:r>
            <a:r>
              <a:rPr lang="ru-RU" dirty="0" err="1" smtClean="0"/>
              <a:t>Красноярськ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Іркутськ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Кузнецького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.</a:t>
            </a:r>
          </a:p>
        </p:txBody>
      </p:sp>
      <p:pic>
        <p:nvPicPr>
          <p:cNvPr id="10243" name="Picture 3" descr="C:\Users\Olya\Desktop\э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7420" y="3643314"/>
            <a:ext cx="4677504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2248" y="3786190"/>
            <a:ext cx="67151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200" dirty="0" err="1" smtClean="0"/>
              <a:t>Західна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центральна </a:t>
            </a:r>
            <a:r>
              <a:rPr lang="ru-RU" sz="2200" dirty="0" err="1" smtClean="0"/>
              <a:t>частини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Європейської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Росії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</a:t>
            </a:r>
            <a:r>
              <a:rPr lang="ru-RU" sz="2200" dirty="0" smtClean="0"/>
              <a:t> </a:t>
            </a:r>
            <a:r>
              <a:rPr lang="ru-RU" sz="2200" dirty="0" err="1" smtClean="0"/>
              <a:t>щільно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заселені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урбанізовані</a:t>
            </a:r>
            <a:r>
              <a:rPr lang="ru-RU" sz="2200" dirty="0" smtClean="0"/>
              <a:t>. У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районах </a:t>
            </a:r>
            <a:r>
              <a:rPr lang="ru-RU" sz="2200" dirty="0" err="1" smtClean="0"/>
              <a:t>розташовані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найбільші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міста</a:t>
            </a:r>
            <a:r>
              <a:rPr lang="ru-RU" sz="2200" dirty="0" smtClean="0"/>
              <a:t> </a:t>
            </a:r>
            <a:r>
              <a:rPr lang="ru-RU" sz="2200" dirty="0" err="1" smtClean="0"/>
              <a:t>Росії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традиційні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центри</a:t>
            </a:r>
            <a:r>
              <a:rPr lang="ru-RU" sz="2200" dirty="0" smtClean="0"/>
              <a:t> </a:t>
            </a:r>
            <a:r>
              <a:rPr lang="ru-RU" sz="2200" dirty="0" err="1" smtClean="0"/>
              <a:t>культури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промисловості</a:t>
            </a:r>
            <a:r>
              <a:rPr lang="ru-RU" sz="22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 </a:t>
            </a:r>
            <a:r>
              <a:rPr lang="ru-RU" sz="2200" dirty="0" err="1" smtClean="0"/>
              <a:t>Уралі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сконцентроване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головним</a:t>
            </a:r>
            <a:r>
              <a:rPr lang="ru-RU" sz="2200" dirty="0" smtClean="0"/>
              <a:t> чином </a:t>
            </a:r>
            <a:r>
              <a:rPr lang="ru-RU" sz="2200" dirty="0" err="1" smtClean="0"/>
              <a:t>між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Нижній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Тагіл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Магнітогорськ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10850698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19108"/>
          </a:xfrm>
        </p:spPr>
        <p:txBody>
          <a:bodyPr/>
          <a:lstStyle/>
          <a:p>
            <a:r>
              <a:rPr lang="uk-UA" b="1" dirty="0" smtClean="0"/>
              <a:t>                           Трудові ресурси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000108"/>
            <a:ext cx="11358642" cy="1785950"/>
          </a:xfrm>
        </p:spPr>
        <p:txBody>
          <a:bodyPr>
            <a:normAutofit/>
          </a:bodyPr>
          <a:lstStyle/>
          <a:p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секторах та </a:t>
            </a:r>
            <a:r>
              <a:rPr lang="ru-RU" dirty="0" err="1" smtClean="0"/>
              <a:t>галузях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Структура </a:t>
            </a:r>
            <a:r>
              <a:rPr lang="ru-RU" dirty="0" err="1" smtClean="0"/>
              <a:t>зайнятості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розрізі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роки говорить про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ряд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Olya\Desktop\58609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4" y="2714620"/>
            <a:ext cx="5181594" cy="3595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9372" y="2214554"/>
            <a:ext cx="62151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1. </a:t>
            </a:r>
            <a:r>
              <a:rPr lang="ru-RU" sz="2200" dirty="0" err="1" smtClean="0"/>
              <a:t>Зростає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зайнятих</a:t>
            </a:r>
            <a:r>
              <a:rPr lang="ru-RU" sz="2200" dirty="0" smtClean="0"/>
              <a:t> у </a:t>
            </a:r>
            <a:r>
              <a:rPr lang="ru-RU" sz="2200" dirty="0" err="1" smtClean="0"/>
              <a:t>галузях</a:t>
            </a:r>
            <a:r>
              <a:rPr lang="ru-RU" sz="2200" dirty="0" smtClean="0"/>
              <a:t> </a:t>
            </a:r>
            <a:r>
              <a:rPr lang="ru-RU" sz="2200" dirty="0" err="1" smtClean="0"/>
              <a:t>нематеріального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29,4 до 31,3%. 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ru-RU" sz="2200" dirty="0" err="1" smtClean="0"/>
              <a:t>Знижується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зайнятого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 у </a:t>
            </a:r>
            <a:r>
              <a:rPr lang="ru-RU" sz="2200" dirty="0" err="1" smtClean="0"/>
              <a:t>промисловості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29,6 до 25,7%), </a:t>
            </a:r>
            <a:r>
              <a:rPr lang="ru-RU" sz="2200" dirty="0" err="1" smtClean="0"/>
              <a:t>будівництві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11 до 9,7%), </a:t>
            </a:r>
            <a:r>
              <a:rPr lang="ru-RU" sz="2200" dirty="0" err="1" smtClean="0"/>
              <a:t>науці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науковому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обслуговуванні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3,2 до 2,5%). </a:t>
            </a:r>
            <a:br>
              <a:rPr lang="ru-RU" sz="2200" dirty="0" smtClean="0"/>
            </a:br>
            <a:r>
              <a:rPr lang="ru-RU" sz="2200" dirty="0" smtClean="0"/>
              <a:t>3. </a:t>
            </a:r>
            <a:r>
              <a:rPr lang="ru-RU" sz="2200" dirty="0" err="1" smtClean="0"/>
              <a:t>Збільшується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питома</a:t>
            </a:r>
            <a:r>
              <a:rPr lang="ru-RU" sz="2200" dirty="0" smtClean="0"/>
              <a:t> вага </a:t>
            </a:r>
            <a:r>
              <a:rPr lang="ru-RU" sz="2200" dirty="0" err="1" smtClean="0"/>
              <a:t>зайнятого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торгівлі</a:t>
            </a:r>
            <a:r>
              <a:rPr lang="ru-RU" sz="2200" dirty="0" smtClean="0"/>
              <a:t>, </a:t>
            </a:r>
            <a:r>
              <a:rPr lang="ru-RU" sz="2200" dirty="0" err="1" smtClean="0"/>
              <a:t>громадському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харчуванні</a:t>
            </a:r>
            <a:r>
              <a:rPr lang="ru-RU" sz="2200" dirty="0" smtClean="0"/>
              <a:t>, </a:t>
            </a:r>
            <a:r>
              <a:rPr lang="ru-RU" sz="2200" dirty="0" err="1" smtClean="0"/>
              <a:t>матеріально-технічному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постачанні</a:t>
            </a:r>
            <a:r>
              <a:rPr lang="ru-RU" sz="2200" dirty="0" smtClean="0"/>
              <a:t>, </a:t>
            </a:r>
            <a:r>
              <a:rPr lang="ru-RU" sz="2200" dirty="0" err="1" smtClean="0"/>
              <a:t>збуті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заготівлях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7,9 до 9,7%), </a:t>
            </a:r>
            <a:r>
              <a:rPr lang="ru-RU" sz="2200" dirty="0" err="1" smtClean="0"/>
              <a:t>кредитуванні</a:t>
            </a:r>
            <a:r>
              <a:rPr lang="ru-RU" sz="2200" dirty="0" smtClean="0"/>
              <a:t>, </a:t>
            </a:r>
            <a:r>
              <a:rPr lang="ru-RU" sz="2200" dirty="0" err="1" smtClean="0"/>
              <a:t>фінансах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страхуванні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0,7 до 1,3%), </a:t>
            </a:r>
            <a:r>
              <a:rPr lang="ru-RU" sz="2200" dirty="0" err="1" smtClean="0"/>
              <a:t>апараті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органів</a:t>
            </a:r>
            <a:r>
              <a:rPr lang="ru-RU" sz="2200" dirty="0" smtClean="0"/>
              <a:t> </a:t>
            </a:r>
            <a:r>
              <a:rPr lang="ru-RU" sz="2200" dirty="0" err="1" smtClean="0"/>
              <a:t>управління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2,1 до 2,5%).</a:t>
            </a:r>
            <a:endParaRPr lang="ru-RU" sz="2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190" y="285728"/>
            <a:ext cx="8692399" cy="928694"/>
          </a:xfrm>
        </p:spPr>
        <p:txBody>
          <a:bodyPr/>
          <a:lstStyle/>
          <a:p>
            <a:r>
              <a:rPr lang="uk-UA" b="1" dirty="0" smtClean="0"/>
              <a:t>                  Господарство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810" y="1285860"/>
            <a:ext cx="11215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різко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особливо </a:t>
            </a:r>
            <a:r>
              <a:rPr lang="ru-RU" sz="2000" dirty="0" err="1" smtClean="0"/>
              <a:t>важка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експортні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(</a:t>
            </a:r>
            <a:r>
              <a:rPr lang="ru-RU" sz="2000" dirty="0" err="1" smtClean="0"/>
              <a:t>видобуток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газу, </a:t>
            </a:r>
            <a:r>
              <a:rPr lang="ru-RU" sz="2000" dirty="0" err="1" smtClean="0"/>
              <a:t>металургія</a:t>
            </a:r>
            <a:r>
              <a:rPr lang="ru-RU" sz="2000" dirty="0" smtClean="0"/>
              <a:t>,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деревообробна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целюлозно-паперова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pic>
        <p:nvPicPr>
          <p:cNvPr id="12290" name="Picture 2" descr="C:\Users\Olya\Desktop\117034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4" y="2357430"/>
            <a:ext cx="6677025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04860"/>
          </a:xfrm>
        </p:spPr>
        <p:txBody>
          <a:bodyPr/>
          <a:lstStyle/>
          <a:p>
            <a:r>
              <a:rPr lang="uk-UA" b="1" dirty="0" smtClean="0"/>
              <a:t>                            Промисловість</a:t>
            </a:r>
            <a:endParaRPr lang="ru-RU" b="1" dirty="0"/>
          </a:p>
        </p:txBody>
      </p:sp>
      <p:pic>
        <p:nvPicPr>
          <p:cNvPr id="1027" name="Picture 3" descr="C:\Users\Olya\Desktop\ch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22" y="2285992"/>
            <a:ext cx="6215106" cy="2758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80098" y="535782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Динаміка обсягів виробництва по галузях промисловості Росії в  2001 р.,%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248" y="1357298"/>
            <a:ext cx="11072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на три </a:t>
            </a:r>
            <a:r>
              <a:rPr lang="ru-RU" dirty="0" err="1" smtClean="0"/>
              <a:t>міжгалузевих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- </a:t>
            </a:r>
            <a:r>
              <a:rPr lang="ru-RU" dirty="0" err="1" smtClean="0"/>
              <a:t>паливно-енергетичний</a:t>
            </a:r>
            <a:r>
              <a:rPr lang="ru-RU" dirty="0" smtClean="0"/>
              <a:t>, </a:t>
            </a:r>
            <a:r>
              <a:rPr lang="ru-RU" dirty="0" err="1" smtClean="0"/>
              <a:t>металургійний</a:t>
            </a:r>
            <a:r>
              <a:rPr lang="ru-RU" dirty="0" smtClean="0"/>
              <a:t>, </a:t>
            </a:r>
            <a:r>
              <a:rPr lang="ru-RU" dirty="0" err="1" smtClean="0"/>
              <a:t>машинобудівний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2/3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8" name="Picture 4" descr="C:\Users\Olya\Desktop\e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554" y="2285991"/>
            <a:ext cx="5248508" cy="32147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214290"/>
            <a:ext cx="9144001" cy="714380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                 Електроенергетика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58" y="1000108"/>
            <a:ext cx="11787270" cy="49292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Паливно-енергетичному</a:t>
            </a:r>
            <a:r>
              <a:rPr lang="ru-RU" dirty="0" smtClean="0"/>
              <a:t> комплексу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- </a:t>
            </a:r>
            <a:r>
              <a:rPr lang="ru-RU" dirty="0" err="1" smtClean="0"/>
              <a:t>майже</a:t>
            </a:r>
            <a:r>
              <a:rPr lang="ru-RU" dirty="0" smtClean="0"/>
              <a:t> 30 %. </a:t>
            </a:r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видобутком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природного газу, на другому -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США)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третьому</a:t>
            </a:r>
            <a:r>
              <a:rPr lang="ru-RU" dirty="0" smtClean="0"/>
              <a:t> - за </a:t>
            </a:r>
            <a:r>
              <a:rPr lang="ru-RU" dirty="0" err="1" smtClean="0"/>
              <a:t>видобутком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Китаю </a:t>
            </a:r>
            <a:r>
              <a:rPr lang="ru-RU" dirty="0" err="1" smtClean="0"/>
              <a:t>і</a:t>
            </a:r>
            <a:r>
              <a:rPr lang="ru-RU" dirty="0" smtClean="0"/>
              <a:t> США).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паливно-енергетичного</a:t>
            </a:r>
            <a:r>
              <a:rPr lang="ru-RU" dirty="0" smtClean="0"/>
              <a:t> комплексу -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валютних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- </a:t>
            </a:r>
            <a:r>
              <a:rPr lang="ru-RU" dirty="0" err="1" smtClean="0"/>
              <a:t>близько</a:t>
            </a:r>
            <a:r>
              <a:rPr lang="ru-RU" dirty="0" smtClean="0"/>
              <a:t> 270 млн.т. </a:t>
            </a:r>
            <a:r>
              <a:rPr lang="ru-RU" dirty="0" err="1" smtClean="0"/>
              <a:t>Понад</a:t>
            </a:r>
            <a:r>
              <a:rPr lang="ru-RU" dirty="0" smtClean="0"/>
              <a:t> половину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становить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у </a:t>
            </a:r>
            <a:r>
              <a:rPr lang="ru-RU" dirty="0" err="1" smtClean="0"/>
              <a:t>Кансько-Ачинському</a:t>
            </a:r>
            <a:r>
              <a:rPr lang="ru-RU" dirty="0" smtClean="0"/>
              <a:t> та,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Кузнецькому</a:t>
            </a:r>
            <a:r>
              <a:rPr lang="ru-RU" dirty="0" smtClean="0"/>
              <a:t> </a:t>
            </a:r>
            <a:r>
              <a:rPr lang="ru-RU" dirty="0" err="1" smtClean="0"/>
              <a:t>басейнах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зосереджений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нафтогазових</a:t>
            </a:r>
            <a:r>
              <a:rPr lang="ru-RU" dirty="0" smtClean="0"/>
              <a:t> </a:t>
            </a:r>
            <a:r>
              <a:rPr lang="ru-RU" dirty="0" err="1" smtClean="0"/>
              <a:t>провінціях</a:t>
            </a:r>
            <a:r>
              <a:rPr lang="ru-RU" dirty="0" smtClean="0"/>
              <a:t>: </a:t>
            </a:r>
            <a:r>
              <a:rPr lang="ru-RU" dirty="0" err="1" smtClean="0"/>
              <a:t>Західно-Сибірській</a:t>
            </a:r>
            <a:r>
              <a:rPr lang="ru-RU" dirty="0" smtClean="0"/>
              <a:t>, </a:t>
            </a:r>
            <a:r>
              <a:rPr lang="ru-RU" dirty="0" err="1" smtClean="0"/>
              <a:t>Волго-Уральській</a:t>
            </a:r>
            <a:r>
              <a:rPr lang="ru-RU" dirty="0" smtClean="0"/>
              <a:t> та </a:t>
            </a:r>
            <a:r>
              <a:rPr lang="ru-RU" dirty="0" err="1" smtClean="0"/>
              <a:t>Тїмано-Печорській</a:t>
            </a:r>
            <a:r>
              <a:rPr lang="ru-RU" dirty="0" smtClean="0"/>
              <a:t>. Разом вони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9/10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. </a:t>
            </a:r>
            <a:r>
              <a:rPr lang="ru-RU" dirty="0" err="1" smtClean="0"/>
              <a:t>Розвиненою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нафтопереробна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28 </a:t>
            </a:r>
            <a:r>
              <a:rPr lang="ru-RU" dirty="0" err="1" smtClean="0"/>
              <a:t>нафтопереробних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smtClean="0"/>
              <a:t>  Головною базою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природного газу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Західний</a:t>
            </a:r>
            <a:r>
              <a:rPr lang="ru-RU" dirty="0" smtClean="0"/>
              <a:t> </a:t>
            </a:r>
            <a:r>
              <a:rPr lang="ru-RU" dirty="0" err="1" smtClean="0"/>
              <a:t>Сибір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9/10 </a:t>
            </a:r>
            <a:r>
              <a:rPr lang="ru-RU" dirty="0" err="1" smtClean="0"/>
              <a:t>усього</a:t>
            </a:r>
            <a:r>
              <a:rPr lang="ru-RU" dirty="0" smtClean="0"/>
              <a:t> газу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районами </a:t>
            </a:r>
            <a:r>
              <a:rPr lang="ru-RU" dirty="0" err="1" smtClean="0"/>
              <a:t>видобутку</a:t>
            </a:r>
            <a:r>
              <a:rPr lang="ru-RU" dirty="0" smtClean="0"/>
              <a:t> газу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Тімано-Печорська</a:t>
            </a:r>
            <a:r>
              <a:rPr lang="ru-RU" dirty="0" smtClean="0"/>
              <a:t> та </a:t>
            </a:r>
            <a:r>
              <a:rPr lang="ru-RU" dirty="0" err="1" smtClean="0"/>
              <a:t>Прикаспійська</a:t>
            </a:r>
            <a:r>
              <a:rPr lang="ru-RU" dirty="0" smtClean="0"/>
              <a:t> (Оренбург, Астрахань) </a:t>
            </a:r>
            <a:r>
              <a:rPr lang="ru-RU" dirty="0" err="1" smtClean="0"/>
              <a:t>провінції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/>
          <a:lstStyle/>
          <a:p>
            <a:r>
              <a:rPr lang="uk-UA" dirty="0" smtClean="0"/>
              <a:t>                       </a:t>
            </a:r>
            <a:r>
              <a:rPr lang="uk-UA" b="1" dirty="0" err="1" smtClean="0"/>
              <a:t>“Візитна</a:t>
            </a:r>
            <a:r>
              <a:rPr lang="uk-UA" b="1" dirty="0" smtClean="0"/>
              <a:t> </a:t>
            </a:r>
            <a:r>
              <a:rPr lang="uk-UA" b="1" dirty="0" err="1" smtClean="0"/>
              <a:t>картка”</a:t>
            </a:r>
            <a:r>
              <a:rPr lang="uk-UA" b="1" dirty="0" smtClean="0"/>
              <a:t> Росії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6496" y="1214422"/>
            <a:ext cx="6858047" cy="4714908"/>
          </a:xfrm>
        </p:spPr>
        <p:txBody>
          <a:bodyPr/>
          <a:lstStyle/>
          <a:p>
            <a:r>
              <a:rPr lang="uk-UA" dirty="0" smtClean="0"/>
              <a:t>Офіційна назва – Російська Федерація</a:t>
            </a:r>
          </a:p>
          <a:p>
            <a:r>
              <a:rPr lang="uk-UA" dirty="0" smtClean="0"/>
              <a:t>Площа - </a:t>
            </a:r>
            <a:r>
              <a:rPr lang="ru-RU" dirty="0" smtClean="0"/>
              <a:t>17 098 246 км²  ( </a:t>
            </a:r>
            <a:r>
              <a:rPr lang="en-US" dirty="0" smtClean="0"/>
              <a:t>I</a:t>
            </a:r>
            <a:r>
              <a:rPr lang="ru-RU" dirty="0" smtClean="0"/>
              <a:t> у </a:t>
            </a:r>
            <a:r>
              <a:rPr lang="ru-RU" dirty="0" err="1" smtClean="0"/>
              <a:t>св</a:t>
            </a:r>
            <a:r>
              <a:rPr lang="uk-UA" dirty="0" err="1" smtClean="0"/>
              <a:t>іті</a:t>
            </a:r>
            <a:r>
              <a:rPr lang="uk-UA" dirty="0" smtClean="0"/>
              <a:t> за розмірами)</a:t>
            </a:r>
          </a:p>
          <a:p>
            <a:r>
              <a:rPr lang="uk-UA" dirty="0" smtClean="0"/>
              <a:t>Населення - </a:t>
            </a:r>
            <a:r>
              <a:rPr lang="ru-RU" dirty="0" smtClean="0"/>
              <a:t>143 030 106 </a:t>
            </a:r>
            <a:r>
              <a:rPr lang="uk-UA" dirty="0" smtClean="0"/>
              <a:t>осіб</a:t>
            </a:r>
            <a:r>
              <a:rPr lang="ru-RU" dirty="0" smtClean="0"/>
              <a:t> (01.01.2012, </a:t>
            </a:r>
            <a:r>
              <a:rPr lang="en-US" dirty="0" smtClean="0"/>
              <a:t>IX</a:t>
            </a:r>
            <a:r>
              <a:rPr lang="ru-RU" dirty="0" smtClean="0"/>
              <a:t> у с</a:t>
            </a:r>
            <a:r>
              <a:rPr lang="uk-UA" dirty="0" smtClean="0"/>
              <a:t>віті </a:t>
            </a:r>
            <a:r>
              <a:rPr lang="ru-RU" dirty="0" smtClean="0"/>
              <a:t>за </a:t>
            </a:r>
            <a:r>
              <a:rPr lang="ru-RU" dirty="0" err="1" smtClean="0"/>
              <a:t>площею</a:t>
            </a:r>
            <a:r>
              <a:rPr lang="ru-RU" dirty="0" smtClean="0"/>
              <a:t>)</a:t>
            </a:r>
          </a:p>
          <a:p>
            <a:r>
              <a:rPr lang="uk-UA" dirty="0" smtClean="0"/>
              <a:t>Столиця – Москва</a:t>
            </a:r>
          </a:p>
          <a:p>
            <a:r>
              <a:rPr lang="uk-UA" dirty="0" smtClean="0"/>
              <a:t>Тип – країна з перехідною економікою</a:t>
            </a:r>
          </a:p>
          <a:p>
            <a:r>
              <a:rPr lang="uk-UA" dirty="0" smtClean="0"/>
              <a:t>Державний устрій - </a:t>
            </a:r>
            <a:r>
              <a:rPr lang="ru-RU" dirty="0" err="1" smtClean="0"/>
              <a:t>президентсько-парламентська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федеративна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endParaRPr lang="uk-UA" dirty="0" smtClean="0"/>
          </a:p>
          <a:p>
            <a:endParaRPr lang="uk-UA" dirty="0" smtClean="0"/>
          </a:p>
        </p:txBody>
      </p:sp>
      <p:pic>
        <p:nvPicPr>
          <p:cNvPr id="2050" name="Picture 2" descr="C:\Users\Olya\Desktop\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048" y="1000108"/>
            <a:ext cx="4256320" cy="2643206"/>
          </a:xfrm>
          <a:prstGeom prst="rect">
            <a:avLst/>
          </a:prstGeom>
          <a:noFill/>
        </p:spPr>
      </p:pic>
      <p:pic>
        <p:nvPicPr>
          <p:cNvPr id="2051" name="Picture 3" descr="C:\Users\Olya\Desktop\20121908013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048" y="3929066"/>
            <a:ext cx="4286280" cy="279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ya\Desktop\esc10-05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500042"/>
            <a:ext cx="6000791" cy="4133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810" y="5286388"/>
            <a:ext cx="492922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                                    </a:t>
            </a:r>
            <a:r>
              <a:rPr lang="uk-UA" sz="2800" b="1" dirty="0" smtClean="0"/>
              <a:t>Вугільні басейни</a:t>
            </a:r>
            <a:endParaRPr lang="ru-RU" sz="2800" b="1" dirty="0"/>
          </a:p>
        </p:txBody>
      </p:sp>
      <p:pic>
        <p:nvPicPr>
          <p:cNvPr id="3075" name="Picture 3" descr="C:\Users\Olya\Desktop\electroro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354" y="500042"/>
            <a:ext cx="476250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214290"/>
            <a:ext cx="9144001" cy="642942"/>
          </a:xfrm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uk-UA" b="1" dirty="0" smtClean="0"/>
              <a:t>Машинобудівний комплекс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10" y="928670"/>
            <a:ext cx="11430079" cy="235745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Важке</a:t>
            </a:r>
            <a:r>
              <a:rPr lang="ru-RU" b="1" i="1" dirty="0" smtClean="0"/>
              <a:t> </a:t>
            </a:r>
            <a:r>
              <a:rPr lang="ru-RU" b="1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тяжіє</a:t>
            </a:r>
            <a:r>
              <a:rPr lang="ru-RU" dirty="0" smtClean="0"/>
              <a:t> до </a:t>
            </a:r>
            <a:r>
              <a:rPr lang="ru-RU" dirty="0" err="1" smtClean="0"/>
              <a:t>металургійних</a:t>
            </a:r>
            <a:r>
              <a:rPr lang="ru-RU" dirty="0" smtClean="0"/>
              <a:t> баз, тому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на </a:t>
            </a:r>
            <a:r>
              <a:rPr lang="ru-RU" dirty="0" err="1" smtClean="0"/>
              <a:t>Уралі</a:t>
            </a:r>
            <a:r>
              <a:rPr lang="ru-RU" dirty="0" smtClean="0"/>
              <a:t> (</a:t>
            </a:r>
            <a:r>
              <a:rPr lang="ru-RU" dirty="0" err="1" smtClean="0"/>
              <a:t>Єкатеринбург</a:t>
            </a:r>
            <a:r>
              <a:rPr lang="ru-RU" dirty="0" smtClean="0"/>
              <a:t>, </a:t>
            </a:r>
            <a:r>
              <a:rPr lang="ru-RU" dirty="0" err="1" smtClean="0"/>
              <a:t>Орськ</a:t>
            </a:r>
            <a:r>
              <a:rPr lang="ru-RU" dirty="0" smtClean="0"/>
              <a:t>), в </a:t>
            </a:r>
            <a:r>
              <a:rPr lang="ru-RU" dirty="0" err="1" smtClean="0"/>
              <a:t>Сибіру</a:t>
            </a:r>
            <a:r>
              <a:rPr lang="ru-RU" dirty="0" smtClean="0"/>
              <a:t> (</a:t>
            </a:r>
            <a:r>
              <a:rPr lang="ru-RU" dirty="0" err="1" smtClean="0"/>
              <a:t>Красноярськ</a:t>
            </a:r>
            <a:r>
              <a:rPr lang="ru-RU" dirty="0" smtClean="0"/>
              <a:t>, </a:t>
            </a:r>
            <a:r>
              <a:rPr lang="ru-RU" dirty="0" err="1" smtClean="0"/>
              <a:t>Іркутськ</a:t>
            </a:r>
            <a:r>
              <a:rPr lang="ru-RU" dirty="0" smtClean="0"/>
              <a:t>),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(</a:t>
            </a:r>
            <a:r>
              <a:rPr lang="ru-RU" dirty="0" err="1" smtClean="0"/>
              <a:t>Бєлгород</a:t>
            </a:r>
            <a:r>
              <a:rPr lang="ru-RU" dirty="0" smtClean="0"/>
              <a:t>). </a:t>
            </a:r>
          </a:p>
          <a:p>
            <a:r>
              <a:rPr lang="ru-RU" b="1" dirty="0" err="1" smtClean="0"/>
              <a:t>Транспортне</a:t>
            </a:r>
            <a:r>
              <a:rPr lang="ru-RU" b="1" i="1" dirty="0" smtClean="0"/>
              <a:t> </a:t>
            </a:r>
            <a:r>
              <a:rPr lang="ru-RU" b="1" dirty="0" err="1" smtClean="0"/>
              <a:t>машинобудування</a:t>
            </a:r>
            <a:r>
              <a:rPr lang="ru-RU" b="1" dirty="0" smtClean="0"/>
              <a:t> </a:t>
            </a:r>
            <a:r>
              <a:rPr lang="ru-RU" dirty="0" err="1" smtClean="0"/>
              <a:t>зосереджене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(Коломна, </a:t>
            </a:r>
            <a:r>
              <a:rPr lang="ru-RU" dirty="0" err="1" smtClean="0"/>
              <a:t>Брянськ</a:t>
            </a:r>
            <a:r>
              <a:rPr lang="ru-RU" dirty="0" smtClean="0"/>
              <a:t>, </a:t>
            </a:r>
            <a:r>
              <a:rPr lang="ru-RU" dirty="0" err="1" smtClean="0"/>
              <a:t>Твер</a:t>
            </a:r>
            <a:r>
              <a:rPr lang="ru-RU" dirty="0" smtClean="0"/>
              <a:t>),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Кавказі</a:t>
            </a:r>
            <a:r>
              <a:rPr lang="ru-RU" dirty="0" smtClean="0"/>
              <a:t> (</a:t>
            </a:r>
            <a:r>
              <a:rPr lang="ru-RU" dirty="0" err="1" smtClean="0"/>
              <a:t>Новочеркаськ</a:t>
            </a:r>
            <a:r>
              <a:rPr lang="ru-RU" dirty="0" smtClean="0"/>
              <a:t>), </a:t>
            </a:r>
            <a:r>
              <a:rPr lang="ru-RU" dirty="0" err="1" smtClean="0"/>
              <a:t>Уралі</a:t>
            </a:r>
            <a:r>
              <a:rPr lang="ru-RU" dirty="0" smtClean="0"/>
              <a:t> (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Тагіл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Суднобудування</a:t>
            </a:r>
            <a:r>
              <a:rPr lang="ru-RU" dirty="0" smtClean="0"/>
              <a:t> </a:t>
            </a:r>
            <a:r>
              <a:rPr lang="ru-RU" dirty="0" err="1" smtClean="0"/>
              <a:t>тяжіє</a:t>
            </a:r>
            <a:r>
              <a:rPr lang="ru-RU" dirty="0" smtClean="0"/>
              <a:t> до </a:t>
            </a:r>
            <a:r>
              <a:rPr lang="ru-RU" dirty="0" err="1" smtClean="0"/>
              <a:t>морських</a:t>
            </a:r>
            <a:r>
              <a:rPr lang="ru-RU" dirty="0" smtClean="0"/>
              <a:t> (Санкт-Петербург, Астрахань, </a:t>
            </a:r>
            <a:r>
              <a:rPr lang="ru-RU" dirty="0" err="1" smtClean="0"/>
              <a:t>Мурманськ</a:t>
            </a:r>
            <a:r>
              <a:rPr lang="ru-RU" dirty="0" smtClean="0"/>
              <a:t>, Владивосток) та </a:t>
            </a:r>
            <a:r>
              <a:rPr lang="ru-RU" dirty="0" err="1" smtClean="0"/>
              <a:t>річкових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 (</a:t>
            </a:r>
            <a:r>
              <a:rPr lang="ru-RU" dirty="0" err="1" smtClean="0"/>
              <a:t>Нижній</a:t>
            </a:r>
            <a:r>
              <a:rPr lang="ru-RU" dirty="0" smtClean="0"/>
              <a:t> Новгород, Волгоград, </a:t>
            </a:r>
            <a:r>
              <a:rPr lang="ru-RU" dirty="0" err="1" smtClean="0"/>
              <a:t>Тобольськ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098" name="Picture 2" descr="C:\Users\Olya\Desktop\e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0786" y="3571876"/>
            <a:ext cx="4929666" cy="3090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248" y="3357562"/>
            <a:ext cx="6643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 </a:t>
            </a:r>
            <a:r>
              <a:rPr lang="ru-RU" b="1" dirty="0" err="1" smtClean="0"/>
              <a:t>Сільськогосподарське</a:t>
            </a:r>
            <a:r>
              <a:rPr lang="ru-RU" b="1" i="1" dirty="0" smtClean="0"/>
              <a:t> </a:t>
            </a:r>
            <a:r>
              <a:rPr lang="ru-RU" b="1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орієнтується</a:t>
            </a:r>
            <a:r>
              <a:rPr lang="ru-RU" dirty="0" smtClean="0"/>
              <a:t> на </a:t>
            </a:r>
            <a:r>
              <a:rPr lang="ru-RU" dirty="0" err="1" smtClean="0"/>
              <a:t>споживача</a:t>
            </a:r>
            <a:r>
              <a:rPr lang="ru-RU" dirty="0" smtClean="0"/>
              <a:t>.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 (Ростов-на-Дону, Таганрог, </a:t>
            </a:r>
            <a:r>
              <a:rPr lang="ru-RU" dirty="0" err="1" smtClean="0"/>
              <a:t>Красноярськ</a:t>
            </a:r>
            <a:r>
              <a:rPr lang="ru-RU" dirty="0" smtClean="0"/>
              <a:t>), </a:t>
            </a:r>
            <a:r>
              <a:rPr lang="ru-RU" dirty="0" err="1" smtClean="0"/>
              <a:t>льоно</a:t>
            </a:r>
            <a:r>
              <a:rPr lang="ru-RU" dirty="0" smtClean="0"/>
              <a:t>- та </a:t>
            </a:r>
            <a:r>
              <a:rPr lang="ru-RU" dirty="0" err="1" smtClean="0"/>
              <a:t>картоплезбиральних</a:t>
            </a:r>
            <a:r>
              <a:rPr lang="ru-RU" dirty="0" smtClean="0"/>
              <a:t> (</a:t>
            </a:r>
            <a:r>
              <a:rPr lang="ru-RU" dirty="0" err="1" smtClean="0"/>
              <a:t>Центральний</a:t>
            </a:r>
            <a:r>
              <a:rPr lang="ru-RU" dirty="0" smtClean="0"/>
              <a:t> район) </a:t>
            </a:r>
            <a:r>
              <a:rPr lang="ru-RU" dirty="0" err="1" smtClean="0"/>
              <a:t>комбайнів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Основним</a:t>
            </a:r>
            <a:r>
              <a:rPr lang="ru-RU" dirty="0" smtClean="0"/>
              <a:t> районом </a:t>
            </a:r>
            <a:r>
              <a:rPr lang="ru-RU" dirty="0" err="1" smtClean="0"/>
              <a:t>автомобілебудування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Поволжя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тракторів</a:t>
            </a:r>
            <a:r>
              <a:rPr lang="ru-RU" dirty="0" smtClean="0"/>
              <a:t> </a:t>
            </a:r>
            <a:r>
              <a:rPr lang="ru-RU" dirty="0" err="1" smtClean="0"/>
              <a:t>розміщене</a:t>
            </a:r>
            <a:r>
              <a:rPr lang="ru-RU" dirty="0" smtClean="0"/>
              <a:t> в </a:t>
            </a:r>
            <a:r>
              <a:rPr lang="ru-RU" dirty="0" err="1" smtClean="0"/>
              <a:t>Поволжі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smtClean="0"/>
              <a:t>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smtClean="0"/>
              <a:t>в 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Верстатобудування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  <a:r>
              <a:rPr lang="ru-RU" dirty="0" err="1" smtClean="0"/>
              <a:t>склалося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(Москва, Санкт-Петербург), а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розвинуте</a:t>
            </a:r>
            <a:r>
              <a:rPr lang="ru-RU" dirty="0" smtClean="0"/>
              <a:t> </a:t>
            </a:r>
            <a:r>
              <a:rPr lang="ru-RU" dirty="0" err="1" smtClean="0"/>
              <a:t>повсюдно</a:t>
            </a:r>
            <a:r>
              <a:rPr lang="ru-RU" dirty="0" smtClean="0"/>
              <a:t>,.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/>
          <a:lstStyle/>
          <a:p>
            <a:r>
              <a:rPr lang="uk-UA" b="1" dirty="0" smtClean="0"/>
              <a:t>                              Металургія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58" y="1071547"/>
            <a:ext cx="12023767" cy="27146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Для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40 млн. т </a:t>
            </a:r>
            <a:r>
              <a:rPr lang="ru-RU" dirty="0" err="1" smtClean="0"/>
              <a:t>чавуну</a:t>
            </a:r>
            <a:r>
              <a:rPr lang="ru-RU" dirty="0" smtClean="0"/>
              <a:t> та 50 млн. т </a:t>
            </a:r>
            <a:r>
              <a:rPr lang="ru-RU" dirty="0" err="1" smtClean="0"/>
              <a:t>сталі</a:t>
            </a:r>
            <a:r>
              <a:rPr lang="ru-RU" dirty="0" smtClean="0"/>
              <a:t>.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70 млн. т. </a:t>
            </a:r>
          </a:p>
          <a:p>
            <a:r>
              <a:rPr lang="ru-RU" dirty="0" err="1" smtClean="0"/>
              <a:t>Майже</a:t>
            </a:r>
            <a:r>
              <a:rPr lang="ru-RU" dirty="0" smtClean="0"/>
              <a:t> половину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Урал. </a:t>
            </a:r>
            <a:r>
              <a:rPr lang="ru-RU" dirty="0" err="1" smtClean="0"/>
              <a:t>Переважну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підприємства-гіганти</a:t>
            </a:r>
            <a:r>
              <a:rPr lang="ru-RU" dirty="0" smtClean="0"/>
              <a:t> (у </a:t>
            </a:r>
            <a:r>
              <a:rPr lang="ru-RU" dirty="0" err="1" smtClean="0"/>
              <a:t>Магнітогорську</a:t>
            </a:r>
            <a:r>
              <a:rPr lang="ru-RU" dirty="0" smtClean="0"/>
              <a:t>, </a:t>
            </a:r>
            <a:r>
              <a:rPr lang="ru-RU" dirty="0" err="1" smtClean="0"/>
              <a:t>Нижньому</a:t>
            </a:r>
            <a:r>
              <a:rPr lang="ru-RU" dirty="0" smtClean="0"/>
              <a:t> </a:t>
            </a:r>
            <a:r>
              <a:rPr lang="ru-RU" dirty="0" err="1" smtClean="0"/>
              <a:t>Тагілі</a:t>
            </a:r>
            <a:r>
              <a:rPr lang="ru-RU" dirty="0" smtClean="0"/>
              <a:t>, </a:t>
            </a:r>
            <a:r>
              <a:rPr lang="ru-RU" dirty="0" err="1" smtClean="0"/>
              <a:t>Челябінську</a:t>
            </a:r>
            <a:r>
              <a:rPr lang="ru-RU" dirty="0" smtClean="0"/>
              <a:t>, </a:t>
            </a:r>
            <a:r>
              <a:rPr lang="ru-RU" dirty="0" err="1" smtClean="0"/>
              <a:t>Новотроїцьку</a:t>
            </a:r>
            <a:r>
              <a:rPr lang="ru-RU" dirty="0" smtClean="0"/>
              <a:t>).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розташовано</a:t>
            </a:r>
            <a:r>
              <a:rPr lang="ru-RU" dirty="0" smtClean="0"/>
              <a:t> у </a:t>
            </a:r>
            <a:r>
              <a:rPr lang="ru-RU" dirty="0" err="1" smtClean="0"/>
              <a:t>Липецьку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Тулі</a:t>
            </a:r>
            <a:r>
              <a:rPr lang="ru-RU" dirty="0" smtClean="0"/>
              <a:t>.  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кольоровій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: Урал,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північ</a:t>
            </a:r>
            <a:r>
              <a:rPr lang="ru-RU" dirty="0" smtClean="0"/>
              <a:t>, </a:t>
            </a:r>
            <a:r>
              <a:rPr lang="ru-RU" dirty="0" err="1" smtClean="0"/>
              <a:t>Сибір</a:t>
            </a:r>
            <a:r>
              <a:rPr lang="ru-RU" dirty="0" smtClean="0"/>
              <a:t>. </a:t>
            </a:r>
          </a:p>
        </p:txBody>
      </p:sp>
      <p:pic>
        <p:nvPicPr>
          <p:cNvPr id="6147" name="Picture 3" descr="C:\Users\Olya\Desktop\Безымянный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396" y="3786190"/>
            <a:ext cx="6280864" cy="2900363"/>
          </a:xfrm>
          <a:prstGeom prst="rect">
            <a:avLst/>
          </a:prstGeom>
          <a:noFill/>
        </p:spPr>
      </p:pic>
      <p:pic>
        <p:nvPicPr>
          <p:cNvPr id="6148" name="Picture 4" descr="C:\Users\Olya\Desktop\black327_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58" y="3758138"/>
            <a:ext cx="4286280" cy="29474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3422"/>
          </a:xfrm>
        </p:spPr>
        <p:txBody>
          <a:bodyPr/>
          <a:lstStyle/>
          <a:p>
            <a:r>
              <a:rPr lang="uk-UA" dirty="0" smtClean="0"/>
              <a:t>                     </a:t>
            </a:r>
            <a:r>
              <a:rPr lang="uk-UA" b="1" dirty="0" smtClean="0"/>
              <a:t>Хімічна промисловість</a:t>
            </a:r>
            <a:endParaRPr lang="ru-RU" b="1" dirty="0"/>
          </a:p>
        </p:txBody>
      </p:sp>
      <p:pic>
        <p:nvPicPr>
          <p:cNvPr id="5122" name="Picture 2" descr="C:\Users\Olya\Desktop\him_prom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512" y="1571612"/>
            <a:ext cx="7162800" cy="3835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79636" y="557214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Структура експорту хімічної та нафтохімічної продукції в 2006 р.,%</a:t>
            </a: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214290"/>
            <a:ext cx="9144001" cy="714380"/>
          </a:xfrm>
        </p:spPr>
        <p:txBody>
          <a:bodyPr/>
          <a:lstStyle/>
          <a:p>
            <a:r>
              <a:rPr lang="uk-UA" dirty="0" smtClean="0"/>
              <a:t>Лісова, деревообробна 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97" y="1142985"/>
            <a:ext cx="5572164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лісового</a:t>
            </a:r>
            <a:r>
              <a:rPr lang="ru-RU" dirty="0" smtClean="0"/>
              <a:t> комплексу. </a:t>
            </a:r>
            <a:r>
              <a:rPr lang="ru-RU" dirty="0" err="1" smtClean="0"/>
              <a:t>Близько</a:t>
            </a:r>
            <a:r>
              <a:rPr lang="ru-RU" dirty="0" smtClean="0"/>
              <a:t> 65%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розташовано</a:t>
            </a:r>
            <a:r>
              <a:rPr lang="ru-RU" dirty="0" smtClean="0"/>
              <a:t> в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. У </a:t>
            </a:r>
            <a:r>
              <a:rPr lang="ru-RU" dirty="0" err="1" smtClean="0"/>
              <a:t>європейській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темнохвойна</a:t>
            </a:r>
            <a:r>
              <a:rPr lang="ru-RU" dirty="0" smtClean="0"/>
              <a:t> тайга, в </a:t>
            </a:r>
            <a:r>
              <a:rPr lang="ru-RU" dirty="0" err="1" smtClean="0"/>
              <a:t>азіатській</a:t>
            </a:r>
            <a:r>
              <a:rPr lang="ru-RU" dirty="0" smtClean="0"/>
              <a:t> – </a:t>
            </a:r>
            <a:r>
              <a:rPr lang="ru-RU" dirty="0" err="1" smtClean="0"/>
              <a:t>світло-хвойна</a:t>
            </a:r>
            <a:r>
              <a:rPr lang="ru-RU" dirty="0" smtClean="0"/>
              <a:t>, представлена </a:t>
            </a:r>
            <a:r>
              <a:rPr lang="ru-RU" dirty="0" err="1" smtClean="0"/>
              <a:t>цінними</a:t>
            </a:r>
            <a:r>
              <a:rPr lang="ru-RU" dirty="0" smtClean="0"/>
              <a:t> породами дерев (кедр, Морина),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– </a:t>
            </a:r>
            <a:r>
              <a:rPr lang="ru-RU" dirty="0" err="1" smtClean="0"/>
              <a:t>мішані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170" name="Picture 2" descr="C:\Users\Olya\Desktop\0017-013-Lesnaja-promyshlen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6" y="1071546"/>
            <a:ext cx="5517959" cy="3070225"/>
          </a:xfrm>
          <a:prstGeom prst="rect">
            <a:avLst/>
          </a:prstGeom>
          <a:noFill/>
        </p:spPr>
      </p:pic>
      <p:pic>
        <p:nvPicPr>
          <p:cNvPr id="7172" name="Picture 4" descr="C:\Users\Olya\Desktop\Безымянный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3370" y="4286256"/>
            <a:ext cx="2357454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810" y="421481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Розвинуті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ланки </a:t>
            </a:r>
            <a:r>
              <a:rPr lang="ru-RU" sz="2400" dirty="0" err="1" smtClean="0"/>
              <a:t>лісового</a:t>
            </a:r>
            <a:r>
              <a:rPr lang="ru-RU" sz="2400" dirty="0" smtClean="0"/>
              <a:t> комплексу: </a:t>
            </a:r>
            <a:r>
              <a:rPr lang="ru-RU" sz="2400" dirty="0" err="1" smtClean="0"/>
              <a:t>заготівля</a:t>
            </a:r>
            <a:r>
              <a:rPr lang="ru-RU" sz="2400" dirty="0" smtClean="0"/>
              <a:t>, </a:t>
            </a:r>
            <a:r>
              <a:rPr lang="ru-RU" sz="2400" dirty="0" err="1" smtClean="0"/>
              <a:t>механічна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обробка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значній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</a:t>
            </a:r>
            <a:r>
              <a:rPr lang="ru-RU" sz="2400" dirty="0" err="1" smtClean="0"/>
              <a:t>целюлозно-паперова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Уралі</a:t>
            </a:r>
            <a:r>
              <a:rPr lang="ru-RU" sz="2400" dirty="0" smtClean="0"/>
              <a:t>, у </a:t>
            </a:r>
            <a:r>
              <a:rPr lang="ru-RU" sz="2400" dirty="0" err="1" smtClean="0"/>
              <a:t>Західному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Східному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Сибіру</a:t>
            </a:r>
            <a:r>
              <a:rPr lang="ru-RU" sz="2400" dirty="0" smtClean="0"/>
              <a:t>, Далекому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285728"/>
            <a:ext cx="9144001" cy="714380"/>
          </a:xfrm>
        </p:spPr>
        <p:txBody>
          <a:bodyPr/>
          <a:lstStyle/>
          <a:p>
            <a:r>
              <a:rPr lang="uk-UA" dirty="0" smtClean="0"/>
              <a:t>Промисловість будівельних матеріалів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380" y="1214422"/>
            <a:ext cx="9134391" cy="4114801"/>
          </a:xfrm>
        </p:spPr>
        <p:txBody>
          <a:bodyPr/>
          <a:lstStyle/>
          <a:p>
            <a:r>
              <a:rPr lang="ru-RU" b="1" dirty="0" err="1" smtClean="0"/>
              <a:t>Промисловість</a:t>
            </a:r>
            <a:r>
              <a:rPr lang="ru-RU" b="1" dirty="0" smtClean="0"/>
              <a:t> </a:t>
            </a:r>
            <a:r>
              <a:rPr lang="ru-RU" b="1" dirty="0" err="1" smtClean="0"/>
              <a:t>будівельних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розвинута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цементу, </a:t>
            </a:r>
            <a:r>
              <a:rPr lang="ru-RU" dirty="0" err="1" smtClean="0"/>
              <a:t>залізобетонних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, </a:t>
            </a:r>
            <a:r>
              <a:rPr lang="ru-RU" dirty="0" err="1" smtClean="0"/>
              <a:t>віконного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Центральному, Центрально - </a:t>
            </a:r>
            <a:r>
              <a:rPr lang="ru-RU" dirty="0" err="1" smtClean="0"/>
              <a:t>Чорноземному</a:t>
            </a:r>
            <a:r>
              <a:rPr lang="ru-RU" dirty="0" smtClean="0"/>
              <a:t>, </a:t>
            </a:r>
            <a:r>
              <a:rPr lang="ru-RU" dirty="0" err="1" smtClean="0"/>
              <a:t>Північно-Західному</a:t>
            </a:r>
            <a:r>
              <a:rPr lang="ru-RU" dirty="0" smtClean="0"/>
              <a:t> районах, в </a:t>
            </a:r>
            <a:r>
              <a:rPr lang="ru-RU" dirty="0" err="1" smtClean="0"/>
              <a:t>Поволжі</a:t>
            </a:r>
            <a:r>
              <a:rPr lang="ru-RU" dirty="0" smtClean="0"/>
              <a:t>, на </a:t>
            </a:r>
            <a:r>
              <a:rPr lang="ru-RU" dirty="0" err="1" smtClean="0"/>
              <a:t>Уралі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 descr="C:\Users\Olya\Desktop\SC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48" y="3214686"/>
            <a:ext cx="4738694" cy="3400013"/>
          </a:xfrm>
          <a:prstGeom prst="rect">
            <a:avLst/>
          </a:prstGeom>
          <a:noFill/>
        </p:spPr>
      </p:pic>
      <p:pic>
        <p:nvPicPr>
          <p:cNvPr id="8196" name="Picture 4" descr="C:\Users\Olya\Desktop\54477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4" y="3143248"/>
            <a:ext cx="5921837" cy="32147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08660" y="635795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Темпи зростання виробництва будівельних матеріалів</a:t>
            </a:r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b="1" dirty="0" smtClean="0"/>
              <a:t>Легка промисловість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2" y="1214422"/>
            <a:ext cx="11572956" cy="4114801"/>
          </a:xfrm>
        </p:spPr>
        <p:txBody>
          <a:bodyPr/>
          <a:lstStyle/>
          <a:p>
            <a:r>
              <a:rPr lang="ru-RU" b="1" dirty="0" smtClean="0"/>
              <a:t>Легка </a:t>
            </a:r>
            <a:r>
              <a:rPr lang="ru-RU" b="1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текстильна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визначала</a:t>
            </a:r>
            <a:r>
              <a:rPr lang="ru-RU" dirty="0" smtClean="0"/>
              <a:t> </a:t>
            </a:r>
            <a:r>
              <a:rPr lang="ru-RU" dirty="0" err="1" smtClean="0"/>
              <a:t>спеціалізацію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на початку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 основному </a:t>
            </a:r>
            <a:r>
              <a:rPr lang="ru-RU" dirty="0" err="1" smtClean="0"/>
              <a:t>довізну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льону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0242" name="Picture 2" descr="C:\Users\Olya\Desktop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02" y="2714620"/>
            <a:ext cx="7143800" cy="38219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9218" name="Picture 2" descr="C:\Users\Olya\Desktop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3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19108"/>
          </a:xfrm>
        </p:spPr>
        <p:txBody>
          <a:bodyPr/>
          <a:lstStyle/>
          <a:p>
            <a:r>
              <a:rPr lang="uk-UA" dirty="0" smtClean="0"/>
              <a:t>                   </a:t>
            </a:r>
            <a:r>
              <a:rPr lang="uk-UA" b="1" dirty="0" smtClean="0"/>
              <a:t>Сільське господарство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25" y="1071546"/>
            <a:ext cx="11001452" cy="4948255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10 % </a:t>
            </a:r>
            <a:r>
              <a:rPr lang="ru-RU" dirty="0" err="1" smtClean="0"/>
              <a:t>сільгоспугідь</a:t>
            </a:r>
            <a:r>
              <a:rPr lang="ru-RU" dirty="0" smtClean="0"/>
              <a:t>,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до </a:t>
            </a:r>
            <a:r>
              <a:rPr lang="ru-RU" dirty="0" err="1" smtClean="0"/>
              <a:t>недержавних</a:t>
            </a:r>
            <a:r>
              <a:rPr lang="ru-RU" dirty="0" smtClean="0"/>
              <a:t> </a:t>
            </a:r>
            <a:r>
              <a:rPr lang="ru-RU" dirty="0" err="1" smtClean="0"/>
              <a:t>сільгоспвиробників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80 % </a:t>
            </a:r>
            <a:r>
              <a:rPr lang="ru-RU" dirty="0" err="1" smtClean="0"/>
              <a:t>валової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вироблено</a:t>
            </a:r>
            <a:r>
              <a:rPr lang="ru-RU" dirty="0" smtClean="0"/>
              <a:t> у </a:t>
            </a:r>
            <a:r>
              <a:rPr lang="ru-RU" dirty="0" err="1" smtClean="0"/>
              <a:t>недержавному</a:t>
            </a:r>
            <a:r>
              <a:rPr lang="ru-RU" dirty="0" smtClean="0"/>
              <a:t> </a:t>
            </a:r>
            <a:r>
              <a:rPr lang="ru-RU" dirty="0" err="1" smtClean="0"/>
              <a:t>секторі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7" name="Picture 3" descr="C:\Users\Olya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388" y="2285992"/>
            <a:ext cx="6858048" cy="4202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b="1" dirty="0" smtClean="0"/>
              <a:t>Рослинництво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2" y="1142985"/>
            <a:ext cx="11572956" cy="185738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Рослинництво</a:t>
            </a:r>
            <a:r>
              <a:rPr lang="ru-RU" dirty="0" smtClean="0"/>
              <a:t>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багатогалузеве</a:t>
            </a:r>
            <a:r>
              <a:rPr lang="ru-RU" dirty="0" smtClean="0"/>
              <a:t>. Зернове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розповсюджене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освоєній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продовольчою</a:t>
            </a:r>
            <a:r>
              <a:rPr lang="ru-RU" dirty="0" smtClean="0"/>
              <a:t> зерновою культурою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. </a:t>
            </a:r>
            <a:r>
              <a:rPr lang="ru-RU" dirty="0" err="1" smtClean="0"/>
              <a:t>Посіви</a:t>
            </a:r>
            <a:r>
              <a:rPr lang="ru-RU" dirty="0" smtClean="0"/>
              <a:t> ячменю, </a:t>
            </a:r>
            <a:r>
              <a:rPr lang="ru-RU" dirty="0" err="1" smtClean="0"/>
              <a:t>переважно</a:t>
            </a:r>
            <a:r>
              <a:rPr lang="ru-RU" dirty="0" smtClean="0"/>
              <a:t>, </a:t>
            </a:r>
            <a:r>
              <a:rPr lang="ru-RU" dirty="0" err="1" smtClean="0"/>
              <a:t>збігаються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територією</a:t>
            </a:r>
            <a:r>
              <a:rPr lang="ru-RU" dirty="0" smtClean="0"/>
              <a:t> зернового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Жито </a:t>
            </a:r>
            <a:r>
              <a:rPr lang="ru-RU" dirty="0" err="1" smtClean="0"/>
              <a:t>тяжіє</a:t>
            </a:r>
            <a:r>
              <a:rPr lang="ru-RU" dirty="0" smtClean="0"/>
              <a:t> до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окраїн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південних</a:t>
            </a:r>
            <a:r>
              <a:rPr lang="ru-RU" dirty="0" smtClean="0"/>
              <a:t>. Ареал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кукурудзи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- </a:t>
            </a:r>
            <a:r>
              <a:rPr lang="ru-RU" dirty="0" err="1" smtClean="0"/>
              <a:t>Північний</a:t>
            </a:r>
            <a:r>
              <a:rPr lang="ru-RU" dirty="0" smtClean="0"/>
              <a:t> Кавказ, </a:t>
            </a:r>
            <a:r>
              <a:rPr lang="ru-RU" dirty="0" err="1" smtClean="0"/>
              <a:t>Нижнє</a:t>
            </a:r>
            <a:r>
              <a:rPr lang="ru-RU" dirty="0" smtClean="0"/>
              <a:t> </a:t>
            </a:r>
            <a:r>
              <a:rPr lang="ru-RU" dirty="0" err="1" smtClean="0"/>
              <a:t>Поволжя</a:t>
            </a:r>
            <a:r>
              <a:rPr lang="ru-RU" dirty="0" smtClean="0"/>
              <a:t> та </a:t>
            </a:r>
            <a:r>
              <a:rPr lang="ru-RU" dirty="0" err="1" smtClean="0"/>
              <a:t>Нижнє</a:t>
            </a:r>
            <a:r>
              <a:rPr lang="ru-RU" dirty="0" smtClean="0"/>
              <a:t> </a:t>
            </a:r>
            <a:r>
              <a:rPr lang="ru-RU" dirty="0" err="1" smtClean="0"/>
              <a:t>Подоння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ареал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лісостепу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Users\Olya\Desktop\0012-010-Razvitie-selskogo-khozjaj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512" y="2928934"/>
            <a:ext cx="6929486" cy="3738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3422"/>
          </a:xfrm>
        </p:spPr>
        <p:txBody>
          <a:bodyPr/>
          <a:lstStyle/>
          <a:p>
            <a:r>
              <a:rPr lang="uk-UA" dirty="0" smtClean="0"/>
              <a:t>        </a:t>
            </a:r>
            <a:r>
              <a:rPr lang="uk-UA" b="1" dirty="0" smtClean="0"/>
              <a:t>Економіко-географічне положення</a:t>
            </a:r>
            <a:endParaRPr lang="ru-RU" b="1" dirty="0"/>
          </a:p>
        </p:txBody>
      </p:sp>
      <p:pic>
        <p:nvPicPr>
          <p:cNvPr id="1026" name="Picture 2" descr="C:\Users\Olya\Desktop\541px-Russian_Federation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4" y="2000240"/>
            <a:ext cx="4357718" cy="43577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79966" y="1428736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dirty="0" err="1" smtClean="0"/>
              <a:t>Росія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Євроазіатська</a:t>
            </a:r>
            <a:r>
              <a:rPr lang="ru-RU" sz="2800" dirty="0" smtClean="0"/>
              <a:t> держава, 1/4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розташована</a:t>
            </a:r>
            <a:r>
              <a:rPr lang="ru-RU" sz="2800" dirty="0" smtClean="0"/>
              <a:t> в </a:t>
            </a:r>
            <a:r>
              <a:rPr lang="ru-RU" sz="2800" dirty="0" err="1" smtClean="0"/>
              <a:t>Східній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3/4 у </a:t>
            </a:r>
            <a:r>
              <a:rPr lang="ru-RU" sz="2800" dirty="0" err="1" smtClean="0"/>
              <a:t>Північній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Північно-Східній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Азії</a:t>
            </a:r>
            <a:r>
              <a:rPr lang="ru-RU" sz="28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Протяжність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заходу на </a:t>
            </a:r>
            <a:r>
              <a:rPr lang="ru-RU" sz="2800" dirty="0" err="1" smtClean="0"/>
              <a:t>схід</a:t>
            </a:r>
            <a:r>
              <a:rPr lang="ru-RU" sz="2800" dirty="0" smtClean="0"/>
              <a:t> —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як 9 тис. км, 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півночі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південь</a:t>
            </a:r>
            <a:r>
              <a:rPr lang="ru-RU" sz="2800" dirty="0" smtClean="0"/>
              <a:t> —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4 тис. км.</a:t>
            </a:r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Росія</a:t>
            </a:r>
            <a:r>
              <a:rPr lang="ru-RU" sz="2800" dirty="0" smtClean="0"/>
              <a:t> </a:t>
            </a:r>
            <a:r>
              <a:rPr lang="ru-RU" sz="2800" dirty="0" err="1" smtClean="0"/>
              <a:t>омивається</a:t>
            </a:r>
            <a:r>
              <a:rPr lang="ru-RU" sz="2800" dirty="0" smtClean="0"/>
              <a:t> водами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океанів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Сухопутними</a:t>
            </a:r>
            <a:r>
              <a:rPr lang="ru-RU" sz="2800" dirty="0" smtClean="0"/>
              <a:t> кордонами вона </a:t>
            </a:r>
            <a:r>
              <a:rPr lang="ru-RU" sz="2800" dirty="0" err="1" smtClean="0"/>
              <a:t>межує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11 </a:t>
            </a:r>
            <a:r>
              <a:rPr lang="ru-RU" sz="2800" dirty="0" err="1" smtClean="0"/>
              <a:t>країнами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Азії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062068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24" y="357167"/>
            <a:ext cx="11287204" cy="2571768"/>
          </a:xfrm>
        </p:spPr>
        <p:txBody>
          <a:bodyPr/>
          <a:lstStyle/>
          <a:p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льон-довгунець</a:t>
            </a:r>
            <a:r>
              <a:rPr lang="ru-RU" dirty="0" smtClean="0"/>
              <a:t>, </a:t>
            </a:r>
            <a:r>
              <a:rPr lang="ru-RU" dirty="0" err="1" smtClean="0"/>
              <a:t>соняшник</a:t>
            </a:r>
            <a:r>
              <a:rPr lang="ru-RU" dirty="0" smtClean="0"/>
              <a:t>, соя, </a:t>
            </a:r>
            <a:r>
              <a:rPr lang="ru-RU" dirty="0" err="1" smtClean="0"/>
              <a:t>гірчиця</a:t>
            </a:r>
            <a:r>
              <a:rPr lang="ru-RU" dirty="0" smtClean="0"/>
              <a:t>, </a:t>
            </a:r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 smtClean="0"/>
              <a:t>буряк</a:t>
            </a:r>
            <a:r>
              <a:rPr lang="ru-RU" dirty="0" smtClean="0"/>
              <a:t>, тютюн (</a:t>
            </a:r>
            <a:r>
              <a:rPr lang="ru-RU" dirty="0" err="1" smtClean="0"/>
              <a:t>Нечорноземна</a:t>
            </a:r>
            <a:r>
              <a:rPr lang="ru-RU" dirty="0" smtClean="0"/>
              <a:t> зона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).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олійна</a:t>
            </a:r>
            <a:r>
              <a:rPr lang="ru-RU" dirty="0" smtClean="0"/>
              <a:t> культура - </a:t>
            </a:r>
            <a:r>
              <a:rPr lang="ru-RU" dirty="0" err="1" smtClean="0"/>
              <a:t>соняшник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на </a:t>
            </a:r>
            <a:r>
              <a:rPr lang="ru-RU" dirty="0" err="1" smtClean="0"/>
              <a:t>чорноземних</a:t>
            </a:r>
            <a:r>
              <a:rPr lang="ru-RU" dirty="0" smtClean="0"/>
              <a:t> </a:t>
            </a:r>
            <a:r>
              <a:rPr lang="ru-RU" dirty="0" err="1" smtClean="0"/>
              <a:t>ґрунтах</a:t>
            </a:r>
            <a:r>
              <a:rPr lang="ru-RU" dirty="0" smtClean="0"/>
              <a:t> (Центральна 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Поволжя</a:t>
            </a:r>
            <a:r>
              <a:rPr lang="ru-RU" dirty="0" smtClean="0"/>
              <a:t>, </a:t>
            </a:r>
            <a:r>
              <a:rPr lang="ru-RU" dirty="0" err="1" smtClean="0"/>
              <a:t>Північний</a:t>
            </a:r>
            <a:r>
              <a:rPr lang="ru-RU" dirty="0" smtClean="0"/>
              <a:t> Кавказ). Сою </a:t>
            </a:r>
            <a:r>
              <a:rPr lang="ru-RU" dirty="0" err="1" smtClean="0"/>
              <a:t>вирощують</a:t>
            </a:r>
            <a:r>
              <a:rPr lang="ru-RU" dirty="0" smtClean="0"/>
              <a:t> на Далекому </a:t>
            </a:r>
            <a:r>
              <a:rPr lang="ru-RU" dirty="0" err="1" smtClean="0"/>
              <a:t>Сході</a:t>
            </a:r>
            <a:r>
              <a:rPr lang="ru-RU" dirty="0" smtClean="0"/>
              <a:t>. </a:t>
            </a:r>
            <a:r>
              <a:rPr lang="ru-RU" dirty="0" err="1" smtClean="0"/>
              <a:t>Картоплю</a:t>
            </a:r>
            <a:r>
              <a:rPr lang="ru-RU" dirty="0" smtClean="0"/>
              <a:t> </a:t>
            </a:r>
            <a:r>
              <a:rPr lang="ru-RU" dirty="0" err="1" smtClean="0"/>
              <a:t>культивують</a:t>
            </a:r>
            <a:r>
              <a:rPr lang="ru-RU" dirty="0" smtClean="0"/>
              <a:t> </a:t>
            </a:r>
            <a:r>
              <a:rPr lang="ru-RU" dirty="0" err="1" smtClean="0"/>
              <a:t>повсюдно</a:t>
            </a:r>
            <a:r>
              <a:rPr lang="ru-RU" dirty="0" smtClean="0"/>
              <a:t>.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садові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виноград,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Кавказі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Olya\Desktop\0021-009-Razvitie-selskogo-khozjaj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2428868"/>
            <a:ext cx="7358114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19108"/>
          </a:xfrm>
        </p:spPr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b="1" dirty="0" smtClean="0"/>
              <a:t>Тваринництво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96" y="1071547"/>
            <a:ext cx="11715831" cy="4948254"/>
          </a:xfrm>
        </p:spPr>
        <p:txBody>
          <a:bodyPr/>
          <a:lstStyle/>
          <a:p>
            <a:r>
              <a:rPr lang="ru-RU" dirty="0" smtClean="0"/>
              <a:t> У </a:t>
            </a:r>
            <a:r>
              <a:rPr lang="ru-RU" dirty="0" err="1" smtClean="0"/>
              <a:t>тваринництві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поголів'я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, свиней, </a:t>
            </a:r>
            <a:r>
              <a:rPr lang="ru-RU" dirty="0" err="1" smtClean="0"/>
              <a:t>овець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кіз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скотарство</a:t>
            </a:r>
            <a:r>
              <a:rPr lang="ru-RU" dirty="0" smtClean="0"/>
              <a:t> </a:t>
            </a:r>
            <a:r>
              <a:rPr lang="ru-RU" dirty="0" err="1" smtClean="0"/>
              <a:t>змішаного</a:t>
            </a:r>
            <a:r>
              <a:rPr lang="ru-RU" dirty="0" smtClean="0"/>
              <a:t> </a:t>
            </a:r>
            <a:r>
              <a:rPr lang="ru-RU" dirty="0" err="1" smtClean="0"/>
              <a:t>молочно-м'ясного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м'ясо-молочного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. </a:t>
            </a:r>
            <a:r>
              <a:rPr lang="ru-RU" dirty="0" err="1" smtClean="0"/>
              <a:t>Свинарство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в </a:t>
            </a:r>
            <a:r>
              <a:rPr lang="ru-RU" dirty="0" err="1" smtClean="0"/>
              <a:t>землеробських</a:t>
            </a:r>
            <a:r>
              <a:rPr lang="ru-RU" dirty="0" smtClean="0"/>
              <a:t> </a:t>
            </a:r>
            <a:r>
              <a:rPr lang="ru-RU" dirty="0" err="1" smtClean="0"/>
              <a:t>високоосвоєних</a:t>
            </a:r>
            <a:r>
              <a:rPr lang="ru-RU" dirty="0" smtClean="0"/>
              <a:t> районах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інтенсивним</a:t>
            </a:r>
            <a:r>
              <a:rPr lang="ru-RU" dirty="0" smtClean="0"/>
              <a:t> </a:t>
            </a:r>
            <a:r>
              <a:rPr lang="ru-RU" dirty="0" err="1" smtClean="0"/>
              <a:t>кормовиробництвом</a:t>
            </a:r>
            <a:r>
              <a:rPr lang="ru-RU" dirty="0" smtClean="0"/>
              <a:t>. </a:t>
            </a:r>
            <a:r>
              <a:rPr lang="ru-RU" dirty="0" err="1" smtClean="0"/>
              <a:t>Вівчарство</a:t>
            </a:r>
            <a:r>
              <a:rPr lang="ru-RU" dirty="0" smtClean="0"/>
              <a:t> </a:t>
            </a:r>
            <a:r>
              <a:rPr lang="ru-RU" dirty="0" err="1" smtClean="0"/>
              <a:t>представлене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породами - </a:t>
            </a:r>
            <a:r>
              <a:rPr lang="ru-RU" dirty="0" err="1" smtClean="0"/>
              <a:t>тонкорунним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грубововняним</a:t>
            </a:r>
            <a:r>
              <a:rPr lang="ru-RU" dirty="0" smtClean="0"/>
              <a:t> та </a:t>
            </a:r>
            <a:r>
              <a:rPr lang="ru-RU" dirty="0" err="1" smtClean="0"/>
              <a:t>приурочене</a:t>
            </a:r>
            <a:r>
              <a:rPr lang="ru-RU" dirty="0" smtClean="0"/>
              <a:t> до </a:t>
            </a:r>
            <a:r>
              <a:rPr lang="ru-RU" dirty="0" err="1" smtClean="0"/>
              <a:t>степової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Нижнього</a:t>
            </a:r>
            <a:r>
              <a:rPr lang="ru-RU" dirty="0" smtClean="0"/>
              <a:t> </a:t>
            </a:r>
            <a:r>
              <a:rPr lang="ru-RU" dirty="0" err="1" smtClean="0"/>
              <a:t>Поволжя</a:t>
            </a:r>
            <a:r>
              <a:rPr lang="ru-RU" dirty="0" smtClean="0"/>
              <a:t> та </a:t>
            </a:r>
            <a:r>
              <a:rPr lang="ru-RU" dirty="0" err="1" smtClean="0"/>
              <a:t>Північного</a:t>
            </a:r>
            <a:r>
              <a:rPr lang="ru-RU" dirty="0" smtClean="0"/>
              <a:t> Кавказу.</a:t>
            </a:r>
            <a:endParaRPr lang="ru-RU" dirty="0"/>
          </a:p>
        </p:txBody>
      </p:sp>
      <p:pic>
        <p:nvPicPr>
          <p:cNvPr id="14338" name="Picture 2" descr="C:\Users\Olya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074" y="3500438"/>
            <a:ext cx="6929486" cy="31280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     </a:t>
            </a:r>
            <a:r>
              <a:rPr lang="uk-UA" b="1" dirty="0" smtClean="0"/>
              <a:t>Транспорт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285861"/>
            <a:ext cx="11572955" cy="235745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Транспорт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добре </a:t>
            </a:r>
            <a:r>
              <a:rPr lang="ru-RU" dirty="0" err="1" smtClean="0"/>
              <a:t>розвинутий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та районами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Основну</a:t>
            </a:r>
            <a:r>
              <a:rPr lang="ru-RU" dirty="0" smtClean="0"/>
              <a:t> роль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залізничний</a:t>
            </a:r>
            <a:r>
              <a:rPr lang="ru-RU" dirty="0" smtClean="0"/>
              <a:t> транспорт. </a:t>
            </a:r>
            <a:r>
              <a:rPr lang="ru-RU" dirty="0" err="1" smtClean="0"/>
              <a:t>Найгустіша</a:t>
            </a:r>
            <a:r>
              <a:rPr lang="ru-RU" dirty="0" smtClean="0"/>
              <a:t> мережа </a:t>
            </a:r>
            <a:r>
              <a:rPr lang="ru-RU" dirty="0" err="1" smtClean="0"/>
              <a:t>залізничних</a:t>
            </a:r>
            <a:r>
              <a:rPr lang="ru-RU" dirty="0" smtClean="0"/>
              <a:t> </a:t>
            </a:r>
            <a:r>
              <a:rPr lang="ru-RU" dirty="0" err="1" smtClean="0"/>
              <a:t>колій</a:t>
            </a:r>
            <a:r>
              <a:rPr lang="ru-RU" dirty="0" smtClean="0"/>
              <a:t> </a:t>
            </a:r>
            <a:r>
              <a:rPr lang="ru-RU" dirty="0" err="1" smtClean="0"/>
              <a:t>пролягає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перевезеннях</a:t>
            </a:r>
            <a:r>
              <a:rPr lang="ru-RU" dirty="0" smtClean="0"/>
              <a:t> </a:t>
            </a:r>
            <a:r>
              <a:rPr lang="ru-RU" dirty="0" err="1" smtClean="0"/>
              <a:t>найдешевшим</a:t>
            </a:r>
            <a:r>
              <a:rPr lang="ru-RU" dirty="0" smtClean="0"/>
              <a:t> видом транспорту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річковий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Морський</a:t>
            </a:r>
            <a:r>
              <a:rPr lang="ru-RU" dirty="0" smtClean="0"/>
              <a:t> транспорт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зовнішньоекономічних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Розгалужена</a:t>
            </a:r>
            <a:r>
              <a:rPr lang="ru-RU" dirty="0" smtClean="0"/>
              <a:t> мережа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автомобільного</a:t>
            </a:r>
            <a:r>
              <a:rPr lang="ru-RU" dirty="0" smtClean="0"/>
              <a:t> транспорту. </a:t>
            </a:r>
          </a:p>
        </p:txBody>
      </p:sp>
      <p:pic>
        <p:nvPicPr>
          <p:cNvPr id="16386" name="Picture 2" descr="C:\Users\Olya\Desktop\1268975604_gnp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34" y="3601938"/>
            <a:ext cx="4419604" cy="3151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810" y="3714752"/>
            <a:ext cx="6786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900" dirty="0" err="1" smtClean="0"/>
              <a:t>Важливе</a:t>
            </a:r>
            <a:r>
              <a:rPr lang="ru-RU" sz="1900" dirty="0" smtClean="0"/>
              <a:t> </a:t>
            </a:r>
            <a:r>
              <a:rPr lang="ru-RU" sz="1900" dirty="0" err="1" smtClean="0"/>
              <a:t>значення</a:t>
            </a:r>
            <a:r>
              <a:rPr lang="ru-RU" sz="1900" dirty="0" smtClean="0"/>
              <a:t> у </a:t>
            </a:r>
            <a:r>
              <a:rPr lang="ru-RU" sz="1900" dirty="0" err="1" smtClean="0"/>
              <a:t>перевезенні</a:t>
            </a:r>
            <a:r>
              <a:rPr lang="ru-RU" sz="1900" dirty="0" smtClean="0"/>
              <a:t> </a:t>
            </a:r>
            <a:r>
              <a:rPr lang="ru-RU" sz="1900" dirty="0" err="1" smtClean="0"/>
              <a:t>пасажирів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вантажів</a:t>
            </a:r>
            <a:r>
              <a:rPr lang="ru-RU" sz="1900" dirty="0" smtClean="0"/>
              <a:t> </a:t>
            </a:r>
            <a:r>
              <a:rPr lang="ru-RU" sz="1900" dirty="0" err="1" smtClean="0"/>
              <a:t>у</a:t>
            </a:r>
            <a:r>
              <a:rPr lang="ru-RU" sz="1900" dirty="0" smtClean="0"/>
              <a:t> </a:t>
            </a:r>
            <a:r>
              <a:rPr lang="ru-RU" sz="1900" dirty="0" err="1" smtClean="0"/>
              <a:t>зв'язку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розмірами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країни</a:t>
            </a:r>
            <a:r>
              <a:rPr lang="ru-RU" sz="1900" dirty="0" smtClean="0"/>
              <a:t> </a:t>
            </a:r>
            <a:r>
              <a:rPr lang="ru-RU" sz="1900" dirty="0" err="1" smtClean="0"/>
              <a:t>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авіаційний</a:t>
            </a:r>
            <a:r>
              <a:rPr lang="ru-RU" sz="1900" dirty="0" smtClean="0"/>
              <a:t> транспорт. 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dirty="0" err="1" smtClean="0"/>
              <a:t>Останнім</a:t>
            </a:r>
            <a:r>
              <a:rPr lang="ru-RU" sz="1900" dirty="0" smtClean="0"/>
              <a:t> часом широких </a:t>
            </a:r>
            <a:r>
              <a:rPr lang="ru-RU" sz="1900" dirty="0" err="1" smtClean="0"/>
              <a:t>масштабів</a:t>
            </a:r>
            <a:r>
              <a:rPr lang="ru-RU" sz="1900" dirty="0" smtClean="0"/>
              <a:t> </a:t>
            </a:r>
            <a:r>
              <a:rPr lang="ru-RU" sz="1900" dirty="0" err="1" smtClean="0"/>
              <a:t>набув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розвиток</a:t>
            </a:r>
            <a:r>
              <a:rPr lang="ru-RU" sz="1900" dirty="0" smtClean="0"/>
              <a:t> </a:t>
            </a:r>
            <a:r>
              <a:rPr lang="ru-RU" sz="1900" dirty="0" err="1" smtClean="0"/>
              <a:t>трубопровідного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транспорту.За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протяжністю</a:t>
            </a:r>
            <a:r>
              <a:rPr lang="ru-RU" sz="1900" dirty="0" smtClean="0"/>
              <a:t> </a:t>
            </a:r>
            <a:r>
              <a:rPr lang="ru-RU" sz="1900" dirty="0" err="1" smtClean="0"/>
              <a:t>трубопроводів</a:t>
            </a:r>
            <a:r>
              <a:rPr lang="ru-RU" sz="1900" dirty="0" smtClean="0"/>
              <a:t> </a:t>
            </a:r>
            <a:r>
              <a:rPr lang="ru-RU" sz="1900" dirty="0" err="1" smtClean="0"/>
              <a:t>Росія</a:t>
            </a:r>
            <a:r>
              <a:rPr lang="ru-RU" sz="1900" dirty="0" smtClean="0"/>
              <a:t> </a:t>
            </a:r>
            <a:r>
              <a:rPr lang="ru-RU" sz="1900" dirty="0" err="1" smtClean="0"/>
              <a:t>поступається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лише</a:t>
            </a:r>
            <a:r>
              <a:rPr lang="ru-RU" sz="1900" dirty="0" smtClean="0"/>
              <a:t> США.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Olya\Desktop\0_65f7_8f45cbb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58" y="285729"/>
            <a:ext cx="3500461" cy="2928958"/>
          </a:xfrm>
          <a:prstGeom prst="rect">
            <a:avLst/>
          </a:prstGeom>
          <a:noFill/>
        </p:spPr>
      </p:pic>
      <p:pic>
        <p:nvPicPr>
          <p:cNvPr id="15364" name="Picture 4" descr="C:\Users\Olya\Desktop\Новодевичье_речной_транспорт_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114" y="273848"/>
            <a:ext cx="3714776" cy="2869426"/>
          </a:xfrm>
          <a:prstGeom prst="rect">
            <a:avLst/>
          </a:prstGeom>
          <a:noFill/>
        </p:spPr>
      </p:pic>
      <p:pic>
        <p:nvPicPr>
          <p:cNvPr id="15365" name="Picture 5" descr="C:\Users\Olya\Desktop\0003-004-VOZDUSHNYJ-TRANSPORT-Vozdushnyj-tran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72" y="285728"/>
            <a:ext cx="3913285" cy="2928958"/>
          </a:xfrm>
          <a:prstGeom prst="rect">
            <a:avLst/>
          </a:prstGeom>
          <a:noFill/>
        </p:spPr>
      </p:pic>
      <p:pic>
        <p:nvPicPr>
          <p:cNvPr id="15366" name="Picture 6" descr="C:\Users\Olya\Desktop\tr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710" y="3786190"/>
            <a:ext cx="3857652" cy="2770162"/>
          </a:xfrm>
          <a:prstGeom prst="rect">
            <a:avLst/>
          </a:prstGeom>
          <a:noFill/>
        </p:spPr>
      </p:pic>
      <p:pic>
        <p:nvPicPr>
          <p:cNvPr id="15367" name="Picture 7" descr="C:\Users\Olya\Desktop\egypt_osobennosti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058" y="3786190"/>
            <a:ext cx="3638427" cy="2735255"/>
          </a:xfrm>
          <a:prstGeom prst="rect">
            <a:avLst/>
          </a:prstGeom>
          <a:noFill/>
        </p:spPr>
      </p:pic>
      <p:pic>
        <p:nvPicPr>
          <p:cNvPr id="15368" name="Picture 8" descr="C:\Users\Olya\Desktop\trub-300x2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8182" y="3786190"/>
            <a:ext cx="3721270" cy="2728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214290"/>
            <a:ext cx="9144001" cy="714380"/>
          </a:xfrm>
        </p:spPr>
        <p:txBody>
          <a:bodyPr/>
          <a:lstStyle/>
          <a:p>
            <a:r>
              <a:rPr lang="uk-UA" b="1" dirty="0" smtClean="0"/>
              <a:t>             Зовнішні економічні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endParaRPr lang="ru-RU" b="1" dirty="0"/>
          </a:p>
        </p:txBody>
      </p:sp>
      <p:pic>
        <p:nvPicPr>
          <p:cNvPr id="17412" name="Picture 4" descr="C:\Users\Olya\Desktop\196_image022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72" y="3929066"/>
            <a:ext cx="5248275" cy="1914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935" y="6000768"/>
            <a:ext cx="542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Структура зовнішньоторговельного обороту Росії по групах країн (2009 р.)</a:t>
            </a:r>
            <a:endParaRPr lang="ru-RU" dirty="0"/>
          </a:p>
        </p:txBody>
      </p:sp>
      <p:pic>
        <p:nvPicPr>
          <p:cNvPr id="17413" name="Picture 5" descr="C:\Users\Olya\Desktop\image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10" y="1000108"/>
            <a:ext cx="4725177" cy="2714644"/>
          </a:xfrm>
          <a:prstGeom prst="rect">
            <a:avLst/>
          </a:prstGeom>
          <a:noFill/>
        </p:spPr>
      </p:pic>
      <p:pic>
        <p:nvPicPr>
          <p:cNvPr id="17414" name="Picture 6" descr="C:\Users\Olya\Desktop\203_image0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2974" y="3857628"/>
            <a:ext cx="5886450" cy="25336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80164" y="6357958"/>
            <a:ext cx="493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Товарна структура імпорту Російської Федерації</a:t>
            </a:r>
            <a:endParaRPr lang="ru-RU" dirty="0"/>
          </a:p>
        </p:txBody>
      </p:sp>
      <p:pic>
        <p:nvPicPr>
          <p:cNvPr id="17415" name="Picture 7" descr="C:\Users\Olya\Desktop\198_image02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5850" y="928671"/>
            <a:ext cx="4814320" cy="23574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08660" y="321468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Основні торгові партнери Росії серед країн далекого зарубіжжя (2009 р.)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761984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</a:t>
            </a:r>
            <a:r>
              <a:rPr lang="uk-UA" b="1" dirty="0" smtClean="0"/>
              <a:t>Природні умови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7934" y="1285860"/>
            <a:ext cx="5286412" cy="471490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Більша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розташована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помірному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поясі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незначна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—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арктичному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субарктичному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Чорноморське</a:t>
            </a:r>
            <a:r>
              <a:rPr lang="ru-RU" sz="2800" dirty="0" smtClean="0"/>
              <a:t> </a:t>
            </a:r>
            <a:r>
              <a:rPr lang="ru-RU" sz="2800" dirty="0" err="1" smtClean="0"/>
              <a:t>узбережжя</a:t>
            </a:r>
            <a:r>
              <a:rPr lang="ru-RU" sz="2800" dirty="0" smtClean="0"/>
              <a:t> Кавказу — в </a:t>
            </a:r>
            <a:r>
              <a:rPr lang="ru-RU" sz="2800" dirty="0" err="1" smtClean="0"/>
              <a:t>субтропічному</a:t>
            </a:r>
            <a:r>
              <a:rPr lang="ru-RU" sz="2800" dirty="0" smtClean="0"/>
              <a:t>. </a:t>
            </a:r>
            <a:r>
              <a:rPr lang="ru-RU" sz="2800" dirty="0" err="1" smtClean="0"/>
              <a:t>Континентальність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клімату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поступово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заходу на </a:t>
            </a:r>
            <a:r>
              <a:rPr lang="ru-RU" sz="2800" dirty="0" err="1" smtClean="0"/>
              <a:t>схід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помірно</a:t>
            </a:r>
            <a:r>
              <a:rPr lang="ru-RU" sz="2800" dirty="0" smtClean="0"/>
              <a:t> континентального до </a:t>
            </a:r>
            <a:r>
              <a:rPr lang="ru-RU" sz="2800" dirty="0" err="1" smtClean="0"/>
              <a:t>різкоконтинентального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5" name="Picture 3" descr="C:\Users\Olya\Desktop\клим+пояса+и+области+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6" y="1285860"/>
            <a:ext cx="5834962" cy="3286148"/>
          </a:xfrm>
          <a:prstGeom prst="rect">
            <a:avLst/>
          </a:prstGeom>
          <a:noFill/>
        </p:spPr>
      </p:pic>
      <p:pic>
        <p:nvPicPr>
          <p:cNvPr id="3076" name="Picture 4" descr="C:\Users\Olya\Desktop\легенда+к+климатичес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4714884"/>
            <a:ext cx="5357850" cy="1634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69882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79372" y="214290"/>
            <a:ext cx="4786346" cy="2423307"/>
            <a:chOff x="379372" y="214290"/>
            <a:chExt cx="4786346" cy="2423307"/>
          </a:xfrm>
        </p:grpSpPr>
        <p:pic>
          <p:nvPicPr>
            <p:cNvPr id="5124" name="Picture 4" descr="C:\Users\Olya\Desktop\осадки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372" y="571480"/>
              <a:ext cx="3571900" cy="206611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450942" y="214290"/>
              <a:ext cx="371477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dirty="0" smtClean="0"/>
                <a:t>   </a:t>
              </a:r>
              <a:r>
                <a:rPr lang="uk-UA" b="1" dirty="0" smtClean="0"/>
                <a:t>ОПАДИ</a:t>
              </a:r>
              <a:endParaRPr lang="ru-RU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66114" y="142852"/>
            <a:ext cx="3706231" cy="2500330"/>
            <a:chOff x="8166114" y="142852"/>
            <a:chExt cx="3706231" cy="2500330"/>
          </a:xfrm>
        </p:grpSpPr>
        <p:pic>
          <p:nvPicPr>
            <p:cNvPr id="5125" name="Picture 5" descr="C:\Users\Olya\Desktop\КОЛИЧЕСТВО СОЛНЕЧНОЙ РАДИАЦИ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6114" y="571480"/>
              <a:ext cx="3706231" cy="207170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237552" y="142852"/>
              <a:ext cx="35719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b="1" dirty="0" smtClean="0"/>
                <a:t>СУМАРНА</a:t>
              </a:r>
              <a:r>
                <a:rPr lang="uk-UA" dirty="0" smtClean="0"/>
                <a:t> </a:t>
              </a:r>
              <a:r>
                <a:rPr lang="uk-UA" b="1" dirty="0" smtClean="0"/>
                <a:t>СОНЯЧНА</a:t>
              </a:r>
              <a:r>
                <a:rPr lang="uk-UA" dirty="0" smtClean="0"/>
                <a:t> </a:t>
              </a:r>
              <a:r>
                <a:rPr lang="uk-UA" b="1" dirty="0" smtClean="0"/>
                <a:t>РАДІАЦІЯ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94148" y="1714488"/>
            <a:ext cx="3929090" cy="2723911"/>
            <a:chOff x="4094148" y="1714488"/>
            <a:chExt cx="3929090" cy="2723911"/>
          </a:xfrm>
        </p:grpSpPr>
        <p:pic>
          <p:nvPicPr>
            <p:cNvPr id="5126" name="Picture 6" descr="C:\Users\Olya\Desktop\природные+зоны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148" y="2214554"/>
              <a:ext cx="3929090" cy="222384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308462" y="1714488"/>
              <a:ext cx="35719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dirty="0" smtClean="0"/>
                <a:t>                </a:t>
              </a:r>
              <a:r>
                <a:rPr lang="uk-UA" b="1" dirty="0" smtClean="0"/>
                <a:t>ПРИРОДНІ</a:t>
              </a:r>
              <a:r>
                <a:rPr lang="uk-UA" dirty="0" smtClean="0"/>
                <a:t> </a:t>
              </a:r>
              <a:r>
                <a:rPr lang="uk-UA" b="1" dirty="0" smtClean="0"/>
                <a:t>ЗОНИ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094676" y="3857628"/>
            <a:ext cx="3857652" cy="2720266"/>
            <a:chOff x="8094676" y="3857628"/>
            <a:chExt cx="3857652" cy="2720266"/>
          </a:xfrm>
        </p:grpSpPr>
        <p:pic>
          <p:nvPicPr>
            <p:cNvPr id="5122" name="Picture 2" descr="C:\Users\Olya\Desktop\осадки+в+январе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94676" y="4429132"/>
              <a:ext cx="3857652" cy="214876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8166114" y="3857628"/>
              <a:ext cx="35719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dirty="0" smtClean="0"/>
                <a:t>           </a:t>
              </a:r>
              <a:r>
                <a:rPr lang="uk-UA" b="1" dirty="0" smtClean="0"/>
                <a:t>ТЕМПЕРАТУРИ</a:t>
              </a:r>
              <a:r>
                <a:rPr lang="uk-UA" dirty="0" smtClean="0"/>
                <a:t> </a:t>
              </a:r>
              <a:r>
                <a:rPr lang="uk-UA" b="1" dirty="0" smtClean="0"/>
                <a:t>В</a:t>
              </a:r>
              <a:r>
                <a:rPr lang="uk-UA" dirty="0" smtClean="0"/>
                <a:t> </a:t>
              </a:r>
              <a:r>
                <a:rPr lang="uk-UA" b="1" dirty="0" smtClean="0"/>
                <a:t>СІЧНІ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5058" y="3929066"/>
            <a:ext cx="3828283" cy="2643206"/>
            <a:chOff x="165058" y="3929066"/>
            <a:chExt cx="3828283" cy="2643206"/>
          </a:xfrm>
        </p:grpSpPr>
        <p:pic>
          <p:nvPicPr>
            <p:cNvPr id="5123" name="Picture 3" descr="C:\Users\Olya\Desktop\темпет+в+июле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496" y="4429132"/>
              <a:ext cx="3756845" cy="214314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65058" y="3929066"/>
              <a:ext cx="364333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dirty="0" smtClean="0"/>
                <a:t>             ТЕМПЕРАТУРИ В ЛИПНІ</a:t>
              </a: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781601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90546"/>
          </a:xfrm>
        </p:spPr>
        <p:txBody>
          <a:bodyPr/>
          <a:lstStyle/>
          <a:p>
            <a:r>
              <a:rPr lang="uk-UA" b="1" dirty="0" smtClean="0"/>
              <a:t>                       Природні ресурси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7934" y="1142984"/>
            <a:ext cx="6500858" cy="507209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небагатьох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практично </a:t>
            </a:r>
            <a:r>
              <a:rPr lang="uk-UA" dirty="0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uk-UA" dirty="0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 Вона добре забезпечена паливно-енергетичними ресурсами: кам'яним і бурим вугіллям, нафтою і газом, торфом, горючими сланцями. Є значні родовища урану.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93686" y="5857892"/>
            <a:ext cx="54292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                        </a:t>
            </a:r>
            <a:endParaRPr lang="ru-RU" dirty="0"/>
          </a:p>
        </p:txBody>
      </p:sp>
      <p:pic>
        <p:nvPicPr>
          <p:cNvPr id="1026" name="Picture 2" descr="C:\Users\Olya\Desktop\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4" y="3857628"/>
            <a:ext cx="3214710" cy="2897766"/>
          </a:xfrm>
          <a:prstGeom prst="rect">
            <a:avLst/>
          </a:prstGeom>
          <a:noFill/>
        </p:spPr>
      </p:pic>
      <p:pic>
        <p:nvPicPr>
          <p:cNvPr id="1027" name="Picture 3" descr="C:\Users\Olya\Desktop\161540_610635_1332784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396" y="3857628"/>
            <a:ext cx="4071965" cy="2850097"/>
          </a:xfrm>
          <a:prstGeom prst="rect">
            <a:avLst/>
          </a:prstGeom>
          <a:noFill/>
        </p:spPr>
      </p:pic>
      <p:pic>
        <p:nvPicPr>
          <p:cNvPr id="1028" name="Picture 4" descr="C:\Users\Olya\Desktop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114" y="3857628"/>
            <a:ext cx="3670300" cy="2768600"/>
          </a:xfrm>
          <a:prstGeom prst="rect">
            <a:avLst/>
          </a:prstGeom>
          <a:noFill/>
        </p:spPr>
      </p:pic>
      <p:pic>
        <p:nvPicPr>
          <p:cNvPr id="1030" name="Picture 6" descr="http://www.allgeology.ru/pics/2jb5co3lc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14" y="571480"/>
            <a:ext cx="3333750" cy="296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2238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380" y="714356"/>
            <a:ext cx="9572692" cy="4114801"/>
          </a:xfrm>
        </p:spPr>
        <p:txBody>
          <a:bodyPr/>
          <a:lstStyle/>
          <a:p>
            <a:pPr lvl="0"/>
            <a:r>
              <a:rPr lang="uk-UA" sz="3200" dirty="0" smtClean="0"/>
              <a:t>Має чималі запаси рудних корисних копалин, які є основою для розвитку металургії країни: залізних руд, марганцевих руд, </a:t>
            </a:r>
            <a:r>
              <a:rPr lang="uk-UA" sz="3200" dirty="0" err="1" smtClean="0"/>
              <a:t>руд</a:t>
            </a:r>
            <a:r>
              <a:rPr lang="uk-UA" sz="3200" dirty="0" smtClean="0"/>
              <a:t> кольорових металів.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6082" name="Picture 2" descr="http://www.osvitanet.com.ua/base_book/geography8/g8_17.files/image0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800" y="2857496"/>
            <a:ext cx="3933811" cy="3429024"/>
          </a:xfrm>
          <a:prstGeom prst="rect">
            <a:avLst/>
          </a:prstGeom>
          <a:noFill/>
        </p:spPr>
      </p:pic>
      <p:pic>
        <p:nvPicPr>
          <p:cNvPr id="46084" name="Picture 4" descr="https://encrypted-tbn2.gstatic.com/images?q=tbn:ANd9GcTqG-98SzNX8VYlSRA3SFY9DijNSwpbeK7wgc3STeoUqzrL2GMQ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58" y="2857496"/>
            <a:ext cx="3429024" cy="3406902"/>
          </a:xfrm>
          <a:prstGeom prst="rect">
            <a:avLst/>
          </a:prstGeom>
          <a:noFill/>
        </p:spPr>
      </p:pic>
      <p:pic>
        <p:nvPicPr>
          <p:cNvPr id="46086" name="Picture 6" descr="http://www.facenews.ua/images/doc/2/9/29517tex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396" y="2857496"/>
            <a:ext cx="3929090" cy="3448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428604"/>
            <a:ext cx="11644394" cy="4114801"/>
          </a:xfrm>
        </p:spPr>
        <p:txBody>
          <a:bodyPr/>
          <a:lstStyle/>
          <a:p>
            <a:pPr lvl="0"/>
            <a:r>
              <a:rPr lang="uk-UA" dirty="0" smtClean="0"/>
              <a:t>Росія забезпечена хімічною сировиною: кам'яною та калійною солями, фосфоритами та апатитами, має багаті родовища сірки, азбесту, будівельних матеріалів.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7106" name="Picture 2" descr="http://www.mii.org/Minerals/Minpics1/Rock%20S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6" y="1428736"/>
            <a:ext cx="2786058" cy="2476497"/>
          </a:xfrm>
          <a:prstGeom prst="rect">
            <a:avLst/>
          </a:prstGeom>
          <a:noFill/>
        </p:spPr>
      </p:pic>
      <p:pic>
        <p:nvPicPr>
          <p:cNvPr id="47108" name="Picture 4" descr="http://upbc.com.ua/images/sedimentary/sedimentary2Cas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62" y="1428736"/>
            <a:ext cx="3332393" cy="2500330"/>
          </a:xfrm>
          <a:prstGeom prst="rect">
            <a:avLst/>
          </a:prstGeom>
          <a:noFill/>
        </p:spPr>
      </p:pic>
      <p:pic>
        <p:nvPicPr>
          <p:cNvPr id="47110" name="Picture 6" descr="https://encrypted-tbn0.gstatic.com/images?q=tbn:ANd9GcRhzomodvJgM0DXe6ocOJEtgJAOLGkU668ErI4ovzQHQQizcrqrM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6180" y="1428736"/>
            <a:ext cx="2857500" cy="2500330"/>
          </a:xfrm>
          <a:prstGeom prst="rect">
            <a:avLst/>
          </a:prstGeom>
          <a:noFill/>
        </p:spPr>
      </p:pic>
      <p:pic>
        <p:nvPicPr>
          <p:cNvPr id="47112" name="Picture 8" descr="http://upload.wikimedia.org/wikipedia/uk/1/1c/%D0%A1%D1%96%D1%80%D0%BA%D0%B0_%D1%81%D0%B0%D0%BC%D0%BE%D1%80%D0%BE%D0%B4%D0%BD%D0%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20" y="3983795"/>
            <a:ext cx="3857652" cy="2874205"/>
          </a:xfrm>
          <a:prstGeom prst="rect">
            <a:avLst/>
          </a:prstGeom>
          <a:noFill/>
        </p:spPr>
      </p:pic>
      <p:pic>
        <p:nvPicPr>
          <p:cNvPr id="47114" name="Picture 10" descr="http://ua.all.biz/img/ua/catalog/43317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4148" y="4071942"/>
            <a:ext cx="3836535" cy="2643206"/>
          </a:xfrm>
          <a:prstGeom prst="rect">
            <a:avLst/>
          </a:prstGeom>
          <a:noFill/>
        </p:spPr>
      </p:pic>
      <p:pic>
        <p:nvPicPr>
          <p:cNvPr id="47116" name="Picture 12" descr="http://ubf-org.com.ua/lang/ru/get_image/id/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1866" y="4143380"/>
            <a:ext cx="3352803" cy="2533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248" y="428604"/>
            <a:ext cx="11358642" cy="4114801"/>
          </a:xfrm>
        </p:spPr>
        <p:txBody>
          <a:bodyPr/>
          <a:lstStyle/>
          <a:p>
            <a:pPr lvl="0"/>
            <a:r>
              <a:rPr lang="uk-UA" dirty="0" smtClean="0"/>
              <a:t>Водні ресурси є багатими й різноманітними. До них належать насамперед великі річки: Лена, Єнісей, Об, Ангара, Волга, Дон, Ока, Печора, Північна Двіна, які мають значний гідроенергетичний потенціал. Вихід до трьох океанів дає можливість державі використовувати морські багатства й розвивати різні промисли.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8130" name="Picture 2" descr="http://schools.keldysh.ru/gym1522/sybir/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40" y="4714884"/>
            <a:ext cx="5657850" cy="1900236"/>
          </a:xfrm>
          <a:prstGeom prst="rect">
            <a:avLst/>
          </a:prstGeom>
          <a:noFill/>
        </p:spPr>
      </p:pic>
      <p:pic>
        <p:nvPicPr>
          <p:cNvPr id="48132" name="Picture 4" descr="http://www.barnaul-altai.ru/info/barnaul/altai/img/altaigeo2_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34" y="1928802"/>
            <a:ext cx="3500462" cy="2505076"/>
          </a:xfrm>
          <a:prstGeom prst="rect">
            <a:avLst/>
          </a:prstGeom>
          <a:noFill/>
        </p:spPr>
      </p:pic>
      <p:pic>
        <p:nvPicPr>
          <p:cNvPr id="48134" name="Picture 6" descr="http://www.turliner.ru/images/enisei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272" y="1928802"/>
            <a:ext cx="3714776" cy="2480160"/>
          </a:xfrm>
          <a:prstGeom prst="rect">
            <a:avLst/>
          </a:prstGeom>
          <a:noFill/>
        </p:spPr>
      </p:pic>
      <p:pic>
        <p:nvPicPr>
          <p:cNvPr id="48136" name="Picture 8" descr="http://akvarel.ru/img/articles/190_main_picturecontent-pid-f370-et-5433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8924" y="1928803"/>
            <a:ext cx="3786214" cy="2527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1199</Words>
  <Application>Microsoft Office PowerPoint</Application>
  <PresentationFormat>Произвольный</PresentationFormat>
  <Paragraphs>102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TS102895261</vt:lpstr>
      <vt:lpstr>    Російська федерація</vt:lpstr>
      <vt:lpstr>                       “Візитна картка” Росії</vt:lpstr>
      <vt:lpstr>        Економіко-географічне положення</vt:lpstr>
      <vt:lpstr>                           Природні умови</vt:lpstr>
      <vt:lpstr>Слайд 5</vt:lpstr>
      <vt:lpstr>                       Природні ресурси</vt:lpstr>
      <vt:lpstr>Слайд 7</vt:lpstr>
      <vt:lpstr>Слайд 8</vt:lpstr>
      <vt:lpstr>Слайд 9</vt:lpstr>
      <vt:lpstr>Слайд 10</vt:lpstr>
      <vt:lpstr>                               Населення</vt:lpstr>
      <vt:lpstr>             Національний склад населення </vt:lpstr>
      <vt:lpstr>Слайд 13</vt:lpstr>
      <vt:lpstr>Слайд 14</vt:lpstr>
      <vt:lpstr>                   Розселення населення</vt:lpstr>
      <vt:lpstr>                           Трудові ресурси</vt:lpstr>
      <vt:lpstr>                  Господарство</vt:lpstr>
      <vt:lpstr>                            Промисловість</vt:lpstr>
      <vt:lpstr>                      Електроенергетика</vt:lpstr>
      <vt:lpstr>Слайд 20</vt:lpstr>
      <vt:lpstr>                Машинобудівний комплекс</vt:lpstr>
      <vt:lpstr>                              Металургія</vt:lpstr>
      <vt:lpstr>                     Хімічна промисловість</vt:lpstr>
      <vt:lpstr>Лісова, деревообробна промисловість</vt:lpstr>
      <vt:lpstr>Промисловість будівельних матеріалів</vt:lpstr>
      <vt:lpstr>                        Легка промисловість</vt:lpstr>
      <vt:lpstr> </vt:lpstr>
      <vt:lpstr>                   Сільське господарство</vt:lpstr>
      <vt:lpstr>                             Рослинництво</vt:lpstr>
      <vt:lpstr>Слайд 30</vt:lpstr>
      <vt:lpstr>                             Тваринництво</vt:lpstr>
      <vt:lpstr>                                 Транспорт</vt:lpstr>
      <vt:lpstr>Слайд 33</vt:lpstr>
      <vt:lpstr>             Зовнішні економічні зв’язки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2013-01-10T09:22:17Z</dcterms:created>
  <dcterms:modified xsi:type="dcterms:W3CDTF">2013-01-29T16:38:36Z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