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73" r:id="rId2"/>
    <p:sldMasterId id="2147483674" r:id="rId3"/>
    <p:sldMasterId id="2147483675" r:id="rId4"/>
  </p:sldMasterIdLst>
  <p:notesMasterIdLst>
    <p:notesMasterId r:id="rId13"/>
  </p:notesMasterIdLst>
  <p:sldIdLst>
    <p:sldId id="256" r:id="rId5"/>
    <p:sldId id="258" r:id="rId6"/>
    <p:sldId id="264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Shape 3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Shape 3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334226"/>
            <a:ext cx="7314320" cy="4116299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63" name="Shape 63"/>
          <p:cNvSpPr txBox="1">
            <a:spLocks noGrp="1"/>
          </p:cNvSpPr>
          <p:nvPr>
            <p:ph type="ctrTitle"/>
          </p:nvPr>
        </p:nvSpPr>
        <p:spPr>
          <a:xfrm>
            <a:off x="685800" y="2266575"/>
            <a:ext cx="6400799" cy="133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685800" y="3600451"/>
            <a:ext cx="6400799" cy="9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Shape 162"/>
          <p:cNvGrpSpPr/>
          <p:nvPr/>
        </p:nvGrpSpPr>
        <p:grpSpPr>
          <a:xfrm>
            <a:off x="-11" y="1334226"/>
            <a:ext cx="7314320" cy="4116299"/>
            <a:chOff x="-11" y="1378676"/>
            <a:chExt cx="7314320" cy="4116299"/>
          </a:xfrm>
        </p:grpSpPr>
        <p:sp>
          <p:nvSpPr>
            <p:cNvPr id="163" name="Shape 163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65" name="Shape 165"/>
          <p:cNvSpPr txBox="1">
            <a:spLocks noGrp="1"/>
          </p:cNvSpPr>
          <p:nvPr>
            <p:ph type="ctrTitle"/>
          </p:nvPr>
        </p:nvSpPr>
        <p:spPr>
          <a:xfrm>
            <a:off x="685800" y="2266575"/>
            <a:ext cx="6400799" cy="133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subTitle" idx="1"/>
          </p:nvPr>
        </p:nvSpPr>
        <p:spPr>
          <a:xfrm>
            <a:off x="685800" y="3600451"/>
            <a:ext cx="6400799" cy="9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" name="Shape 168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169" name="Shape 169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aseline="0">
                <a:solidFill>
                  <a:schemeClr val="dk2"/>
                </a:solidFill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body" idx="1"/>
          </p:nvPr>
        </p:nvSpPr>
        <p:spPr>
          <a:xfrm>
            <a:off x="456245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175" name="Shape 175"/>
          <p:cNvSpPr txBox="1">
            <a:spLocks noGrp="1"/>
          </p:cNvSpPr>
          <p:nvPr>
            <p:ph type="body" idx="2"/>
          </p:nvPr>
        </p:nvSpPr>
        <p:spPr>
          <a:xfrm>
            <a:off x="4648200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grpSp>
        <p:nvGrpSpPr>
          <p:cNvPr id="176" name="Shape 176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177" name="Shape 17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178" name="Shape 17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Shape 181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182" name="Shape 182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183" name="Shape 183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/>
        </p:nvSpPr>
        <p:spPr>
          <a:xfrm flipH="1">
            <a:off x="8964665" y="6165014"/>
            <a:ext cx="187800" cy="6951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87" name="Shape 187"/>
          <p:cNvSpPr/>
          <p:nvPr/>
        </p:nvSpPr>
        <p:spPr>
          <a:xfrm flipH="1">
            <a:off x="3866777" y="6165014"/>
            <a:ext cx="5097900" cy="6951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3866812" y="6165014"/>
            <a:ext cx="5097900" cy="69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6" name="Shape 246"/>
          <p:cNvGrpSpPr/>
          <p:nvPr/>
        </p:nvGrpSpPr>
        <p:grpSpPr>
          <a:xfrm>
            <a:off x="-11" y="1334226"/>
            <a:ext cx="7314320" cy="4116299"/>
            <a:chOff x="-11" y="1378676"/>
            <a:chExt cx="7314320" cy="4116299"/>
          </a:xfrm>
        </p:grpSpPr>
        <p:sp>
          <p:nvSpPr>
            <p:cNvPr id="247" name="Shape 247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49" name="Shape 249"/>
          <p:cNvSpPr txBox="1">
            <a:spLocks noGrp="1"/>
          </p:cNvSpPr>
          <p:nvPr>
            <p:ph type="ctrTitle"/>
          </p:nvPr>
        </p:nvSpPr>
        <p:spPr>
          <a:xfrm>
            <a:off x="685800" y="2266575"/>
            <a:ext cx="6400799" cy="1333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subTitle" idx="1"/>
          </p:nvPr>
        </p:nvSpPr>
        <p:spPr>
          <a:xfrm>
            <a:off x="685800" y="3600451"/>
            <a:ext cx="6400799" cy="9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52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aseline="0">
                <a:solidFill>
                  <a:schemeClr val="dk2"/>
                </a:solidFill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Shape 252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253" name="Shape 253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55" name="Shape 255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aseline="0">
                <a:solidFill>
                  <a:schemeClr val="dk2"/>
                </a:solidFill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aseline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body" idx="1"/>
          </p:nvPr>
        </p:nvSpPr>
        <p:spPr>
          <a:xfrm>
            <a:off x="456245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259" name="Shape 259"/>
          <p:cNvSpPr txBox="1">
            <a:spLocks noGrp="1"/>
          </p:cNvSpPr>
          <p:nvPr>
            <p:ph type="body" idx="2"/>
          </p:nvPr>
        </p:nvSpPr>
        <p:spPr>
          <a:xfrm>
            <a:off x="4648200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grpSp>
        <p:nvGrpSpPr>
          <p:cNvPr id="260" name="Shape 260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261" name="Shape 261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262" name="Shape 262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63" name="Shape 263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Shape 265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266" name="Shape 266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268" name="Shape 268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/>
          <p:nvPr/>
        </p:nvSpPr>
        <p:spPr>
          <a:xfrm flipH="1">
            <a:off x="8964665" y="6165014"/>
            <a:ext cx="187800" cy="6951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71" name="Shape 271"/>
          <p:cNvSpPr/>
          <p:nvPr/>
        </p:nvSpPr>
        <p:spPr>
          <a:xfrm flipH="1">
            <a:off x="3866777" y="6165014"/>
            <a:ext cx="5097900" cy="6951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3866812" y="6165014"/>
            <a:ext cx="5097900" cy="69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6245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648200" y="1704684"/>
            <a:ext cx="4038599" cy="484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>
            <a:endParaRPr/>
          </a:p>
        </p:txBody>
      </p:sp>
      <p:grpSp>
        <p:nvGrpSpPr>
          <p:cNvPr id="74" name="Shape 74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12188"/>
            <a:ext cx="8005727" cy="1612601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endParaRPr/>
            </a:p>
          </p:txBody>
        </p:sp>
      </p:grpSp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6165014"/>
            <a:ext cx="187800" cy="6951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6165014"/>
            <a:ext cx="5097900" cy="6951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866812" y="6165014"/>
            <a:ext cx="5097900" cy="69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marL="0" indent="88900" rt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94"/>
            <a:ext cx="3409812" cy="2810236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33" name="Shape 33"/>
          <p:cNvGrpSpPr/>
          <p:nvPr/>
        </p:nvGrpSpPr>
        <p:grpSpPr>
          <a:xfrm rot="10800000">
            <a:off x="5734187" y="4047858"/>
            <a:ext cx="3409812" cy="2810236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Shape 107"/>
          <p:cNvGrpSpPr/>
          <p:nvPr/>
        </p:nvGrpSpPr>
        <p:grpSpPr>
          <a:xfrm>
            <a:off x="33867" y="-94"/>
            <a:ext cx="3409812" cy="2810236"/>
            <a:chOff x="0" y="1493"/>
            <a:chExt cx="3409812" cy="2810236"/>
          </a:xfrm>
        </p:grpSpPr>
        <p:cxnSp>
          <p:nvCxnSpPr>
            <p:cNvPr id="108" name="Shape 108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9" name="Shape 109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" name="Shape 110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1" name="Shape 111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2" name="Shape 112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3" name="Shape 113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4" name="Shape 114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5" name="Shape 115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6" name="Shape 116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7" name="Shape 117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8" name="Shape 118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9" name="Shape 119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0" name="Shape 120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1" name="Shape 121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2" name="Shape 122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3" name="Shape 123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4" name="Shape 124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Shape 125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6" name="Shape 126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7" name="Shape 127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8" name="Shape 128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9" name="Shape 129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0" name="Shape 130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1" name="Shape 131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2" name="Shape 132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135" name="Shape 135"/>
          <p:cNvGrpSpPr/>
          <p:nvPr/>
        </p:nvGrpSpPr>
        <p:grpSpPr>
          <a:xfrm rot="10800000">
            <a:off x="5734187" y="4047858"/>
            <a:ext cx="3409812" cy="2810236"/>
            <a:chOff x="0" y="1493"/>
            <a:chExt cx="3409812" cy="2810236"/>
          </a:xfrm>
        </p:grpSpPr>
        <p:cxnSp>
          <p:nvCxnSpPr>
            <p:cNvPr id="136" name="Shape 13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7" name="Shape 13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8" name="Shape 13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9" name="Shape 13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0" name="Shape 14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1" name="Shape 14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2" name="Shape 14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3" name="Shape 14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4" name="Shape 14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5" name="Shape 14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6" name="Shape 14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7" name="Shape 14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8" name="Shape 14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9" name="Shape 14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0" name="Shape 15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1" name="Shape 15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2" name="Shape 15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3" name="Shape 15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4" name="Shape 15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5" name="Shape 15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6" name="Shape 15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7" name="Shape 15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8" name="Shape 15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9" name="Shape 15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0" name="Shape 16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" name="Shape 191"/>
          <p:cNvGrpSpPr/>
          <p:nvPr/>
        </p:nvGrpSpPr>
        <p:grpSpPr>
          <a:xfrm>
            <a:off x="33867" y="-94"/>
            <a:ext cx="3409812" cy="2810236"/>
            <a:chOff x="0" y="1493"/>
            <a:chExt cx="3409812" cy="2810236"/>
          </a:xfrm>
        </p:grpSpPr>
        <p:cxnSp>
          <p:nvCxnSpPr>
            <p:cNvPr id="192" name="Shape 192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3" name="Shape 193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4" name="Shape 194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5" name="Shape 195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6" name="Shape 196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7" name="Shape 197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8" name="Shape 198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9" name="Shape 199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0" name="Shape 200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1" name="Shape 201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2" name="Shape 202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3" name="Shape 203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4" name="Shape 204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5" name="Shape 205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6" name="Shape 206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7" name="Shape 207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8" name="Shape 208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9" name="Shape 209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0" name="Shape 210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1" name="Shape 211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2" name="Shape 212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3" name="Shape 213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4" name="Shape 214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Shape 215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Shape 216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17" name="Shape 2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794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219" name="Shape 219"/>
          <p:cNvGrpSpPr/>
          <p:nvPr/>
        </p:nvGrpSpPr>
        <p:grpSpPr>
          <a:xfrm rot="10800000">
            <a:off x="5734187" y="4047858"/>
            <a:ext cx="3409812" cy="2810236"/>
            <a:chOff x="0" y="1493"/>
            <a:chExt cx="3409812" cy="2810236"/>
          </a:xfrm>
        </p:grpSpPr>
        <p:cxnSp>
          <p:nvCxnSpPr>
            <p:cNvPr id="220" name="Shape 220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1" name="Shape 221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2" name="Shape 222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3" name="Shape 223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4" name="Shape 224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5" name="Shape 225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6" name="Shape 226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7" name="Shape 227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8" name="Shape 228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9" name="Shape 229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0" name="Shape 230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1" name="Shape 231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2" name="Shape 232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3" name="Shape 233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4" name="Shape 234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5" name="Shape 235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6" name="Shape 236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7" name="Shape 237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8" name="Shape 238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9" name="Shape 239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0" name="Shape 240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1" name="Shape 241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2" name="Shape 242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3" name="Shape 243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44" name="Shape 244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gif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>
            <a:spLocks noGrp="1"/>
          </p:cNvSpPr>
          <p:nvPr>
            <p:ph type="ctrTitle"/>
          </p:nvPr>
        </p:nvSpPr>
        <p:spPr>
          <a:xfrm>
            <a:off x="685800" y="2266575"/>
            <a:ext cx="6400799" cy="1333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lnSpc>
                <a:spcPct val="115000"/>
              </a:lnSpc>
              <a:buNone/>
            </a:pPr>
            <a:r>
              <a:rPr lang="ru" sz="5400" b="1">
                <a:solidFill>
                  <a:srgbClr val="990033"/>
                </a:solidFill>
              </a:rPr>
              <a:t>
</a:t>
            </a:r>
          </a:p>
          <a:p>
            <a:endParaRPr/>
          </a:p>
          <a:p>
            <a:pPr>
              <a:buNone/>
            </a:pPr>
            <a:r>
              <a:rPr lang="ru" b="1">
                <a:solidFill>
                  <a:srgbClr val="E69138"/>
                </a:solidFill>
              </a:rPr>
              <a:t>    Past Continuous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1828800" indent="0"/>
            <a:r>
              <a:rPr lang="ru-RU" b="1" dirty="0" smtClean="0"/>
              <a:t/>
            </a:r>
            <a:br>
              <a:rPr lang="ru-RU" b="1" dirty="0" smtClean="0"/>
            </a:br>
            <a:r>
              <a:rPr lang="en-US" b="1" dirty="0" smtClean="0">
                <a:solidFill>
                  <a:srgbClr val="FFC000"/>
                </a:solidFill>
              </a:rPr>
              <a:t>Past Continuous</a:t>
            </a:r>
            <a:r>
              <a:rPr lang="en-US" dirty="0" smtClean="0"/>
              <a:t/>
            </a:r>
            <a:br>
              <a:rPr lang="en-US" dirty="0" smtClean="0"/>
            </a:br>
            <a:endParaRPr lang="ru" b="1" dirty="0">
              <a:solidFill>
                <a:srgbClr val="FF9900"/>
              </a:solidFill>
            </a:endParaRPr>
          </a:p>
        </p:txBody>
      </p:sp>
      <p:sp>
        <p:nvSpPr>
          <p:cNvPr id="305" name="Shape 305"/>
          <p:cNvSpPr/>
          <p:nvPr/>
        </p:nvSpPr>
        <p:spPr>
          <a:xfrm>
            <a:off x="0" y="260648"/>
            <a:ext cx="2004544" cy="21237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" name="Прямоугольник 10"/>
          <p:cNvSpPr/>
          <p:nvPr/>
        </p:nvSpPr>
        <p:spPr>
          <a:xfrm>
            <a:off x="2411760" y="1772816"/>
            <a:ext cx="4572000" cy="523220"/>
          </a:xfrm>
          <a:prstGeom prst="rect">
            <a:avLst/>
          </a:prstGeom>
          <a:solidFill>
            <a:srgbClr val="92D050"/>
          </a:solidFill>
        </p:spPr>
        <p:txBody>
          <a:bodyPr>
            <a:spAutoFit/>
          </a:bodyPr>
          <a:lstStyle/>
          <a:p>
            <a:r>
              <a:rPr lang="ru-RU" dirty="0" err="1" smtClean="0"/>
              <a:t>вживається</a:t>
            </a:r>
            <a:r>
              <a:rPr lang="ru-RU" dirty="0" smtClean="0"/>
              <a:t> для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певний</a:t>
            </a:r>
            <a:r>
              <a:rPr lang="ru-RU" dirty="0" smtClean="0"/>
              <a:t> момент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часу в </a:t>
            </a:r>
            <a:r>
              <a:rPr lang="ru-RU" dirty="0" err="1" smtClean="0"/>
              <a:t>минулому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2780928"/>
            <a:ext cx="23762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I/he/she/it</a:t>
            </a:r>
            <a:endParaRPr lang="en-US" sz="2800" dirty="0" smtClean="0">
              <a:solidFill>
                <a:srgbClr val="00B050"/>
              </a:solidFill>
            </a:endParaRPr>
          </a:p>
          <a:p>
            <a:r>
              <a:rPr lang="en-US" sz="2800" b="1" dirty="0" smtClean="0">
                <a:solidFill>
                  <a:srgbClr val="00B050"/>
                </a:solidFill>
              </a:rPr>
              <a:t>you/we/they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4" name="Плюс 13"/>
          <p:cNvSpPr/>
          <p:nvPr/>
        </p:nvSpPr>
        <p:spPr>
          <a:xfrm>
            <a:off x="2699792" y="3140968"/>
            <a:ext cx="288032" cy="288032"/>
          </a:xfrm>
          <a:prstGeom prst="mathPlu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987824" y="2852936"/>
            <a:ext cx="989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was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were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6" name="Плюс 15"/>
          <p:cNvSpPr/>
          <p:nvPr/>
        </p:nvSpPr>
        <p:spPr>
          <a:xfrm>
            <a:off x="3779912" y="3140968"/>
            <a:ext cx="288032" cy="288032"/>
          </a:xfrm>
          <a:prstGeom prst="mathPlus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211960" y="2996952"/>
            <a:ext cx="1271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V+ </a:t>
            </a:r>
            <a:r>
              <a:rPr lang="en-US" sz="2800" b="1" dirty="0" err="1" smtClean="0">
                <a:solidFill>
                  <a:srgbClr val="FF0000"/>
                </a:solidFill>
              </a:rPr>
              <a:t>ing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411760" y="378904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He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was</a:t>
            </a:r>
            <a:r>
              <a:rPr lang="en-US" sz="2400" b="1" dirty="0" smtClean="0"/>
              <a:t> tidy</a:t>
            </a:r>
            <a:r>
              <a:rPr lang="en-US" sz="2400" b="1" dirty="0" smtClean="0">
                <a:solidFill>
                  <a:srgbClr val="FF0000"/>
                </a:solidFill>
              </a:rPr>
              <a:t>ing</a:t>
            </a:r>
            <a:r>
              <a:rPr lang="en-US" sz="2400" b="1" dirty="0" smtClean="0"/>
              <a:t> up the room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C000"/>
                </a:solidFill>
              </a:rPr>
              <a:t>at 5 o'clock in the evening</a:t>
            </a:r>
            <a:r>
              <a:rPr lang="en-US" sz="2400" b="1" dirty="0" smtClean="0"/>
              <a:t>.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2483768" y="479715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They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were</a:t>
            </a:r>
            <a:r>
              <a:rPr lang="en-US" sz="2400" b="1" dirty="0" smtClean="0"/>
              <a:t> sing</a:t>
            </a:r>
            <a:r>
              <a:rPr lang="en-US" sz="2400" b="1" dirty="0" smtClean="0">
                <a:solidFill>
                  <a:srgbClr val="FF0000"/>
                </a:solidFill>
              </a:rPr>
              <a:t>ing</a:t>
            </a:r>
            <a:r>
              <a:rPr lang="en-US" sz="2400" b="1" dirty="0" smtClean="0"/>
              <a:t> a song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FFC000"/>
                </a:solidFill>
              </a:rPr>
              <a:t>at 9 p.m.</a:t>
            </a:r>
            <a:endParaRPr lang="ru-RU" sz="2400" dirty="0">
              <a:solidFill>
                <a:srgbClr val="FFC000"/>
              </a:solidFill>
            </a:endParaRPr>
          </a:p>
        </p:txBody>
      </p:sp>
      <p:pic>
        <p:nvPicPr>
          <p:cNvPr id="1026" name="Picture 2" descr="J:\компьютер\фотографии 2\картинки\house hold\imag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536" y="3789040"/>
            <a:ext cx="2008808" cy="1872209"/>
          </a:xfrm>
          <a:prstGeom prst="rect">
            <a:avLst/>
          </a:prstGeom>
          <a:noFill/>
        </p:spPr>
      </p:pic>
      <p:pic>
        <p:nvPicPr>
          <p:cNvPr id="1027" name="Picture 3" descr="J:\компьютер\фотографии 2\картинки\даня\0511-0811-0316-4957_Cartoon_of_a_Singing_Duet_clipart_image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6216" y="3861048"/>
            <a:ext cx="1998891" cy="208243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1828800" indent="0">
              <a:buNone/>
            </a:pPr>
            <a:r>
              <a:rPr lang="ru" b="1">
                <a:solidFill>
                  <a:srgbClr val="FF9900"/>
                </a:solidFill>
              </a:rPr>
              <a:t>Remember</a:t>
            </a:r>
          </a:p>
        </p:txBody>
      </p:sp>
      <p:sp>
        <p:nvSpPr>
          <p:cNvPr id="298" name="Shape 298"/>
          <p:cNvSpPr txBox="1">
            <a:spLocks noGrp="1"/>
          </p:cNvSpPr>
          <p:nvPr>
            <p:ph type="body" idx="1"/>
          </p:nvPr>
        </p:nvSpPr>
        <p:spPr>
          <a:xfrm>
            <a:off x="457200" y="1704688"/>
            <a:ext cx="8229600" cy="48401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299" name="Shape 299"/>
          <p:cNvSpPr/>
          <p:nvPr/>
        </p:nvSpPr>
        <p:spPr>
          <a:xfrm>
            <a:off x="652700" y="1844564"/>
            <a:ext cx="7709399" cy="4426800"/>
          </a:xfrm>
          <a:prstGeom prst="roundRect">
            <a:avLst>
              <a:gd name="adj" fmla="val 17449"/>
            </a:avLst>
          </a:prstGeom>
          <a:solidFill>
            <a:srgbClr val="F9CB9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00" name="Shape 300"/>
          <p:cNvSpPr txBox="1"/>
          <p:nvPr/>
        </p:nvSpPr>
        <p:spPr>
          <a:xfrm>
            <a:off x="886666" y="1921307"/>
            <a:ext cx="1794600" cy="24038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ru" sz="3000"/>
              <a:t>I </a:t>
            </a:r>
            <a:r>
              <a:rPr lang="ru" sz="3000" b="1">
                <a:solidFill>
                  <a:srgbClr val="FF0000"/>
                </a:solidFill>
              </a:rPr>
              <a:t>was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3000"/>
              <a:t>He </a:t>
            </a:r>
            <a:r>
              <a:rPr lang="ru" sz="3000" b="1">
                <a:solidFill>
                  <a:srgbClr val="FF0000"/>
                </a:solidFill>
              </a:rPr>
              <a:t>was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3000"/>
              <a:t>She </a:t>
            </a:r>
            <a:r>
              <a:rPr lang="ru" sz="3000" b="1">
                <a:solidFill>
                  <a:srgbClr val="FF0000"/>
                </a:solidFill>
              </a:rPr>
              <a:t>was</a:t>
            </a:r>
          </a:p>
          <a:p>
            <a:pPr lvl="0" rtl="0">
              <a:buNone/>
            </a:pPr>
            <a:r>
              <a:rPr lang="ru" sz="3000"/>
              <a:t>It </a:t>
            </a:r>
            <a:r>
              <a:rPr lang="ru" sz="3000" b="1">
                <a:solidFill>
                  <a:srgbClr val="FF0000"/>
                </a:solidFill>
              </a:rPr>
              <a:t>was</a:t>
            </a:r>
            <a:r>
              <a:rPr lang="ru" sz="3000">
                <a:solidFill>
                  <a:srgbClr val="FF0000"/>
                </a:solidFill>
              </a:rPr>
              <a:t> </a:t>
            </a:r>
            <a:r>
              <a:rPr lang="ru" sz="3000"/>
              <a:t>  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866475" y="4069597"/>
            <a:ext cx="2045400" cy="22149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ru" sz="3000"/>
              <a:t>We </a:t>
            </a:r>
            <a:r>
              <a:rPr lang="ru" sz="3000" b="1">
                <a:solidFill>
                  <a:srgbClr val="FF0000"/>
                </a:solidFill>
              </a:rPr>
              <a:t>were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3000"/>
              <a:t>You </a:t>
            </a:r>
            <a:r>
              <a:rPr lang="ru" sz="3000" b="1">
                <a:solidFill>
                  <a:srgbClr val="FF0000"/>
                </a:solidFill>
              </a:rPr>
              <a:t>were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3000"/>
              <a:t>They </a:t>
            </a:r>
            <a:r>
              <a:rPr lang="ru" sz="3000" b="1">
                <a:solidFill>
                  <a:srgbClr val="FF0000"/>
                </a:solidFill>
              </a:rPr>
              <a:t>were</a:t>
            </a:r>
          </a:p>
          <a:p>
            <a:endParaRPr/>
          </a:p>
        </p:txBody>
      </p:sp>
      <p:sp>
        <p:nvSpPr>
          <p:cNvPr id="302" name="Shape 302"/>
          <p:cNvSpPr/>
          <p:nvPr/>
        </p:nvSpPr>
        <p:spPr>
          <a:xfrm>
            <a:off x="2338875" y="3499950"/>
            <a:ext cx="728399" cy="718800"/>
          </a:xfrm>
          <a:prstGeom prst="mathPlus">
            <a:avLst>
              <a:gd name="adj1" fmla="val 23520"/>
            </a:avLst>
          </a:prstGeom>
          <a:solidFill>
            <a:srgbClr val="4A86E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03" name="Shape 303"/>
          <p:cNvSpPr txBox="1"/>
          <p:nvPr/>
        </p:nvSpPr>
        <p:spPr>
          <a:xfrm>
            <a:off x="3067275" y="3257147"/>
            <a:ext cx="1344599" cy="1449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ru" sz="4400" b="1"/>
              <a:t>V</a:t>
            </a:r>
            <a:r>
              <a:rPr lang="ru" sz="3600" b="1">
                <a:solidFill>
                  <a:srgbClr val="FF0000"/>
                </a:solidFill>
              </a:rPr>
              <a:t>ing</a:t>
            </a:r>
          </a:p>
          <a:p>
            <a:endParaRPr/>
          </a:p>
        </p:txBody>
      </p:sp>
      <p:sp>
        <p:nvSpPr>
          <p:cNvPr id="304" name="Shape 304"/>
          <p:cNvSpPr txBox="1"/>
          <p:nvPr/>
        </p:nvSpPr>
        <p:spPr>
          <a:xfrm>
            <a:off x="4355500" y="2481647"/>
            <a:ext cx="3595800" cy="300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ru" sz="3200"/>
              <a:t>play – play</a:t>
            </a:r>
            <a:r>
              <a:rPr lang="ru" sz="3200">
                <a:solidFill>
                  <a:srgbClr val="FF0000"/>
                </a:solidFill>
              </a:rPr>
              <a:t>ing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3200"/>
              <a:t>sleep – sleep</a:t>
            </a:r>
            <a:r>
              <a:rPr lang="ru" sz="3200">
                <a:solidFill>
                  <a:srgbClr val="FF0000"/>
                </a:solidFill>
              </a:rPr>
              <a:t>ing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3200"/>
              <a:t>write - writ</a:t>
            </a:r>
            <a:r>
              <a:rPr lang="ru" sz="3200">
                <a:solidFill>
                  <a:srgbClr val="FF0000"/>
                </a:solidFill>
              </a:rPr>
              <a:t>ing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3200"/>
              <a:t>get - get</a:t>
            </a:r>
            <a:r>
              <a:rPr lang="ru" sz="3200" b="1" u="sng">
                <a:solidFill>
                  <a:srgbClr val="6AA84F"/>
                </a:solidFill>
              </a:rPr>
              <a:t>t</a:t>
            </a:r>
            <a:r>
              <a:rPr lang="ru" sz="3200">
                <a:solidFill>
                  <a:srgbClr val="FF0000"/>
                </a:solidFill>
              </a:rPr>
              <a:t>ing</a:t>
            </a:r>
          </a:p>
          <a:p>
            <a:endParaRPr/>
          </a:p>
        </p:txBody>
      </p:sp>
      <p:sp>
        <p:nvSpPr>
          <p:cNvPr id="305" name="Shape 305"/>
          <p:cNvSpPr/>
          <p:nvPr/>
        </p:nvSpPr>
        <p:spPr>
          <a:xfrm>
            <a:off x="6372200" y="188640"/>
            <a:ext cx="2004544" cy="21237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>
            <a:spLocks noGrp="1"/>
          </p:cNvSpPr>
          <p:nvPr>
            <p:ph type="title"/>
          </p:nvPr>
        </p:nvSpPr>
        <p:spPr>
          <a:xfrm>
            <a:off x="457200" y="144596"/>
            <a:ext cx="7315499" cy="13418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EFEDE2"/>
                </a:solidFill>
              </a:rPr>
              <a:t>
</a:t>
            </a:r>
            <a:r>
              <a:rPr lang="ru">
                <a:solidFill>
                  <a:srgbClr val="FF9900"/>
                </a:solidFill>
              </a:rPr>
              <a:t>Negative (заперечення)</a:t>
            </a:r>
          </a:p>
          <a:p>
            <a:endParaRPr/>
          </a:p>
        </p:txBody>
      </p:sp>
      <p:sp>
        <p:nvSpPr>
          <p:cNvPr id="311" name="Shape 311"/>
          <p:cNvSpPr/>
          <p:nvPr/>
        </p:nvSpPr>
        <p:spPr>
          <a:xfrm>
            <a:off x="539512" y="1625175"/>
            <a:ext cx="1989589" cy="213064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12" name="Shape 312"/>
          <p:cNvSpPr txBox="1"/>
          <p:nvPr/>
        </p:nvSpPr>
        <p:spPr>
          <a:xfrm>
            <a:off x="2670800" y="1721825"/>
            <a:ext cx="5811300" cy="12231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ru" sz="2400">
                <a:solidFill>
                  <a:srgbClr val="38761D"/>
                </a:solidFill>
              </a:rPr>
              <a:t>The woman</a:t>
            </a:r>
            <a:r>
              <a:rPr lang="ru" sz="2400"/>
              <a:t> </a:t>
            </a:r>
            <a:r>
              <a:rPr lang="ru" sz="2400">
                <a:solidFill>
                  <a:srgbClr val="FF0000"/>
                </a:solidFill>
              </a:rPr>
              <a:t>was not (wasn't)</a:t>
            </a:r>
            <a:r>
              <a:rPr lang="ru" sz="2400"/>
              <a:t> wash</a:t>
            </a:r>
            <a:r>
              <a:rPr lang="ru" sz="2400">
                <a:solidFill>
                  <a:srgbClr val="FF0000"/>
                </a:solidFill>
              </a:rPr>
              <a:t>ing</a:t>
            </a:r>
            <a:r>
              <a:rPr lang="ru" sz="2400"/>
              <a:t> up at 4 o'clock.</a:t>
            </a:r>
          </a:p>
          <a:p>
            <a:pPr lvl="0" rtl="0">
              <a:buNone/>
            </a:pPr>
            <a:r>
              <a:rPr lang="ru" sz="2400">
                <a:solidFill>
                  <a:srgbClr val="38761D"/>
                </a:solidFill>
              </a:rPr>
              <a:t>She</a:t>
            </a:r>
            <a:r>
              <a:rPr lang="ru" sz="2400"/>
              <a:t> </a:t>
            </a:r>
            <a:r>
              <a:rPr lang="ru" sz="2400">
                <a:solidFill>
                  <a:srgbClr val="FF0000"/>
                </a:solidFill>
              </a:rPr>
              <a:t>was</a:t>
            </a:r>
            <a:r>
              <a:rPr lang="ru" sz="2400"/>
              <a:t> mak</a:t>
            </a:r>
            <a:r>
              <a:rPr lang="ru" sz="2400">
                <a:solidFill>
                  <a:srgbClr val="FF0000"/>
                </a:solidFill>
              </a:rPr>
              <a:t>ing</a:t>
            </a:r>
            <a:r>
              <a:rPr lang="ru" sz="2400"/>
              <a:t> dinner at that time.</a:t>
            </a:r>
          </a:p>
          <a:p>
            <a:endParaRPr/>
          </a:p>
          <a:p>
            <a:endParaRPr/>
          </a:p>
        </p:txBody>
      </p:sp>
      <p:sp>
        <p:nvSpPr>
          <p:cNvPr id="313" name="Shape 313"/>
          <p:cNvSpPr/>
          <p:nvPr/>
        </p:nvSpPr>
        <p:spPr>
          <a:xfrm>
            <a:off x="3251500" y="2944925"/>
            <a:ext cx="3394800" cy="1349999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14" name="Shape 314"/>
          <p:cNvSpPr txBox="1"/>
          <p:nvPr/>
        </p:nvSpPr>
        <p:spPr>
          <a:xfrm>
            <a:off x="3378664" y="2944925"/>
            <a:ext cx="3332700" cy="12488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 sz="2800" b="1">
                <a:solidFill>
                  <a:srgbClr val="FF0000"/>
                </a:solidFill>
              </a:rPr>
              <a:t>was not</a:t>
            </a:r>
            <a:r>
              <a:rPr lang="ru" sz="2800" b="1"/>
              <a:t> = </a:t>
            </a:r>
            <a:r>
              <a:rPr lang="ru" sz="2800" b="1">
                <a:solidFill>
                  <a:srgbClr val="FF0000"/>
                </a:solidFill>
              </a:rPr>
              <a:t>wasn’t</a:t>
            </a:r>
          </a:p>
          <a:p>
            <a:pPr lvl="0" rtl="0">
              <a:buNone/>
            </a:pPr>
            <a:r>
              <a:rPr lang="ru" sz="2800" b="1">
                <a:solidFill>
                  <a:srgbClr val="FF0000"/>
                </a:solidFill>
              </a:rPr>
              <a:t>were not</a:t>
            </a:r>
            <a:r>
              <a:rPr lang="ru" sz="2800" b="1">
                <a:solidFill>
                  <a:srgbClr val="FF0066"/>
                </a:solidFill>
              </a:rPr>
              <a:t> </a:t>
            </a:r>
            <a:r>
              <a:rPr lang="ru" sz="2800" b="1"/>
              <a:t>=</a:t>
            </a:r>
            <a:r>
              <a:rPr lang="ru" sz="2800" b="1">
                <a:solidFill>
                  <a:srgbClr val="FF0066"/>
                </a:solidFill>
              </a:rPr>
              <a:t> </a:t>
            </a:r>
            <a:r>
              <a:rPr lang="ru" sz="2800" b="1">
                <a:solidFill>
                  <a:srgbClr val="FF0000"/>
                </a:solidFill>
              </a:rPr>
              <a:t>weren’t</a:t>
            </a:r>
          </a:p>
        </p:txBody>
      </p:sp>
      <p:sp>
        <p:nvSpPr>
          <p:cNvPr id="315" name="Shape 315"/>
          <p:cNvSpPr/>
          <p:nvPr/>
        </p:nvSpPr>
        <p:spPr>
          <a:xfrm>
            <a:off x="6482357" y="4350165"/>
            <a:ext cx="2235016" cy="234298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16" name="Shape 316"/>
          <p:cNvSpPr txBox="1"/>
          <p:nvPr/>
        </p:nvSpPr>
        <p:spPr>
          <a:xfrm>
            <a:off x="1585525" y="4862657"/>
            <a:ext cx="4763100" cy="12395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ru" sz="2400">
                <a:solidFill>
                  <a:srgbClr val="38761D"/>
                </a:solidFill>
              </a:rPr>
              <a:t>They</a:t>
            </a:r>
            <a:r>
              <a:rPr lang="ru" sz="2400"/>
              <a:t> </a:t>
            </a:r>
            <a:r>
              <a:rPr lang="ru" sz="2400">
                <a:solidFill>
                  <a:srgbClr val="FF0000"/>
                </a:solidFill>
              </a:rPr>
              <a:t>were</a:t>
            </a:r>
            <a:r>
              <a:rPr lang="ru" sz="2400"/>
              <a:t> </a:t>
            </a:r>
            <a:r>
              <a:rPr lang="ru" sz="2400">
                <a:solidFill>
                  <a:srgbClr val="1155CC"/>
                </a:solidFill>
              </a:rPr>
              <a:t>not</a:t>
            </a:r>
            <a:r>
              <a:rPr lang="ru" sz="2400"/>
              <a:t> sleep</a:t>
            </a:r>
            <a:r>
              <a:rPr lang="ru" sz="2400">
                <a:solidFill>
                  <a:srgbClr val="FF0000"/>
                </a:solidFill>
              </a:rPr>
              <a:t>ing</a:t>
            </a:r>
            <a:r>
              <a:rPr lang="ru" sz="2400"/>
              <a:t> at 8 a.m.</a:t>
            </a:r>
          </a:p>
          <a:p>
            <a:pPr lvl="0" rtl="0">
              <a:buNone/>
            </a:pPr>
            <a:r>
              <a:rPr lang="ru" sz="2400">
                <a:solidFill>
                  <a:srgbClr val="38761D"/>
                </a:solidFill>
              </a:rPr>
              <a:t>They</a:t>
            </a:r>
            <a:r>
              <a:rPr lang="ru" sz="2400"/>
              <a:t> </a:t>
            </a:r>
            <a:r>
              <a:rPr lang="ru" sz="2400">
                <a:solidFill>
                  <a:srgbClr val="FF0000"/>
                </a:solidFill>
              </a:rPr>
              <a:t>were </a:t>
            </a:r>
            <a:r>
              <a:rPr lang="ru" sz="2400"/>
              <a:t>hav</a:t>
            </a:r>
            <a:r>
              <a:rPr lang="ru" sz="2400">
                <a:solidFill>
                  <a:srgbClr val="FF0000"/>
                </a:solidFill>
              </a:rPr>
              <a:t>ing</a:t>
            </a:r>
            <a:r>
              <a:rPr lang="ru" sz="2400"/>
              <a:t> breakfast </a:t>
            </a:r>
          </a:p>
          <a:p>
            <a:pPr>
              <a:buNone/>
            </a:pPr>
            <a:r>
              <a:rPr lang="ru" sz="2400"/>
              <a:t>at that time.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buNone/>
            </a:pPr>
            <a:r>
              <a:rPr lang="ru">
                <a:solidFill>
                  <a:srgbClr val="FF9900"/>
                </a:solidFill>
              </a:rPr>
              <a:t>Question (запитання)</a:t>
            </a:r>
          </a:p>
        </p:txBody>
      </p:sp>
      <p:sp>
        <p:nvSpPr>
          <p:cNvPr id="322" name="Shape 322"/>
          <p:cNvSpPr/>
          <p:nvPr/>
        </p:nvSpPr>
        <p:spPr>
          <a:xfrm>
            <a:off x="351725" y="1716025"/>
            <a:ext cx="2531521" cy="213950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23" name="Shape 323"/>
          <p:cNvSpPr txBox="1"/>
          <p:nvPr/>
        </p:nvSpPr>
        <p:spPr>
          <a:xfrm>
            <a:off x="3101275" y="1751175"/>
            <a:ext cx="5585999" cy="22109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ru" sz="2400" b="1">
                <a:solidFill>
                  <a:srgbClr val="38761D"/>
                </a:solidFill>
              </a:rPr>
              <a:t>
     She</a:t>
            </a:r>
            <a:r>
              <a:rPr lang="ru" sz="2400" b="1"/>
              <a:t> </a:t>
            </a:r>
            <a:r>
              <a:rPr lang="ru" sz="2400" b="1">
                <a:solidFill>
                  <a:srgbClr val="FF0000"/>
                </a:solidFill>
              </a:rPr>
              <a:t>was</a:t>
            </a:r>
            <a:r>
              <a:rPr lang="ru" sz="2400" b="1"/>
              <a:t> iron</a:t>
            </a:r>
            <a:r>
              <a:rPr lang="ru" sz="2400" b="1">
                <a:solidFill>
                  <a:srgbClr val="FF0000"/>
                </a:solidFill>
              </a:rPr>
              <a:t>ing </a:t>
            </a:r>
            <a:r>
              <a:rPr lang="ru" sz="2400" b="1"/>
              <a:t>when he came.</a:t>
            </a:r>
          </a:p>
          <a:p>
            <a:pPr lvl="0" rtl="0">
              <a:buNone/>
            </a:pPr>
            <a:r>
              <a:rPr lang="ru" sz="2400" b="1">
                <a:solidFill>
                  <a:srgbClr val="FF0000"/>
                </a:solidFill>
              </a:rPr>
              <a:t>Was</a:t>
            </a:r>
            <a:r>
              <a:rPr lang="ru" sz="2400" b="1"/>
              <a:t> </a:t>
            </a:r>
            <a:r>
              <a:rPr lang="ru" sz="2400" b="1">
                <a:solidFill>
                  <a:srgbClr val="38761D"/>
                </a:solidFill>
              </a:rPr>
              <a:t>she</a:t>
            </a:r>
            <a:r>
              <a:rPr lang="ru" sz="2400" b="1"/>
              <a:t> iron</a:t>
            </a:r>
            <a:r>
              <a:rPr lang="ru" sz="2400" b="1">
                <a:solidFill>
                  <a:srgbClr val="FF0000"/>
                </a:solidFill>
              </a:rPr>
              <a:t>ing </a:t>
            </a:r>
            <a:r>
              <a:rPr lang="ru" sz="2400" b="1"/>
              <a:t>when he came?</a:t>
            </a:r>
          </a:p>
          <a:p>
            <a:endParaRPr/>
          </a:p>
          <a:p>
            <a:pPr>
              <a:buNone/>
            </a:pPr>
            <a:r>
              <a:rPr lang="ru" sz="2400" b="1"/>
              <a:t>Yes, </a:t>
            </a:r>
            <a:r>
              <a:rPr lang="ru" sz="2400" b="1">
                <a:solidFill>
                  <a:srgbClr val="38761D"/>
                </a:solidFill>
              </a:rPr>
              <a:t>she</a:t>
            </a:r>
            <a:r>
              <a:rPr lang="ru" sz="2400" b="1"/>
              <a:t> </a:t>
            </a:r>
            <a:r>
              <a:rPr lang="ru" sz="2400" b="1">
                <a:solidFill>
                  <a:srgbClr val="FF0000"/>
                </a:solidFill>
              </a:rPr>
              <a:t>was</a:t>
            </a:r>
            <a:r>
              <a:rPr lang="ru" sz="2400" b="1"/>
              <a:t>./ No, she wasn't.</a:t>
            </a:r>
          </a:p>
        </p:txBody>
      </p:sp>
      <p:sp>
        <p:nvSpPr>
          <p:cNvPr id="324" name="Shape 324"/>
          <p:cNvSpPr/>
          <p:nvPr/>
        </p:nvSpPr>
        <p:spPr>
          <a:xfrm rot="-628036" flipH="1">
            <a:off x="3326259" y="1614253"/>
            <a:ext cx="1164173" cy="586942"/>
          </a:xfrm>
          <a:prstGeom prst="curvedDownArrow">
            <a:avLst>
              <a:gd name="adj1" fmla="val 25000"/>
              <a:gd name="adj2" fmla="val 50000"/>
              <a:gd name="adj3" fmla="val 51215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325" name="Shape 325"/>
          <p:cNvCxnSpPr/>
          <p:nvPr/>
        </p:nvCxnSpPr>
        <p:spPr>
          <a:xfrm>
            <a:off x="4128500" y="2797975"/>
            <a:ext cx="9899" cy="4500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26" name="Shape 326"/>
          <p:cNvCxnSpPr/>
          <p:nvPr/>
        </p:nvCxnSpPr>
        <p:spPr>
          <a:xfrm>
            <a:off x="3443675" y="2837125"/>
            <a:ext cx="1311000" cy="4793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sp>
        <p:nvSpPr>
          <p:cNvPr id="327" name="Shape 327"/>
          <p:cNvSpPr/>
          <p:nvPr/>
        </p:nvSpPr>
        <p:spPr>
          <a:xfrm>
            <a:off x="5849875" y="3855530"/>
            <a:ext cx="2632617" cy="227952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28" name="Shape 328"/>
          <p:cNvSpPr txBox="1"/>
          <p:nvPr/>
        </p:nvSpPr>
        <p:spPr>
          <a:xfrm>
            <a:off x="322850" y="4001312"/>
            <a:ext cx="5899200" cy="26121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ru" sz="2400" b="1"/>
              <a:t>    </a:t>
            </a:r>
          </a:p>
          <a:p>
            <a:pPr lvl="0" rtl="0">
              <a:buNone/>
            </a:pPr>
            <a:r>
              <a:rPr lang="ru" sz="2400" b="1"/>
              <a:t>     </a:t>
            </a:r>
            <a:r>
              <a:rPr lang="ru" sz="2400" b="1">
                <a:solidFill>
                  <a:srgbClr val="38761D"/>
                </a:solidFill>
              </a:rPr>
              <a:t>The children</a:t>
            </a:r>
            <a:r>
              <a:rPr lang="ru" sz="2400" b="1"/>
              <a:t> </a:t>
            </a:r>
            <a:r>
              <a:rPr lang="ru" sz="2400" b="1">
                <a:solidFill>
                  <a:srgbClr val="FF0000"/>
                </a:solidFill>
              </a:rPr>
              <a:t>were </a:t>
            </a:r>
            <a:r>
              <a:rPr lang="ru" sz="2400" b="1"/>
              <a:t>play</a:t>
            </a:r>
            <a:r>
              <a:rPr lang="ru" sz="2400" b="1">
                <a:solidFill>
                  <a:srgbClr val="FF0000"/>
                </a:solidFill>
              </a:rPr>
              <a:t>ing</a:t>
            </a:r>
            <a:r>
              <a:rPr lang="ru" sz="2400" b="1"/>
              <a:t> at 4 p.m.</a:t>
            </a:r>
          </a:p>
          <a:p>
            <a:pPr lvl="0" rtl="0">
              <a:buNone/>
            </a:pPr>
            <a:r>
              <a:rPr lang="ru" sz="2400" b="1">
                <a:solidFill>
                  <a:srgbClr val="FF0000"/>
                </a:solidFill>
              </a:rPr>
              <a:t>Were </a:t>
            </a:r>
            <a:r>
              <a:rPr lang="ru" sz="2400" b="1">
                <a:solidFill>
                  <a:srgbClr val="38761D"/>
                </a:solidFill>
              </a:rPr>
              <a:t>the children</a:t>
            </a:r>
            <a:r>
              <a:rPr lang="ru" sz="2400" b="1"/>
              <a:t> play</a:t>
            </a:r>
            <a:r>
              <a:rPr lang="ru" sz="2400" b="1">
                <a:solidFill>
                  <a:srgbClr val="FF0000"/>
                </a:solidFill>
              </a:rPr>
              <a:t>ing </a:t>
            </a:r>
            <a:r>
              <a:rPr lang="ru" sz="2400" b="1"/>
              <a:t>at 4 p.m.?</a:t>
            </a:r>
          </a:p>
          <a:p>
            <a:endParaRPr/>
          </a:p>
          <a:p>
            <a:pPr>
              <a:buNone/>
            </a:pPr>
            <a:r>
              <a:rPr lang="ru" sz="2400" b="1"/>
              <a:t>Yes, </a:t>
            </a:r>
            <a:r>
              <a:rPr lang="ru" sz="2400" b="1">
                <a:solidFill>
                  <a:srgbClr val="274E13"/>
                </a:solidFill>
              </a:rPr>
              <a:t>they</a:t>
            </a:r>
            <a:r>
              <a:rPr lang="ru" sz="2400" b="1"/>
              <a:t> </a:t>
            </a:r>
            <a:r>
              <a:rPr lang="ru" sz="2400" b="1">
                <a:solidFill>
                  <a:srgbClr val="FF0000"/>
                </a:solidFill>
              </a:rPr>
              <a:t>were</a:t>
            </a:r>
            <a:r>
              <a:rPr lang="ru" sz="2400" b="1"/>
              <a:t>./ No, </a:t>
            </a:r>
            <a:r>
              <a:rPr lang="ru" sz="2400" b="1">
                <a:solidFill>
                  <a:srgbClr val="38761D"/>
                </a:solidFill>
              </a:rPr>
              <a:t>they</a:t>
            </a:r>
            <a:r>
              <a:rPr lang="ru" sz="2400" b="1"/>
              <a:t> </a:t>
            </a:r>
            <a:r>
              <a:rPr lang="ru" sz="2400" b="1">
                <a:solidFill>
                  <a:srgbClr val="FF0000"/>
                </a:solidFill>
              </a:rPr>
              <a:t>weren't</a:t>
            </a:r>
          </a:p>
        </p:txBody>
      </p:sp>
      <p:sp>
        <p:nvSpPr>
          <p:cNvPr id="329" name="Shape 329"/>
          <p:cNvSpPr/>
          <p:nvPr/>
        </p:nvSpPr>
        <p:spPr>
          <a:xfrm rot="-437096" flipH="1">
            <a:off x="423098" y="4119767"/>
            <a:ext cx="2519639" cy="530214"/>
          </a:xfrm>
          <a:prstGeom prst="curvedDownArrow">
            <a:avLst>
              <a:gd name="adj1" fmla="val 24102"/>
              <a:gd name="adj2" fmla="val 50000"/>
              <a:gd name="adj3" fmla="val 48565"/>
            </a:avLst>
          </a:prstGeom>
          <a:solidFill>
            <a:srgbClr val="FF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cxnSp>
        <p:nvCxnSpPr>
          <p:cNvPr id="330" name="Shape 330"/>
          <p:cNvCxnSpPr/>
          <p:nvPr/>
        </p:nvCxnSpPr>
        <p:spPr>
          <a:xfrm flipH="1">
            <a:off x="1467450" y="5087250"/>
            <a:ext cx="479399" cy="430500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  <p:cxnSp>
        <p:nvCxnSpPr>
          <p:cNvPr id="331" name="Shape 331"/>
          <p:cNvCxnSpPr/>
          <p:nvPr/>
        </p:nvCxnSpPr>
        <p:spPr>
          <a:xfrm>
            <a:off x="851125" y="5067675"/>
            <a:ext cx="1281599" cy="469499"/>
          </a:xfrm>
          <a:prstGeom prst="straightConnector1">
            <a:avLst/>
          </a:prstGeom>
          <a:noFill/>
          <a:ln w="28575" cap="flat">
            <a:solidFill>
              <a:srgbClr val="FF0000"/>
            </a:solidFill>
            <a:prstDash val="solid"/>
            <a:round/>
            <a:headEnd type="none" w="lg" len="lg"/>
            <a:tailEnd type="triangle" w="lg" len="lg"/>
          </a:ln>
        </p:spPr>
      </p:cxn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456245" y="2956938"/>
            <a:ext cx="4038599" cy="3587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  <p:sp>
        <p:nvSpPr>
          <p:cNvPr id="337" name="Shape 337"/>
          <p:cNvSpPr txBox="1">
            <a:spLocks noGrp="1"/>
          </p:cNvSpPr>
          <p:nvPr>
            <p:ph type="body" idx="2"/>
          </p:nvPr>
        </p:nvSpPr>
        <p:spPr>
          <a:xfrm>
            <a:off x="4529735" y="1709613"/>
            <a:ext cx="4416900" cy="49868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ru" sz="2400" b="1">
                <a:solidFill>
                  <a:srgbClr val="000000"/>
                </a:solidFill>
              </a:rPr>
              <a:t>Where    </a:t>
            </a:r>
            <a:r>
              <a:rPr lang="ru" sz="2400" b="1">
                <a:solidFill>
                  <a:srgbClr val="FF0000"/>
                </a:solidFill>
              </a:rPr>
              <a:t>was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 b="1">
                <a:solidFill>
                  <a:srgbClr val="000000"/>
                </a:solidFill>
              </a:rPr>
              <a:t>What      </a:t>
            </a:r>
            <a:r>
              <a:rPr lang="ru" sz="2400" b="1">
                <a:solidFill>
                  <a:srgbClr val="FF0000"/>
                </a:solidFill>
              </a:rPr>
              <a:t>was    підмет   </a:t>
            </a:r>
            <a:r>
              <a:rPr lang="ru" sz="3000" b="1">
                <a:solidFill>
                  <a:srgbClr val="000000"/>
                </a:solidFill>
              </a:rPr>
              <a:t>V</a:t>
            </a:r>
            <a:r>
              <a:rPr lang="ru" sz="2400" b="1">
                <a:solidFill>
                  <a:srgbClr val="FF0000"/>
                </a:solidFill>
              </a:rPr>
              <a:t>ing 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2400" b="1">
                <a:solidFill>
                  <a:srgbClr val="000000"/>
                </a:solidFill>
              </a:rPr>
              <a:t>Why       </a:t>
            </a:r>
            <a:r>
              <a:rPr lang="ru" sz="2400" b="1">
                <a:solidFill>
                  <a:srgbClr val="FF0000"/>
                </a:solidFill>
              </a:rPr>
              <a:t>were</a:t>
            </a:r>
            <a:r>
              <a:rPr lang="ru" sz="2400" b="1">
                <a:solidFill>
                  <a:srgbClr val="000000"/>
                </a:solidFill>
              </a:rPr>
              <a:t>  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2400" b="1">
                <a:solidFill>
                  <a:srgbClr val="000000"/>
                </a:solidFill>
              </a:rPr>
              <a:t>Whose</a:t>
            </a:r>
          </a:p>
          <a:p>
            <a:pPr lvl="0" rtl="0">
              <a:buNone/>
            </a:pPr>
            <a:r>
              <a:rPr lang="ru" sz="2400" b="1">
                <a:solidFill>
                  <a:srgbClr val="000000"/>
                </a:solidFill>
              </a:rPr>
              <a:t>Where </a:t>
            </a:r>
            <a:r>
              <a:rPr lang="ru" sz="2400" b="1">
                <a:solidFill>
                  <a:srgbClr val="FF0000"/>
                </a:solidFill>
              </a:rPr>
              <a:t>were</a:t>
            </a:r>
            <a:r>
              <a:rPr lang="ru" sz="2400" b="1">
                <a:solidFill>
                  <a:srgbClr val="000000"/>
                </a:solidFill>
              </a:rPr>
              <a:t> they dancing at 9 p.m.? - They </a:t>
            </a:r>
            <a:r>
              <a:rPr lang="ru" sz="2400" b="1">
                <a:solidFill>
                  <a:srgbClr val="FF0000"/>
                </a:solidFill>
              </a:rPr>
              <a:t>were</a:t>
            </a:r>
            <a:r>
              <a:rPr lang="ru" sz="2400" b="1">
                <a:solidFill>
                  <a:srgbClr val="000000"/>
                </a:solidFill>
              </a:rPr>
              <a:t> danc</a:t>
            </a:r>
            <a:r>
              <a:rPr lang="ru" sz="2400" b="1">
                <a:solidFill>
                  <a:srgbClr val="FF0000"/>
                </a:solidFill>
              </a:rPr>
              <a:t>ing</a:t>
            </a:r>
            <a:r>
              <a:rPr lang="ru" sz="2400" b="1">
                <a:solidFill>
                  <a:srgbClr val="000000"/>
                </a:solidFill>
              </a:rPr>
              <a:t> at the disco.</a:t>
            </a:r>
          </a:p>
          <a:p>
            <a:pPr lvl="0" rtl="0">
              <a:buNone/>
            </a:pPr>
            <a:r>
              <a:rPr lang="ru" sz="2400" b="1">
                <a:solidFill>
                  <a:srgbClr val="000000"/>
                </a:solidFill>
              </a:rPr>
              <a:t>What </a:t>
            </a:r>
            <a:r>
              <a:rPr lang="ru" sz="2400" b="1">
                <a:solidFill>
                  <a:srgbClr val="FF0000"/>
                </a:solidFill>
              </a:rPr>
              <a:t>were</a:t>
            </a:r>
            <a:r>
              <a:rPr lang="ru" sz="2400" b="1">
                <a:solidFill>
                  <a:srgbClr val="000000"/>
                </a:solidFill>
              </a:rPr>
              <a:t> they do</a:t>
            </a:r>
            <a:r>
              <a:rPr lang="ru" sz="2400" b="1">
                <a:solidFill>
                  <a:srgbClr val="FF0000"/>
                </a:solidFill>
              </a:rPr>
              <a:t>ing at </a:t>
            </a:r>
            <a:r>
              <a:rPr lang="ru" sz="2400" b="1">
                <a:solidFill>
                  <a:srgbClr val="000000"/>
                </a:solidFill>
              </a:rPr>
              <a:t>9 a.m.? -They </a:t>
            </a:r>
            <a:r>
              <a:rPr lang="ru" sz="2400" b="1">
                <a:solidFill>
                  <a:srgbClr val="FF0000"/>
                </a:solidFill>
              </a:rPr>
              <a:t>were </a:t>
            </a:r>
            <a:r>
              <a:rPr lang="ru" sz="2400" b="1">
                <a:solidFill>
                  <a:srgbClr val="000000"/>
                </a:solidFill>
              </a:rPr>
              <a:t>running.</a:t>
            </a:r>
          </a:p>
          <a:p>
            <a:pPr>
              <a:buNone/>
            </a:pPr>
            <a:r>
              <a:rPr lang="ru" sz="2400" b="1">
                <a:solidFill>
                  <a:srgbClr val="000000"/>
                </a:solidFill>
              </a:rPr>
              <a:t>Who </a:t>
            </a:r>
            <a:r>
              <a:rPr lang="ru" sz="2400" b="1">
                <a:solidFill>
                  <a:srgbClr val="FF0000"/>
                </a:solidFill>
              </a:rPr>
              <a:t>was</a:t>
            </a:r>
            <a:r>
              <a:rPr lang="ru" sz="2400" b="1">
                <a:solidFill>
                  <a:srgbClr val="000000"/>
                </a:solidFill>
              </a:rPr>
              <a:t> watering the flowers at 8 a.m.? - My son </a:t>
            </a:r>
            <a:r>
              <a:rPr lang="ru" sz="2400" b="1">
                <a:solidFill>
                  <a:srgbClr val="FF0000"/>
                </a:solidFill>
              </a:rPr>
              <a:t>was</a:t>
            </a:r>
          </a:p>
        </p:txBody>
      </p:sp>
      <p:sp>
        <p:nvSpPr>
          <p:cNvPr id="338" name="Shape 338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457200" indent="0">
              <a:buNone/>
            </a:pPr>
            <a:r>
              <a:rPr lang="ru"/>
              <a:t>спеціальні запитання</a:t>
            </a:r>
          </a:p>
        </p:txBody>
      </p:sp>
      <p:sp>
        <p:nvSpPr>
          <p:cNvPr id="339" name="Shape 339"/>
          <p:cNvSpPr/>
          <p:nvPr/>
        </p:nvSpPr>
        <p:spPr>
          <a:xfrm>
            <a:off x="5618800" y="2738597"/>
            <a:ext cx="397200" cy="312000"/>
          </a:xfrm>
          <a:prstGeom prst="mathPlus">
            <a:avLst>
              <a:gd name="adj1" fmla="val 23520"/>
            </a:avLst>
          </a:prstGeom>
          <a:solidFill>
            <a:srgbClr val="4A86E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6598085" y="2738597"/>
            <a:ext cx="280200" cy="284400"/>
          </a:xfrm>
          <a:prstGeom prst="mathPlus">
            <a:avLst>
              <a:gd name="adj1" fmla="val 23520"/>
            </a:avLst>
          </a:prstGeom>
          <a:solidFill>
            <a:srgbClr val="4A86E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41" name="Shape 341"/>
          <p:cNvSpPr/>
          <p:nvPr/>
        </p:nvSpPr>
        <p:spPr>
          <a:xfrm>
            <a:off x="7933775" y="2757797"/>
            <a:ext cx="227099" cy="246000"/>
          </a:xfrm>
          <a:prstGeom prst="mathPlus">
            <a:avLst>
              <a:gd name="adj1" fmla="val 23520"/>
            </a:avLst>
          </a:prstGeom>
          <a:solidFill>
            <a:srgbClr val="4A86E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42" name="Shape 342"/>
          <p:cNvSpPr/>
          <p:nvPr/>
        </p:nvSpPr>
        <p:spPr>
          <a:xfrm>
            <a:off x="481968" y="3181812"/>
            <a:ext cx="3987152" cy="1687943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43" name="Shape 343"/>
          <p:cNvSpPr/>
          <p:nvPr/>
        </p:nvSpPr>
        <p:spPr>
          <a:xfrm>
            <a:off x="2584800" y="5014327"/>
            <a:ext cx="1706588" cy="1586961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44" name="Shape 344"/>
          <p:cNvSpPr txBox="1"/>
          <p:nvPr/>
        </p:nvSpPr>
        <p:spPr>
          <a:xfrm>
            <a:off x="1115288" y="2032463"/>
            <a:ext cx="3176099" cy="9551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ru" sz="3000" b="1">
                <a:solidFill>
                  <a:srgbClr val="009999"/>
                </a:solidFill>
              </a:rPr>
              <a:t>Wh-questions: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457200" y="134801"/>
            <a:ext cx="7315499" cy="135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marL="1371600" indent="0">
              <a:buNone/>
            </a:pPr>
            <a:r>
              <a:rPr lang="ru" b="1">
                <a:solidFill>
                  <a:srgbClr val="FF9900"/>
                </a:solidFill>
              </a:rPr>
              <a:t>Remember.</a:t>
            </a:r>
          </a:p>
        </p:txBody>
      </p:sp>
      <p:sp>
        <p:nvSpPr>
          <p:cNvPr id="350" name="Shape 350"/>
          <p:cNvSpPr/>
          <p:nvPr/>
        </p:nvSpPr>
        <p:spPr>
          <a:xfrm>
            <a:off x="6648312" y="85876"/>
            <a:ext cx="1883567" cy="199564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51" name="Shape 351"/>
          <p:cNvSpPr txBox="1"/>
          <p:nvPr/>
        </p:nvSpPr>
        <p:spPr>
          <a:xfrm>
            <a:off x="390732" y="1541625"/>
            <a:ext cx="6492299" cy="10823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 sz="2400" b="1">
                <a:solidFill>
                  <a:srgbClr val="3C78D8"/>
                </a:solidFill>
              </a:rPr>
              <a:t>Певний момент часу в минулому може бути виражений:</a:t>
            </a:r>
          </a:p>
        </p:txBody>
      </p:sp>
      <p:sp>
        <p:nvSpPr>
          <p:cNvPr id="352" name="Shape 352"/>
          <p:cNvSpPr txBox="1"/>
          <p:nvPr/>
        </p:nvSpPr>
        <p:spPr>
          <a:xfrm>
            <a:off x="215582" y="2379587"/>
            <a:ext cx="2462099" cy="573900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 sz="2400" b="1"/>
              <a:t>певним часом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3286364" y="2392337"/>
            <a:ext cx="2363999" cy="548399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 sz="2400" b="1"/>
              <a:t>періодом часу минулого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6075125" y="2406287"/>
            <a:ext cx="2410199" cy="520500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 sz="2400" b="1"/>
              <a:t>підрядним реченням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267325" y="3097150"/>
            <a:ext cx="2645399" cy="1437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Bill </a:t>
            </a:r>
            <a:r>
              <a:rPr lang="ru"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was</a:t>
            </a: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 play</a:t>
            </a:r>
            <a:r>
              <a:rPr lang="ru"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</a:t>
            </a: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 football </a:t>
            </a:r>
            <a:r>
              <a:rPr lang="ru" sz="2400" b="1" u="sng">
                <a:solidFill>
                  <a:srgbClr val="274E13"/>
                </a:solidFill>
                <a:latin typeface="Comic Sans MS"/>
                <a:ea typeface="Comic Sans MS"/>
                <a:cs typeface="Comic Sans MS"/>
                <a:sym typeface="Comic Sans MS"/>
              </a:rPr>
              <a:t>at 5 p.m. </a:t>
            </a:r>
            <a:r>
              <a:rPr lang="ru" sz="2400" b="1">
                <a:solidFill>
                  <a:srgbClr val="274E13"/>
                </a:solidFill>
                <a:latin typeface="Comic Sans MS"/>
                <a:ea typeface="Comic Sans MS"/>
                <a:cs typeface="Comic Sans MS"/>
                <a:sym typeface="Comic Sans MS"/>
              </a:rPr>
              <a:t>yesterday</a:t>
            </a:r>
          </a:p>
        </p:txBody>
      </p:sp>
      <p:sp>
        <p:nvSpPr>
          <p:cNvPr id="356" name="Shape 356"/>
          <p:cNvSpPr/>
          <p:nvPr/>
        </p:nvSpPr>
        <p:spPr>
          <a:xfrm>
            <a:off x="435756" y="4534750"/>
            <a:ext cx="2021752" cy="2021752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57" name="Shape 357"/>
          <p:cNvSpPr txBox="1"/>
          <p:nvPr/>
        </p:nvSpPr>
        <p:spPr>
          <a:xfrm>
            <a:off x="3072000" y="3085750"/>
            <a:ext cx="2972400" cy="1562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 sz="2200" b="1">
                <a:latin typeface="Comic Sans MS"/>
                <a:ea typeface="Comic Sans MS"/>
                <a:cs typeface="Comic Sans MS"/>
                <a:sym typeface="Comic Sans MS"/>
              </a:rPr>
              <a:t>I </a:t>
            </a:r>
            <a:r>
              <a:rPr lang="ru" sz="2200" b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was</a:t>
            </a:r>
            <a:r>
              <a:rPr lang="ru" sz="2200" b="1">
                <a:solidFill>
                  <a:srgbClr val="1F497D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ru" sz="2200" b="1">
                <a:latin typeface="Comic Sans MS"/>
                <a:ea typeface="Comic Sans MS"/>
                <a:cs typeface="Comic Sans MS"/>
                <a:sym typeface="Comic Sans MS"/>
              </a:rPr>
              <a:t>draw</a:t>
            </a:r>
            <a:r>
              <a:rPr lang="ru" sz="2200" b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</a:t>
            </a:r>
            <a:r>
              <a:rPr lang="ru" sz="2200" b="1">
                <a:solidFill>
                  <a:srgbClr val="1F497D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ru" sz="2200" b="1" u="sng">
                <a:solidFill>
                  <a:srgbClr val="05470B"/>
                </a:solidFill>
                <a:latin typeface="Comic Sans MS"/>
                <a:ea typeface="Comic Sans MS"/>
                <a:cs typeface="Comic Sans MS"/>
                <a:sym typeface="Comic Sans MS"/>
              </a:rPr>
              <a:t>from 5 till 7 </a:t>
            </a:r>
            <a:r>
              <a:rPr lang="ru" sz="2200" b="1">
                <a:solidFill>
                  <a:srgbClr val="05470B"/>
                </a:solidFill>
                <a:latin typeface="Comic Sans MS"/>
                <a:ea typeface="Comic Sans MS"/>
                <a:cs typeface="Comic Sans MS"/>
                <a:sym typeface="Comic Sans MS"/>
              </a:rPr>
              <a:t>o’clock yesterday</a:t>
            </a:r>
          </a:p>
        </p:txBody>
      </p:sp>
      <p:sp>
        <p:nvSpPr>
          <p:cNvPr id="358" name="Shape 358"/>
          <p:cNvSpPr/>
          <p:nvPr/>
        </p:nvSpPr>
        <p:spPr>
          <a:xfrm>
            <a:off x="3246948" y="4406046"/>
            <a:ext cx="1938802" cy="227916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359" name="Shape 359"/>
          <p:cNvSpPr txBox="1"/>
          <p:nvPr/>
        </p:nvSpPr>
        <p:spPr>
          <a:xfrm>
            <a:off x="5826850" y="3107612"/>
            <a:ext cx="3000000" cy="1552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ru" sz="2200" b="1">
                <a:latin typeface="Comic Sans MS"/>
                <a:ea typeface="Comic Sans MS"/>
                <a:cs typeface="Comic Sans MS"/>
                <a:sym typeface="Comic Sans MS"/>
              </a:rPr>
              <a:t>He </a:t>
            </a:r>
            <a:r>
              <a:rPr lang="ru" sz="2200" b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was</a:t>
            </a:r>
            <a:r>
              <a:rPr lang="ru" sz="2200" b="1">
                <a:solidFill>
                  <a:srgbClr val="1F497D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lang="ru" sz="2200" b="1">
                <a:latin typeface="Comic Sans MS"/>
                <a:ea typeface="Comic Sans MS"/>
                <a:cs typeface="Comic Sans MS"/>
                <a:sym typeface="Comic Sans MS"/>
              </a:rPr>
              <a:t>bath</a:t>
            </a:r>
            <a:r>
              <a:rPr lang="ru" sz="2200" b="1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</a:t>
            </a:r>
            <a:r>
              <a:rPr lang="ru" sz="2200" b="1">
                <a:solidFill>
                  <a:srgbClr val="1F497D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2200" b="1" u="sng">
                <a:solidFill>
                  <a:srgbClr val="05470B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when I entered the room</a:t>
            </a:r>
            <a:r>
              <a:rPr lang="ru" sz="2200" b="1">
                <a:solidFill>
                  <a:srgbClr val="1F497D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</a:p>
          <a:p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5913585" y="4547041"/>
            <a:ext cx="2571739" cy="1997169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361" name="Shape 361"/>
          <p:cNvSpPr txBox="1"/>
          <p:nvPr/>
        </p:nvSpPr>
        <p:spPr>
          <a:xfrm>
            <a:off x="7008275" y="3364455"/>
            <a:ext cx="792899" cy="285600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" sz="1800" b="1">
                <a:solidFill>
                  <a:srgbClr val="FF0000"/>
                </a:solidFill>
              </a:rPr>
              <a:t>P.S.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/>
          <p:nvPr/>
        </p:nvSpPr>
        <p:spPr>
          <a:xfrm>
            <a:off x="2567450" y="115525"/>
            <a:ext cx="5885099" cy="1101300"/>
          </a:xfrm>
          <a:prstGeom prst="rect">
            <a:avLst/>
          </a:prstGeom>
          <a:solidFill>
            <a:srgbClr val="000000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 sz="3000" b="1">
                <a:solidFill>
                  <a:srgbClr val="FF9900"/>
                </a:solidFill>
              </a:rPr>
              <a:t>Підкреслюється процес дії в минулому за допомогою:</a:t>
            </a:r>
          </a:p>
        </p:txBody>
      </p:sp>
      <p:sp>
        <p:nvSpPr>
          <p:cNvPr id="367" name="Shape 367"/>
          <p:cNvSpPr/>
          <p:nvPr/>
        </p:nvSpPr>
        <p:spPr>
          <a:xfrm>
            <a:off x="2461125" y="110633"/>
            <a:ext cx="119700" cy="1106099"/>
          </a:xfrm>
          <a:prstGeom prst="rect">
            <a:avLst/>
          </a:prstGeom>
          <a:solidFill>
            <a:srgbClr val="CC00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682125" y="73758"/>
            <a:ext cx="1668416" cy="165704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69" name="Shape 369"/>
          <p:cNvSpPr txBox="1"/>
          <p:nvPr/>
        </p:nvSpPr>
        <p:spPr>
          <a:xfrm>
            <a:off x="811483" y="1823205"/>
            <a:ext cx="2290200" cy="1147200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 sz="2400" b="1" u="sng">
                <a:solidFill>
                  <a:srgbClr val="CC0000"/>
                </a:solidFill>
              </a:rPr>
              <a:t>союзів:</a:t>
            </a:r>
            <a:r>
              <a:rPr lang="ru" sz="2400" b="1"/>
              <a:t> </a:t>
            </a:r>
            <a:r>
              <a:rPr lang="ru" sz="2400" b="1">
                <a:solidFill>
                  <a:srgbClr val="1155CC"/>
                </a:solidFill>
              </a:rPr>
              <a:t>while</a:t>
            </a:r>
          </a:p>
          <a:p>
            <a:pPr marL="914400" lvl="0" indent="0" rtl="0">
              <a:buNone/>
            </a:pPr>
            <a:r>
              <a:rPr lang="ru" sz="2400" b="1">
                <a:solidFill>
                  <a:srgbClr val="1155CC"/>
                </a:solidFill>
              </a:rPr>
              <a:t>when</a:t>
            </a:r>
          </a:p>
          <a:p>
            <a:pPr marL="914400" lvl="0" indent="0" rtl="0">
              <a:buNone/>
            </a:pPr>
            <a:r>
              <a:rPr lang="ru" sz="2400" b="1">
                <a:solidFill>
                  <a:srgbClr val="1155CC"/>
                </a:solidFill>
              </a:rPr>
              <a:t>as</a:t>
            </a:r>
          </a:p>
          <a:p>
            <a:endParaRPr/>
          </a:p>
        </p:txBody>
      </p:sp>
      <p:sp>
        <p:nvSpPr>
          <p:cNvPr id="370" name="Shape 370"/>
          <p:cNvSpPr txBox="1"/>
          <p:nvPr/>
        </p:nvSpPr>
        <p:spPr>
          <a:xfrm>
            <a:off x="5446450" y="1721805"/>
            <a:ext cx="2907899" cy="1349999"/>
          </a:xfrm>
          <a:prstGeom prst="rect">
            <a:avLst/>
          </a:prstGeom>
          <a:solidFill>
            <a:srgbClr val="93C47D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buNone/>
            </a:pPr>
            <a:r>
              <a:rPr lang="ru" sz="2400" b="1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</a:rPr>
              <a:t>all day long</a:t>
            </a:r>
          </a:p>
          <a:p>
            <a:pPr lvl="0" rtl="0">
              <a:lnSpc>
                <a:spcPct val="115000"/>
              </a:lnSpc>
              <a:buNone/>
            </a:pPr>
            <a:r>
              <a:rPr lang="ru" sz="2400" b="1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whole evening </a:t>
            </a:r>
          </a:p>
          <a:p>
            <a:pPr lvl="0" rtl="0">
              <a:buNone/>
            </a:pPr>
            <a:r>
              <a:rPr lang="ru" sz="2400" b="1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</a:rPr>
              <a:t>all the time </a:t>
            </a:r>
          </a:p>
        </p:txBody>
      </p:sp>
      <p:sp>
        <p:nvSpPr>
          <p:cNvPr id="371" name="Shape 371"/>
          <p:cNvSpPr/>
          <p:nvPr/>
        </p:nvSpPr>
        <p:spPr>
          <a:xfrm>
            <a:off x="414158" y="4524500"/>
            <a:ext cx="3424610" cy="2017123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72" name="Shape 372"/>
          <p:cNvSpPr txBox="1"/>
          <p:nvPr/>
        </p:nvSpPr>
        <p:spPr>
          <a:xfrm>
            <a:off x="469573" y="3071805"/>
            <a:ext cx="3492899" cy="13499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" sz="2400" b="1" u="sng">
                <a:solidFill>
                  <a:srgbClr val="38761D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While </a:t>
            </a: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Bill </a:t>
            </a:r>
            <a:r>
              <a:rPr lang="ru"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was</a:t>
            </a: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 work</a:t>
            </a:r>
            <a:r>
              <a:rPr lang="ru"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</a:t>
            </a: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 in the garden, Sam </a:t>
            </a:r>
            <a:r>
              <a:rPr lang="ru"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was</a:t>
            </a: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 wash</a:t>
            </a:r>
            <a:r>
              <a:rPr lang="ru"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</a:t>
            </a: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 clothes.</a:t>
            </a:r>
          </a:p>
        </p:txBody>
      </p:sp>
      <p:sp>
        <p:nvSpPr>
          <p:cNvPr id="373" name="Shape 373"/>
          <p:cNvSpPr/>
          <p:nvPr/>
        </p:nvSpPr>
        <p:spPr>
          <a:xfrm>
            <a:off x="5820219" y="4519645"/>
            <a:ext cx="2211660" cy="2026831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374" name="Shape 374"/>
          <p:cNvSpPr txBox="1"/>
          <p:nvPr/>
        </p:nvSpPr>
        <p:spPr>
          <a:xfrm>
            <a:off x="5497750" y="3267575"/>
            <a:ext cx="2856599" cy="11642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Ben </a:t>
            </a:r>
            <a:r>
              <a:rPr lang="ru"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was</a:t>
            </a:r>
            <a:r>
              <a:rPr lang="ru" sz="2400" b="1">
                <a:latin typeface="Comic Sans MS"/>
                <a:ea typeface="Comic Sans MS"/>
                <a:cs typeface="Comic Sans MS"/>
                <a:sym typeface="Comic Sans MS"/>
              </a:rPr>
              <a:t> work</a:t>
            </a:r>
            <a:r>
              <a:rPr lang="ru" sz="2400" b="1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ing </a:t>
            </a:r>
            <a:r>
              <a:rPr lang="ru" sz="2400" b="1" u="sng">
                <a:solidFill>
                  <a:srgbClr val="38761D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whole evening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280</Words>
  <Application>Microsoft Office PowerPoint</Application>
  <PresentationFormat>Экран (4:3)</PresentationFormat>
  <Paragraphs>71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/>
      <vt:lpstr/>
      <vt:lpstr/>
      <vt:lpstr/>
      <vt:lpstr>
      Past Continuous</vt:lpstr>
      <vt:lpstr> Past Continuous </vt:lpstr>
      <vt:lpstr>Remember</vt:lpstr>
      <vt:lpstr>
Negative (заперечення) </vt:lpstr>
      <vt:lpstr>Question (запитання)</vt:lpstr>
      <vt:lpstr>спеціальні запитання</vt:lpstr>
      <vt:lpstr>Remember.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</dc:title>
  <dc:creator>Администратор</dc:creator>
  <cp:lastModifiedBy>1111</cp:lastModifiedBy>
  <cp:revision>4</cp:revision>
  <dcterms:modified xsi:type="dcterms:W3CDTF">2014-09-28T21:54:32Z</dcterms:modified>
</cp:coreProperties>
</file>