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DB4B269-0C92-4982-873E-A7D6294978F7}" type="datetimeFigureOut">
              <a:rPr lang="uk-UA" smtClean="0"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7BAA325-8B2E-4FB0-8339-267383117177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other-country-combinations_other-country-combinations_top_215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63811">
            <a:off x="3821002" y="166609"/>
            <a:ext cx="4459436" cy="29432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 descr="104223962_large_libyaresimleri997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00372"/>
            <a:ext cx="5000628" cy="37147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 rot="651839">
            <a:off x="430180" y="2345219"/>
            <a:ext cx="835824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9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Африка</a:t>
            </a:r>
            <a:endParaRPr lang="uk-UA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Загальна характеристика країн </a:t>
            </a:r>
            <a:r>
              <a:rPr lang="uk-UA" sz="3200" b="1" dirty="0" smtClean="0"/>
              <a:t>Африки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357686" y="1447800"/>
            <a:ext cx="4329114" cy="4572000"/>
          </a:xfrm>
        </p:spPr>
        <p:txBody>
          <a:bodyPr>
            <a:normAutofit fontScale="92500" lnSpcReduction="20000"/>
          </a:bodyPr>
          <a:lstStyle/>
          <a:p>
            <a:r>
              <a:rPr lang="uk-UA" sz="1900" dirty="0" smtClean="0"/>
              <a:t>До складу континенту входять 58 держав. 53 держави є незалежними. Колоніями є: острів Святої Єлени - володіння Великобританії, </a:t>
            </a:r>
            <a:r>
              <a:rPr lang="uk-UA" sz="1900" dirty="0" err="1" smtClean="0"/>
              <a:t>Реюньйон</a:t>
            </a:r>
            <a:r>
              <a:rPr lang="uk-UA" sz="1900" dirty="0" smtClean="0"/>
              <a:t> </a:t>
            </a:r>
            <a:r>
              <a:rPr lang="uk-UA" sz="1900" dirty="0" err="1" smtClean="0"/>
              <a:t>-заморський</a:t>
            </a:r>
            <a:r>
              <a:rPr lang="uk-UA" sz="1900" dirty="0" smtClean="0"/>
              <a:t> департамент Франції, </a:t>
            </a:r>
            <a:r>
              <a:rPr lang="uk-UA" sz="1900" dirty="0" err="1" smtClean="0"/>
              <a:t>Суема</a:t>
            </a:r>
            <a:r>
              <a:rPr lang="uk-UA" sz="1900" dirty="0" smtClean="0"/>
              <a:t> і </a:t>
            </a:r>
            <a:r>
              <a:rPr lang="uk-UA" sz="1900" dirty="0" err="1" smtClean="0"/>
              <a:t>Мелілья</a:t>
            </a:r>
            <a:r>
              <a:rPr lang="uk-UA" sz="1900" dirty="0" smtClean="0"/>
              <a:t> - володіння Іспанії, Західна Сахара - територія, зайнята Марокко.</a:t>
            </a:r>
          </a:p>
          <a:p>
            <a:r>
              <a:rPr lang="uk-UA" sz="1900" dirty="0" smtClean="0"/>
              <a:t>На економіко-географічне положення Африки найбільший вплив справили близькість до Західної Європи і Південно-Західної Азії і транзитне положення на морських шляхах, які зв'язують Європу з Азією та Австралією. 14 країн континенту не мають виходу до морів і океанів, і цей фактор істотно гальмує їхній розвиток.</a:t>
            </a:r>
          </a:p>
          <a:p>
            <a:endParaRPr lang="uk-UA" dirty="0"/>
          </a:p>
        </p:txBody>
      </p:sp>
      <p:pic>
        <p:nvPicPr>
          <p:cNvPr id="4" name="Рисунок 3" descr="polit_africa_bi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736"/>
            <a:ext cx="4071966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Природно-ресурсний потенціал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857752" y="1447800"/>
            <a:ext cx="3829048" cy="4572000"/>
          </a:xfrm>
        </p:spPr>
        <p:txBody>
          <a:bodyPr>
            <a:normAutofit fontScale="47500" lnSpcReduction="20000"/>
          </a:bodyPr>
          <a:lstStyle/>
          <a:p>
            <a:r>
              <a:rPr lang="uk-UA" dirty="0" smtClean="0"/>
              <a:t>Природні умови та природні ресурси дуже різні в різних частинах материка. Рельєф Африки в цілому сприяє господарському розвитку території. У поверхні переважають рівнинні форми рельєфу (плоскогір'я, горбисті рівнини). Африка - </a:t>
            </a:r>
            <a:r>
              <a:rPr lang="uk-UA" dirty="0" err="1" smtClean="0"/>
              <a:t>найспекотніший</a:t>
            </a:r>
            <a:r>
              <a:rPr lang="uk-UA" dirty="0" smtClean="0"/>
              <a:t> материк Землі. Більше 30% площі континенту - території з опадами менше 200 мм (пустелі Сахара і </a:t>
            </a:r>
            <a:r>
              <a:rPr lang="uk-UA" dirty="0" err="1" smtClean="0"/>
              <a:t>Намиб</a:t>
            </a:r>
            <a:r>
              <a:rPr lang="uk-UA" dirty="0" smtClean="0"/>
              <a:t>, напівпустеля Калахарі). Для решти 30% території характерний дуже тривалий сухий період. У тропічних областях Африки знаходяться райони, піддані багато­річним посухам. А в екваторіальних областях території відрізняються значним надлишковим зволоженням. Ці кліматичні особливості створюють певні труднощі у господарському освоєнні.</a:t>
            </a:r>
          </a:p>
          <a:p>
            <a:r>
              <a:rPr lang="uk-UA" dirty="0" smtClean="0"/>
              <a:t>Для річкової мережі континенту характерний високий об'єм річного стоку. Річкова мережа різноманітна в різних частинах континенту. Континент має значні ґрунтові ресурси. Значні запаси деревини, ліси займають великі площі в Централь­ній і Західній Африці.</a:t>
            </a:r>
          </a:p>
          <a:p>
            <a:endParaRPr lang="uk-UA" dirty="0"/>
          </a:p>
        </p:txBody>
      </p:sp>
      <p:pic>
        <p:nvPicPr>
          <p:cNvPr id="6" name="Рисунок 5" descr="Alisio-Delgado-–-Sea-Lion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285860"/>
            <a:ext cx="5000660" cy="55007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Мінерально-сировинні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dirty="0" smtClean="0"/>
              <a:t>Африка має великі запаси:</a:t>
            </a:r>
            <a:endParaRPr lang="uk-UA" dirty="0" smtClean="0"/>
          </a:p>
          <a:p>
            <a:r>
              <a:rPr lang="uk-UA" dirty="0" smtClean="0"/>
              <a:t>залізних руд (загальні запаси оцінюються приблизно у 16-23 млрд. т),</a:t>
            </a:r>
          </a:p>
          <a:p>
            <a:r>
              <a:rPr lang="uk-UA" dirty="0" smtClean="0"/>
              <a:t>марганцевих руд (близько 400 млн. т),</a:t>
            </a:r>
          </a:p>
          <a:p>
            <a:r>
              <a:rPr lang="uk-UA" dirty="0" smtClean="0"/>
              <a:t>хромітів (500-700 млн. т),</a:t>
            </a:r>
          </a:p>
          <a:p>
            <a:r>
              <a:rPr lang="uk-UA" dirty="0" smtClean="0"/>
              <a:t>бокситів (3,3 млрд. т),</a:t>
            </a:r>
          </a:p>
          <a:p>
            <a:r>
              <a:rPr lang="uk-UA" dirty="0" smtClean="0"/>
              <a:t>міді (достовірні і ймовірні запаси близько 48 млн. т),</a:t>
            </a:r>
          </a:p>
          <a:p>
            <a:r>
              <a:rPr lang="uk-UA" dirty="0" smtClean="0"/>
              <a:t>кобальту (0,5 млн. т),</a:t>
            </a:r>
          </a:p>
          <a:p>
            <a:r>
              <a:rPr lang="uk-UA" dirty="0" smtClean="0"/>
              <a:t>фосфоритів (26 млрд. т),</a:t>
            </a:r>
          </a:p>
          <a:p>
            <a:r>
              <a:rPr lang="uk-UA" dirty="0" smtClean="0"/>
              <a:t>олова,</a:t>
            </a:r>
          </a:p>
          <a:p>
            <a:r>
              <a:rPr lang="uk-UA" dirty="0" smtClean="0"/>
              <a:t>сурми,</a:t>
            </a:r>
          </a:p>
          <a:p>
            <a:r>
              <a:rPr lang="uk-UA" dirty="0" smtClean="0"/>
              <a:t>літію,</a:t>
            </a:r>
          </a:p>
          <a:p>
            <a:r>
              <a:rPr lang="uk-UA" dirty="0" smtClean="0"/>
              <a:t>урану,</a:t>
            </a:r>
          </a:p>
          <a:p>
            <a:r>
              <a:rPr lang="uk-UA" dirty="0" smtClean="0"/>
              <a:t>азбесту,</a:t>
            </a:r>
          </a:p>
          <a:p>
            <a:r>
              <a:rPr lang="uk-UA" dirty="0" smtClean="0"/>
              <a:t>золота (Африка дає близько 80% сумарного видобутку), платини і </a:t>
            </a:r>
            <a:r>
              <a:rPr lang="uk-UA" dirty="0" err="1" smtClean="0"/>
              <a:t>платиноїдів</a:t>
            </a:r>
            <a:r>
              <a:rPr lang="uk-UA" dirty="0" smtClean="0"/>
              <a:t> (близько 60% видобутку),</a:t>
            </a:r>
          </a:p>
          <a:p>
            <a:r>
              <a:rPr lang="uk-UA" dirty="0" smtClean="0"/>
              <a:t>алмазів (98% видобутку).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1ac230c2f7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28736"/>
            <a:ext cx="6072197" cy="54292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8229600" cy="1252728"/>
          </a:xfrm>
        </p:spPr>
        <p:txBody>
          <a:bodyPr/>
          <a:lstStyle/>
          <a:p>
            <a:r>
              <a:rPr lang="uk-UA" b="1" dirty="0" smtClean="0"/>
              <a:t>Населення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00704" y="1643050"/>
            <a:ext cx="3543296" cy="5643578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>
            <a:normAutofit fontScale="32500" lnSpcReduction="20000"/>
          </a:bodyPr>
          <a:lstStyle/>
          <a:p>
            <a:r>
              <a:rPr lang="uk-UA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Африки характерні: швидке зростання, етнічна розмаїтість населення, перевага сільського населення. Африка завжди була регіоном з високим природним приростом. І сьогодні природний приріст населення залишається високим - 20 - 26 чоловік на 1000 жителів. В останні роки на континенті смертність повільно, але неухильно знижується, а народжуваність або стабілізується, або починає знижуватися.</a:t>
            </a:r>
          </a:p>
          <a:p>
            <a:r>
              <a:rPr lang="uk-UA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Середня густота населення на континенті невисока і складає 23 чол. на 1 км2. По території континенту населення розміщене нерівномірно. Найбільшу густоту мають райони розвинутого землеробства і промислової діяльності. Найнижча густота -у Сахарі і країнах </a:t>
            </a:r>
            <a:r>
              <a:rPr lang="uk-UA" sz="3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Сахеля</a:t>
            </a:r>
            <a:r>
              <a:rPr lang="uk-UA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(Мавританія, Сенегал, Малі, Буркіна-Фасо, Нігер, Чад, Судан, Ефіопія).</a:t>
            </a:r>
          </a:p>
          <a:p>
            <a:r>
              <a:rPr lang="uk-UA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Африка — континент із переважанням сільського населення (57%). Але темпи росту міського населення досить високі.</a:t>
            </a:r>
          </a:p>
          <a:p>
            <a:r>
              <a:rPr lang="uk-UA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Африці живе більше 200 народів. Багато етнічних груп представлені багатомільйонними націями (єгиптяни, тунісці, алжирці, марокканці), великими народностями (хауса, </a:t>
            </a:r>
            <a:r>
              <a:rPr lang="uk-UA" sz="3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ібо</a:t>
            </a:r>
            <a:r>
              <a:rPr lang="uk-UA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3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фульбе</a:t>
            </a:r>
            <a:r>
              <a:rPr lang="uk-UA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ін.) і дуже малими групами, що і зараз живуть у родоплемінному суспільстві.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Господарство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75191"/>
            <a:ext cx="8329642" cy="4625609"/>
          </a:xfrm>
        </p:spPr>
        <p:txBody>
          <a:bodyPr>
            <a:normAutofit fontScale="47500" lnSpcReduction="20000"/>
          </a:bodyPr>
          <a:lstStyle/>
          <a:p>
            <a:r>
              <a:rPr lang="uk-UA" dirty="0" smtClean="0"/>
              <a:t>Для сучасного господарства континенту характерні багато­укладність економіки, переважання аграрного сектора економіки, низький рівень економічного розвитку.</a:t>
            </a:r>
          </a:p>
          <a:p>
            <a:r>
              <a:rPr lang="uk-UA" dirty="0" smtClean="0"/>
              <a:t>Африка - найменш індустріальний район світу. Частка її промислового виробництва у світі складає лише 2%. Найбільш розвинутими галузями промисловості є </a:t>
            </a:r>
            <a:r>
              <a:rPr lang="uk-UA" dirty="0" err="1" smtClean="0"/>
              <a:t>гірничовидобувна</a:t>
            </a:r>
            <a:r>
              <a:rPr lang="uk-UA" dirty="0" smtClean="0"/>
              <a:t> і металургія. Виділяється виробництво міді, цинку, свинцю, кобальту, золота, срібла, урану. Ці виробництва зосереджені в ПАР, Замбії, Заїрі.</a:t>
            </a:r>
          </a:p>
          <a:p>
            <a:r>
              <a:rPr lang="uk-UA" dirty="0" smtClean="0"/>
              <a:t>Нафтовидобувна промисловість розвинута в Алжирі, Лівії, Нігерії, Єгипті і країнах шельфу Західної і Центральної Африки. Енергетика розвинута слабко. На найбільших ріках (Нігер, Замбезі, Ніл) побудовані великі ГЕС. Але гідроресурси використовуються не цілком.</a:t>
            </a:r>
          </a:p>
          <a:p>
            <a:r>
              <a:rPr lang="uk-UA" dirty="0" smtClean="0"/>
              <a:t>Обробна промисловість на континенті розміщена в декількох районах. Найбільші виробники - ПАР, Єгипет, Алжир, Нігерія, Марокко, Туніс. У ПАР сформувався один з найбільших промислових районів (Йоганнесбург, Преторія, </a:t>
            </a:r>
            <a:r>
              <a:rPr lang="uk-UA" dirty="0" err="1" smtClean="0"/>
              <a:t>Дурбан</a:t>
            </a:r>
            <a:r>
              <a:rPr lang="uk-UA" dirty="0" smtClean="0"/>
              <a:t>, Кейптаун, </a:t>
            </a:r>
            <a:r>
              <a:rPr lang="uk-UA" dirty="0" err="1" smtClean="0"/>
              <a:t>Кімберлі</a:t>
            </a:r>
            <a:r>
              <a:rPr lang="uk-UA" dirty="0" smtClean="0"/>
              <a:t>), у Єгипті найбільші центри - Олександрія, Каїр, </a:t>
            </a:r>
            <a:r>
              <a:rPr lang="uk-UA" dirty="0" err="1" smtClean="0"/>
              <a:t>Хелуан</a:t>
            </a:r>
            <a:r>
              <a:rPr lang="uk-UA" dirty="0" smtClean="0"/>
              <a:t>.</a:t>
            </a:r>
          </a:p>
          <a:p>
            <a:r>
              <a:rPr lang="uk-UA" dirty="0" smtClean="0"/>
              <a:t>У сільському господарстві зайнято близько 60% економічно активного населення. Але тільки 1/3 площі материка використовується у сільському господарстві.</a:t>
            </a:r>
          </a:p>
          <a:p>
            <a:r>
              <a:rPr lang="uk-UA" dirty="0" smtClean="0"/>
              <a:t>Провідну роль у рослинництві відіграють зернові культури - просо, сорго, кукурудза, рис, пшениця, ячмінь; з коренеплодів виділяються таро, </a:t>
            </a:r>
            <a:r>
              <a:rPr lang="uk-UA" dirty="0" err="1" smtClean="0"/>
              <a:t>ямс</a:t>
            </a:r>
            <a:r>
              <a:rPr lang="uk-UA" dirty="0" smtClean="0"/>
              <a:t>, </a:t>
            </a:r>
            <a:r>
              <a:rPr lang="uk-UA" dirty="0" err="1" smtClean="0"/>
              <a:t>батат</a:t>
            </a:r>
            <a:r>
              <a:rPr lang="uk-UA" dirty="0" smtClean="0"/>
              <a:t>, маніок.</a:t>
            </a:r>
          </a:p>
          <a:p>
            <a:r>
              <a:rPr lang="uk-UA" dirty="0" smtClean="0"/>
              <a:t>У Західній Африці вирощують какао, каву, арахіс, каучук; у Східній Африці – бавовник, чай, ваніль, горіх, </a:t>
            </a:r>
            <a:r>
              <a:rPr lang="uk-UA" dirty="0" err="1" smtClean="0"/>
              <a:t>горіх</a:t>
            </a:r>
            <a:r>
              <a:rPr lang="uk-UA" dirty="0" smtClean="0"/>
              <a:t> кеш'ю; у Північній Африці - цитрусові.</a:t>
            </a:r>
          </a:p>
          <a:p>
            <a:r>
              <a:rPr lang="uk-UA" dirty="0" smtClean="0"/>
              <a:t>Тваринництво розвинуте значно слабкіше. Найбільш сприятливі умови для його розвитку у Східній Африці, де знаходяться значні площі пасовищ.</a:t>
            </a:r>
          </a:p>
          <a:p>
            <a:r>
              <a:rPr lang="uk-UA" dirty="0" smtClean="0"/>
              <a:t>З галузей тваринництва найбільш розвинуті скотарство, </a:t>
            </a:r>
            <a:r>
              <a:rPr lang="uk-UA" dirty="0" err="1" smtClean="0"/>
              <a:t>верблюдоводство</a:t>
            </a:r>
            <a:r>
              <a:rPr lang="uk-UA" dirty="0" smtClean="0"/>
              <a:t>, вівчарство.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3731252_karavan_v_Saha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564357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Транспорт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29002" y="1142984"/>
            <a:ext cx="5614998" cy="4625609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/>
              <a:t>На </a:t>
            </a:r>
            <a:r>
              <a:rPr lang="ru-RU" sz="2800" b="1" dirty="0" err="1" smtClean="0"/>
              <a:t>континенті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дуже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слабка</a:t>
            </a:r>
            <a:r>
              <a:rPr lang="ru-RU" sz="2800" b="1" dirty="0" smtClean="0"/>
              <a:t> транспортна </a:t>
            </a:r>
            <a:r>
              <a:rPr lang="ru-RU" sz="2800" b="1" dirty="0" err="1" smtClean="0"/>
              <a:t>інфраструктура</a:t>
            </a:r>
            <a:r>
              <a:rPr lang="ru-RU" sz="2800" b="1" dirty="0" smtClean="0"/>
              <a:t>. В </a:t>
            </a:r>
            <a:r>
              <a:rPr lang="ru-RU" sz="2800" b="1" dirty="0" err="1" smtClean="0"/>
              <a:t>Африці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немає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трансконтинентальних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залізниць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автомобільних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магістралей</a:t>
            </a:r>
            <a:r>
              <a:rPr lang="ru-RU" sz="2800" b="1" dirty="0" smtClean="0"/>
              <a:t>.</a:t>
            </a:r>
          </a:p>
          <a:p>
            <a:r>
              <a:rPr lang="ru-RU" sz="2800" b="1" dirty="0" smtClean="0"/>
              <a:t>У </a:t>
            </a:r>
            <a:r>
              <a:rPr lang="ru-RU" sz="2800" b="1" dirty="0" err="1" smtClean="0"/>
              <a:t>Північній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Африці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розвивається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трубопровідний</a:t>
            </a:r>
            <a:r>
              <a:rPr lang="ru-RU" sz="2800" b="1" dirty="0" smtClean="0"/>
              <a:t> транспорт. За </a:t>
            </a:r>
            <a:r>
              <a:rPr lang="ru-RU" sz="2800" b="1" dirty="0" err="1" smtClean="0"/>
              <a:t>останні</a:t>
            </a:r>
            <a:r>
              <a:rPr lang="ru-RU" sz="2800" b="1" dirty="0" smtClean="0"/>
              <a:t> роки </a:t>
            </a:r>
            <a:r>
              <a:rPr lang="ru-RU" sz="2800" b="1" dirty="0" err="1" smtClean="0"/>
              <a:t>збільшилася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частка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повітряного</a:t>
            </a:r>
            <a:r>
              <a:rPr lang="ru-RU" sz="2800" b="1" dirty="0" smtClean="0"/>
              <a:t> транспорту. В </a:t>
            </a:r>
            <a:r>
              <a:rPr lang="ru-RU" sz="2800" b="1" dirty="0" err="1" smtClean="0"/>
              <a:t>зовнішніх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зв'язках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значну</a:t>
            </a:r>
            <a:r>
              <a:rPr lang="ru-RU" sz="2800" b="1" dirty="0" smtClean="0"/>
              <a:t> роль </a:t>
            </a:r>
            <a:r>
              <a:rPr lang="ru-RU" sz="2800" b="1" dirty="0" err="1" smtClean="0"/>
              <a:t>відіграє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морський</a:t>
            </a:r>
            <a:r>
              <a:rPr lang="ru-RU" sz="2800" b="1" dirty="0" smtClean="0"/>
              <a:t> транспорт. Для </a:t>
            </a:r>
            <a:r>
              <a:rPr lang="ru-RU" sz="2800" b="1" dirty="0" err="1" smtClean="0"/>
              <a:t>річкового</a:t>
            </a:r>
            <a:r>
              <a:rPr lang="ru-RU" sz="2800" b="1" dirty="0" smtClean="0"/>
              <a:t> транспорту характерна </a:t>
            </a:r>
            <a:r>
              <a:rPr lang="ru-RU" sz="2800" b="1" dirty="0" err="1" smtClean="0"/>
              <a:t>слабка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матеріальна</a:t>
            </a:r>
            <a:r>
              <a:rPr lang="ru-RU" sz="2800" b="1" dirty="0" smtClean="0"/>
              <a:t> база.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199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2010" y="2286000"/>
            <a:ext cx="4471990" cy="4572000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 smtClean="0">
                <a:solidFill>
                  <a:schemeClr val="bg1"/>
                </a:solidFill>
              </a:rPr>
              <a:t>У міжнародному поділі праці Африка виділяється як експортер сільсько­господарської сировини, мінерально-сировинних ресурсів (залізні руди, нафта, алмази, золото, мідь, уран).</a:t>
            </a:r>
          </a:p>
          <a:p>
            <a:r>
              <a:rPr lang="uk-UA" b="1" i="1" dirty="0" smtClean="0">
                <a:solidFill>
                  <a:schemeClr val="bg1"/>
                </a:solidFill>
              </a:rPr>
              <a:t>Країни Африки імпортують обладнання, верстати, автомобілі, продукцію хімічної промисловості, товари легкої промисловості.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864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Справедливость</vt:lpstr>
      <vt:lpstr>Обычная</vt:lpstr>
      <vt:lpstr>Литейная</vt:lpstr>
      <vt:lpstr>Модульная</vt:lpstr>
      <vt:lpstr>Метро</vt:lpstr>
      <vt:lpstr>Слайд 1</vt:lpstr>
      <vt:lpstr>Загальна характеристика країн Африки</vt:lpstr>
      <vt:lpstr>Природно-ресурсний потенціал</vt:lpstr>
      <vt:lpstr>Мінерально-сировинні ресурси різноманітні і значні.</vt:lpstr>
      <vt:lpstr>Населення</vt:lpstr>
      <vt:lpstr>Господарство</vt:lpstr>
      <vt:lpstr>Транспорт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Vaheich</dc:creator>
  <cp:lastModifiedBy>Vaheich</cp:lastModifiedBy>
  <cp:revision>3</cp:revision>
  <dcterms:created xsi:type="dcterms:W3CDTF">2014-05-12T13:00:29Z</dcterms:created>
  <dcterms:modified xsi:type="dcterms:W3CDTF">2014-05-12T13:23:24Z</dcterms:modified>
</cp:coreProperties>
</file>