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2" r:id="rId9"/>
    <p:sldId id="263" r:id="rId10"/>
    <p:sldId id="267" r:id="rId11"/>
    <p:sldId id="268" r:id="rId12"/>
    <p:sldId id="275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k.wikipedia.org/wiki/%D0%94%D0%B8%D0%B1%D0%BA%D0%B0_%D1%81%D1%82%D0%B5%D0%BF%D0%BE%D0%B2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niv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9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7270576" cy="288032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Канівський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природний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заповідник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Зміїні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острови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980728"/>
            <a:ext cx="3907160" cy="547260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Неповторно</a:t>
            </a:r>
            <a:r>
              <a:rPr lang="ru-RU" dirty="0" smtClean="0"/>
              <a:t> </a:t>
            </a:r>
            <a:r>
              <a:rPr lang="ru-RU" dirty="0" err="1" smtClean="0"/>
              <a:t>мальовничими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заплавні</a:t>
            </a:r>
            <a:r>
              <a:rPr lang="ru-RU" dirty="0" smtClean="0"/>
              <a:t> </a:t>
            </a:r>
            <a:r>
              <a:rPr lang="ru-RU" dirty="0" err="1" smtClean="0"/>
              <a:t>Зміїні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.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столітні</a:t>
            </a:r>
            <a:r>
              <a:rPr lang="ru-RU" dirty="0" smtClean="0"/>
              <a:t> дуби </a:t>
            </a:r>
            <a:r>
              <a:rPr lang="ru-RU" dirty="0" err="1" smtClean="0"/>
              <a:t>й</a:t>
            </a:r>
            <a:r>
              <a:rPr lang="ru-RU" dirty="0" smtClean="0"/>
              <a:t> сосни.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сон-траву, очерет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конвалію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підтопленням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 водою. У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 smtClean="0"/>
              <a:t>лісостепові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вселяються</a:t>
            </a:r>
            <a:r>
              <a:rPr lang="ru-RU" dirty="0" smtClean="0"/>
              <a:t> </a:t>
            </a:r>
            <a:r>
              <a:rPr lang="ru-RU" dirty="0" err="1" smtClean="0"/>
              <a:t>болотні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,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перебудова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екосистеми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514632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60648"/>
            <a:ext cx="4843264" cy="6336704"/>
          </a:xfrm>
        </p:spPr>
        <p:txBody>
          <a:bodyPr>
            <a:normAutofit fontScale="32500" lnSpcReduction="20000"/>
          </a:bodyPr>
          <a:lstStyle/>
          <a:p>
            <a:r>
              <a:rPr lang="ru-RU" sz="4500" dirty="0" smtClean="0"/>
              <a:t>У </a:t>
            </a:r>
            <a:r>
              <a:rPr lang="ru-RU" sz="4500" dirty="0" err="1" smtClean="0"/>
              <a:t>лісовому</a:t>
            </a:r>
            <a:r>
              <a:rPr lang="ru-RU" sz="4500" dirty="0" smtClean="0"/>
              <a:t> </a:t>
            </a:r>
            <a:r>
              <a:rPr lang="ru-RU" sz="4500" dirty="0" err="1" smtClean="0"/>
              <a:t>покриві</a:t>
            </a:r>
            <a:r>
              <a:rPr lang="ru-RU" sz="4500" dirty="0" smtClean="0"/>
              <a:t> </a:t>
            </a:r>
            <a:r>
              <a:rPr lang="ru-RU" sz="4500" dirty="0" err="1" smtClean="0"/>
              <a:t>домінує</a:t>
            </a:r>
            <a:r>
              <a:rPr lang="ru-RU" sz="4500" dirty="0" smtClean="0"/>
              <a:t> граб </a:t>
            </a:r>
            <a:r>
              <a:rPr lang="ru-RU" sz="4500" dirty="0" err="1" smtClean="0"/>
              <a:t>з</a:t>
            </a:r>
            <a:r>
              <a:rPr lang="ru-RU" sz="4500" dirty="0" smtClean="0"/>
              <a:t> </a:t>
            </a:r>
            <a:r>
              <a:rPr lang="ru-RU" sz="4500" dirty="0" err="1" smtClean="0"/>
              <a:t>домішкою</a:t>
            </a:r>
            <a:r>
              <a:rPr lang="ru-RU" sz="4500" dirty="0" smtClean="0"/>
              <a:t> дуба </a:t>
            </a:r>
            <a:r>
              <a:rPr lang="ru-RU" sz="4500" dirty="0" err="1" smtClean="0"/>
              <a:t>звичайного</a:t>
            </a:r>
            <a:r>
              <a:rPr lang="ru-RU" sz="4500" dirty="0" smtClean="0"/>
              <a:t>, </a:t>
            </a:r>
            <a:r>
              <a:rPr lang="ru-RU" sz="4500" dirty="0" err="1" smtClean="0"/>
              <a:t>кленів</a:t>
            </a:r>
            <a:r>
              <a:rPr lang="ru-RU" sz="4500" dirty="0" smtClean="0"/>
              <a:t> </a:t>
            </a:r>
            <a:r>
              <a:rPr lang="ru-RU" sz="4500" dirty="0" err="1" smtClean="0"/>
              <a:t>гостролистого</a:t>
            </a:r>
            <a:r>
              <a:rPr lang="ru-RU" sz="4500" dirty="0" smtClean="0"/>
              <a:t> </a:t>
            </a:r>
            <a:r>
              <a:rPr lang="ru-RU" sz="4500" dirty="0" err="1" smtClean="0"/>
              <a:t>і</a:t>
            </a:r>
            <a:r>
              <a:rPr lang="ru-RU" sz="4500" dirty="0" smtClean="0"/>
              <a:t> </a:t>
            </a:r>
            <a:r>
              <a:rPr lang="ru-RU" sz="4500" dirty="0" err="1" smtClean="0"/>
              <a:t>польового</a:t>
            </a:r>
            <a:r>
              <a:rPr lang="ru-RU" sz="4500" dirty="0" smtClean="0"/>
              <a:t>, </a:t>
            </a:r>
            <a:r>
              <a:rPr lang="ru-RU" sz="4500" dirty="0" err="1" smtClean="0"/>
              <a:t>липи</a:t>
            </a:r>
            <a:r>
              <a:rPr lang="ru-RU" sz="4500" dirty="0" smtClean="0"/>
              <a:t> </a:t>
            </a:r>
            <a:r>
              <a:rPr lang="ru-RU" sz="4500" dirty="0" err="1" smtClean="0"/>
              <a:t>серцелистої</a:t>
            </a:r>
            <a:r>
              <a:rPr lang="ru-RU" sz="4500" dirty="0" smtClean="0"/>
              <a:t>, </a:t>
            </a:r>
            <a:r>
              <a:rPr lang="ru-RU" sz="4500" dirty="0" err="1" smtClean="0"/>
              <a:t>берези</a:t>
            </a:r>
            <a:r>
              <a:rPr lang="ru-RU" sz="4500" dirty="0" smtClean="0"/>
              <a:t> </a:t>
            </a:r>
            <a:r>
              <a:rPr lang="ru-RU" sz="4500" dirty="0" err="1" smtClean="0"/>
              <a:t>бородавчастої</a:t>
            </a:r>
            <a:r>
              <a:rPr lang="ru-RU" sz="4500" dirty="0" smtClean="0"/>
              <a:t>, </a:t>
            </a:r>
            <a:r>
              <a:rPr lang="ru-RU" sz="4500" dirty="0" err="1" smtClean="0"/>
              <a:t>ясена</a:t>
            </a:r>
            <a:r>
              <a:rPr lang="ru-RU" sz="4500" dirty="0" smtClean="0"/>
              <a:t> </a:t>
            </a:r>
            <a:r>
              <a:rPr lang="ru-RU" sz="4500" dirty="0" err="1" smtClean="0"/>
              <a:t>звичайного</a:t>
            </a:r>
            <a:r>
              <a:rPr lang="ru-RU" sz="4500" dirty="0" smtClean="0"/>
              <a:t>. </a:t>
            </a:r>
            <a:r>
              <a:rPr lang="ru-RU" sz="4500" dirty="0" err="1" smtClean="0"/>
              <a:t>Грабова</a:t>
            </a:r>
            <a:r>
              <a:rPr lang="ru-RU" sz="4500" dirty="0" smtClean="0"/>
              <a:t> </a:t>
            </a:r>
            <a:r>
              <a:rPr lang="ru-RU" sz="4500" dirty="0" err="1" smtClean="0"/>
              <a:t>діброва</a:t>
            </a:r>
            <a:r>
              <a:rPr lang="ru-RU" sz="4500" dirty="0" smtClean="0"/>
              <a:t> </a:t>
            </a:r>
            <a:r>
              <a:rPr lang="ru-RU" sz="4500" dirty="0" err="1" smtClean="0"/>
              <a:t>заповідника</a:t>
            </a:r>
            <a:r>
              <a:rPr lang="ru-RU" sz="4500" dirty="0" smtClean="0"/>
              <a:t> </a:t>
            </a:r>
            <a:r>
              <a:rPr lang="ru-RU" sz="4500" dirty="0" err="1" smtClean="0"/>
              <a:t>знаходиться</a:t>
            </a:r>
            <a:r>
              <a:rPr lang="ru-RU" sz="4500" dirty="0" smtClean="0"/>
              <a:t> на </a:t>
            </a:r>
            <a:r>
              <a:rPr lang="ru-RU" sz="4500" dirty="0" err="1" smtClean="0"/>
              <a:t>східній</a:t>
            </a:r>
            <a:r>
              <a:rPr lang="ru-RU" sz="4500" dirty="0" smtClean="0"/>
              <a:t> </a:t>
            </a:r>
            <a:r>
              <a:rPr lang="ru-RU" sz="4500" dirty="0" err="1" smtClean="0"/>
              <a:t>межі</a:t>
            </a:r>
            <a:r>
              <a:rPr lang="ru-RU" sz="4500" dirty="0" smtClean="0"/>
              <a:t> </a:t>
            </a:r>
            <a:r>
              <a:rPr lang="ru-RU" sz="4500" dirty="0" err="1" smtClean="0"/>
              <a:t>суцільного</a:t>
            </a:r>
            <a:r>
              <a:rPr lang="ru-RU" sz="4500" dirty="0" smtClean="0"/>
              <a:t> </a:t>
            </a:r>
            <a:r>
              <a:rPr lang="ru-RU" sz="4500" dirty="0" err="1" smtClean="0"/>
              <a:t>поширення</a:t>
            </a:r>
            <a:r>
              <a:rPr lang="ru-RU" sz="4500" dirty="0" smtClean="0"/>
              <a:t> </a:t>
            </a:r>
            <a:r>
              <a:rPr lang="ru-RU" sz="4500" dirty="0" err="1" smtClean="0"/>
              <a:t>європейських</a:t>
            </a:r>
            <a:r>
              <a:rPr lang="ru-RU" sz="4500" dirty="0" smtClean="0"/>
              <a:t> </a:t>
            </a:r>
            <a:r>
              <a:rPr lang="ru-RU" sz="4500" dirty="0" err="1" smtClean="0"/>
              <a:t>грабових</a:t>
            </a:r>
            <a:r>
              <a:rPr lang="ru-RU" sz="4500" dirty="0" smtClean="0"/>
              <a:t> </a:t>
            </a:r>
            <a:r>
              <a:rPr lang="ru-RU" sz="4500" dirty="0" err="1" smtClean="0"/>
              <a:t>лісів</a:t>
            </a:r>
            <a:r>
              <a:rPr lang="ru-RU" sz="4500" dirty="0" smtClean="0"/>
              <a:t>. Тут </a:t>
            </a:r>
            <a:r>
              <a:rPr lang="ru-RU" sz="4500" dirty="0" err="1" smtClean="0"/>
              <a:t>відомі</a:t>
            </a:r>
            <a:r>
              <a:rPr lang="ru-RU" sz="4500" dirty="0" smtClean="0"/>
              <a:t> </a:t>
            </a:r>
            <a:r>
              <a:rPr lang="ru-RU" sz="4500" dirty="0" err="1" smtClean="0"/>
              <a:t>і</a:t>
            </a:r>
            <a:r>
              <a:rPr lang="ru-RU" sz="4500" dirty="0" smtClean="0"/>
              <a:t> </a:t>
            </a:r>
            <a:r>
              <a:rPr lang="ru-RU" sz="4500" dirty="0" err="1" smtClean="0"/>
              <a:t>найбільш</a:t>
            </a:r>
            <a:r>
              <a:rPr lang="ru-RU" sz="4500" dirty="0" smtClean="0"/>
              <a:t> </a:t>
            </a:r>
            <a:r>
              <a:rPr lang="ru-RU" sz="4500" dirty="0" err="1" smtClean="0"/>
              <a:t>північні</a:t>
            </a:r>
            <a:r>
              <a:rPr lang="ru-RU" sz="4500" dirty="0" smtClean="0"/>
              <a:t> та </a:t>
            </a:r>
            <a:r>
              <a:rPr lang="ru-RU" sz="4500" dirty="0" err="1" smtClean="0"/>
              <a:t>східні</a:t>
            </a:r>
            <a:r>
              <a:rPr lang="ru-RU" sz="4500" dirty="0" smtClean="0"/>
              <a:t> </a:t>
            </a:r>
            <a:r>
              <a:rPr lang="ru-RU" sz="4500" dirty="0" err="1" smtClean="0"/>
              <a:t>місця</a:t>
            </a:r>
            <a:r>
              <a:rPr lang="ru-RU" sz="4500" dirty="0" smtClean="0"/>
              <a:t> </a:t>
            </a:r>
            <a:r>
              <a:rPr lang="ru-RU" sz="4500" dirty="0" err="1" smtClean="0"/>
              <a:t>зростання</a:t>
            </a:r>
            <a:r>
              <a:rPr lang="ru-RU" sz="4500" dirty="0" smtClean="0"/>
              <a:t> </a:t>
            </a:r>
            <a:r>
              <a:rPr lang="ru-RU" sz="4500" dirty="0" err="1" smtClean="0"/>
              <a:t>деяких</a:t>
            </a:r>
            <a:r>
              <a:rPr lang="ru-RU" sz="4500" dirty="0" smtClean="0"/>
              <a:t> </a:t>
            </a:r>
            <a:r>
              <a:rPr lang="ru-RU" sz="4500" dirty="0" err="1" smtClean="0"/>
              <a:t>європейських</a:t>
            </a:r>
            <a:r>
              <a:rPr lang="ru-RU" sz="4500" dirty="0" smtClean="0"/>
              <a:t> </a:t>
            </a:r>
            <a:r>
              <a:rPr lang="ru-RU" sz="4500" dirty="0" err="1" smtClean="0"/>
              <a:t>рідкісних</a:t>
            </a:r>
            <a:r>
              <a:rPr lang="ru-RU" sz="4500" dirty="0" smtClean="0"/>
              <a:t> </a:t>
            </a:r>
            <a:r>
              <a:rPr lang="ru-RU" sz="4500" dirty="0" err="1" smtClean="0"/>
              <a:t>рослин</a:t>
            </a:r>
            <a:r>
              <a:rPr lang="ru-RU" sz="4500" dirty="0" smtClean="0"/>
              <a:t>: </a:t>
            </a:r>
            <a:r>
              <a:rPr lang="ru-RU" sz="4500" dirty="0" err="1" smtClean="0"/>
              <a:t>підсніжника</a:t>
            </a:r>
            <a:r>
              <a:rPr lang="ru-RU" sz="4500" dirty="0" smtClean="0"/>
              <a:t> </a:t>
            </a:r>
            <a:r>
              <a:rPr lang="ru-RU" sz="4500" dirty="0" err="1" smtClean="0"/>
              <a:t>звичайного</a:t>
            </a:r>
            <a:r>
              <a:rPr lang="ru-RU" sz="4500" dirty="0" smtClean="0"/>
              <a:t>, </a:t>
            </a:r>
            <a:r>
              <a:rPr lang="ru-RU" sz="4500" dirty="0" err="1" smtClean="0"/>
              <a:t>скополії</a:t>
            </a:r>
            <a:r>
              <a:rPr lang="ru-RU" sz="4500" dirty="0" smtClean="0"/>
              <a:t> </a:t>
            </a:r>
            <a:r>
              <a:rPr lang="ru-RU" sz="4500" dirty="0" err="1" smtClean="0"/>
              <a:t>карніолійської</a:t>
            </a:r>
            <a:r>
              <a:rPr lang="ru-RU" sz="4500" dirty="0" smtClean="0"/>
              <a:t>, </a:t>
            </a:r>
            <a:r>
              <a:rPr lang="ru-RU" sz="4500" dirty="0" err="1" smtClean="0"/>
              <a:t>цибулі</a:t>
            </a:r>
            <a:r>
              <a:rPr lang="ru-RU" sz="4500" dirty="0" smtClean="0"/>
              <a:t> </a:t>
            </a:r>
            <a:r>
              <a:rPr lang="ru-RU" sz="4500" dirty="0" err="1" smtClean="0"/>
              <a:t>ведмежої</a:t>
            </a:r>
            <a:r>
              <a:rPr lang="ru-RU" sz="4500" dirty="0" smtClean="0"/>
              <a:t>, </a:t>
            </a:r>
            <a:r>
              <a:rPr lang="ru-RU" sz="4500" dirty="0" err="1" smtClean="0"/>
              <a:t>ранника</a:t>
            </a:r>
            <a:r>
              <a:rPr lang="ru-RU" sz="4500" dirty="0" smtClean="0"/>
              <a:t> </a:t>
            </a:r>
            <a:r>
              <a:rPr lang="ru-RU" sz="4500" dirty="0" err="1" smtClean="0"/>
              <a:t>весняного</a:t>
            </a:r>
            <a:r>
              <a:rPr lang="ru-RU" sz="4500" dirty="0" smtClean="0"/>
              <a:t>. На </a:t>
            </a:r>
            <a:r>
              <a:rPr lang="ru-RU" sz="4500" dirty="0" err="1" smtClean="0"/>
              <a:t>затінених</a:t>
            </a:r>
            <a:r>
              <a:rPr lang="ru-RU" sz="4500" dirty="0" smtClean="0"/>
              <a:t> </a:t>
            </a:r>
            <a:r>
              <a:rPr lang="ru-RU" sz="4500" dirty="0" err="1" smtClean="0"/>
              <a:t>північних</a:t>
            </a:r>
            <a:r>
              <a:rPr lang="ru-RU" sz="4500" dirty="0" smtClean="0"/>
              <a:t> </a:t>
            </a:r>
            <a:r>
              <a:rPr lang="ru-RU" sz="4500" dirty="0" err="1" smtClean="0"/>
              <a:t>схилах</a:t>
            </a:r>
            <a:r>
              <a:rPr lang="ru-RU" sz="4500" dirty="0" smtClean="0"/>
              <a:t> та в тальвегах </a:t>
            </a:r>
            <a:r>
              <a:rPr lang="ru-RU" sz="4500" dirty="0" err="1" smtClean="0"/>
              <a:t>трапляються</a:t>
            </a:r>
            <a:r>
              <a:rPr lang="ru-RU" sz="4500" dirty="0" smtClean="0"/>
              <a:t> </a:t>
            </a:r>
            <a:r>
              <a:rPr lang="ru-RU" sz="4500" dirty="0" err="1" smtClean="0"/>
              <a:t>реліктові</a:t>
            </a:r>
            <a:r>
              <a:rPr lang="ru-RU" sz="4500" dirty="0" smtClean="0"/>
              <a:t> </a:t>
            </a:r>
            <a:r>
              <a:rPr lang="ru-RU" sz="4500" dirty="0" err="1" smtClean="0"/>
              <a:t>рослини</a:t>
            </a:r>
            <a:r>
              <a:rPr lang="ru-RU" sz="4500" dirty="0" smtClean="0"/>
              <a:t>, </a:t>
            </a:r>
            <a:r>
              <a:rPr lang="ru-RU" sz="4500" dirty="0" err="1" smtClean="0"/>
              <a:t>що</a:t>
            </a:r>
            <a:r>
              <a:rPr lang="ru-RU" sz="4500" dirty="0" smtClean="0"/>
              <a:t> </a:t>
            </a:r>
            <a:r>
              <a:rPr lang="ru-RU" sz="4500" dirty="0" err="1" smtClean="0"/>
              <a:t>збереглися</a:t>
            </a:r>
            <a:r>
              <a:rPr lang="ru-RU" sz="4500" dirty="0" smtClean="0"/>
              <a:t> тут </a:t>
            </a:r>
            <a:r>
              <a:rPr lang="ru-RU" sz="4500" dirty="0" err="1" smtClean="0"/>
              <a:t>з</a:t>
            </a:r>
            <a:r>
              <a:rPr lang="ru-RU" sz="4500" dirty="0" smtClean="0"/>
              <a:t> </a:t>
            </a:r>
            <a:r>
              <a:rPr lang="ru-RU" sz="4500" dirty="0" err="1" smtClean="0"/>
              <a:t>льодовикових</a:t>
            </a:r>
            <a:r>
              <a:rPr lang="ru-RU" sz="4500" dirty="0" smtClean="0"/>
              <a:t> </a:t>
            </a:r>
            <a:r>
              <a:rPr lang="ru-RU" sz="4500" dirty="0" err="1" smtClean="0"/>
              <a:t>часів</a:t>
            </a:r>
            <a:r>
              <a:rPr lang="ru-RU" sz="4500" dirty="0" smtClean="0"/>
              <a:t>: </a:t>
            </a:r>
            <a:r>
              <a:rPr lang="ru-RU" sz="4500" dirty="0" err="1" smtClean="0"/>
              <a:t>багаторядники</a:t>
            </a:r>
            <a:r>
              <a:rPr lang="ru-RU" sz="4500" dirty="0" smtClean="0"/>
              <a:t> Брауна та </a:t>
            </a:r>
            <a:r>
              <a:rPr lang="ru-RU" sz="4500" dirty="0" err="1" smtClean="0"/>
              <a:t>шипуватий</a:t>
            </a:r>
            <a:r>
              <a:rPr lang="ru-RU" sz="4500" dirty="0" smtClean="0"/>
              <a:t>, </a:t>
            </a:r>
            <a:r>
              <a:rPr lang="ru-RU" sz="4500" dirty="0" err="1" smtClean="0"/>
              <a:t>голокучник</a:t>
            </a:r>
            <a:r>
              <a:rPr lang="ru-RU" sz="4500" dirty="0" smtClean="0"/>
              <a:t> </a:t>
            </a:r>
            <a:r>
              <a:rPr lang="ru-RU" sz="4500" dirty="0" err="1" smtClean="0"/>
              <a:t>дубовий</a:t>
            </a:r>
            <a:r>
              <a:rPr lang="ru-RU" sz="4500" dirty="0" smtClean="0"/>
              <a:t>, </a:t>
            </a:r>
            <a:r>
              <a:rPr lang="ru-RU" sz="4500" dirty="0" err="1" smtClean="0"/>
              <a:t>грушанка</a:t>
            </a:r>
            <a:r>
              <a:rPr lang="ru-RU" sz="4500" dirty="0" smtClean="0"/>
              <a:t> мала. На добре </a:t>
            </a:r>
            <a:r>
              <a:rPr lang="ru-RU" sz="4500" dirty="0" err="1" smtClean="0"/>
              <a:t>освітлених</a:t>
            </a:r>
            <a:r>
              <a:rPr lang="ru-RU" sz="4500" dirty="0" smtClean="0"/>
              <a:t> </a:t>
            </a:r>
            <a:r>
              <a:rPr lang="ru-RU" sz="4500" dirty="0" err="1" smtClean="0"/>
              <a:t>південних</a:t>
            </a:r>
            <a:r>
              <a:rPr lang="ru-RU" sz="4500" dirty="0" smtClean="0"/>
              <a:t> </a:t>
            </a:r>
            <a:r>
              <a:rPr lang="ru-RU" sz="4500" dirty="0" err="1" smtClean="0"/>
              <a:t>схилах</a:t>
            </a:r>
            <a:r>
              <a:rPr lang="ru-RU" sz="4500" dirty="0" smtClean="0"/>
              <a:t> </a:t>
            </a:r>
            <a:r>
              <a:rPr lang="ru-RU" sz="4500" dirty="0" err="1" smtClean="0"/>
              <a:t>можна</a:t>
            </a:r>
            <a:r>
              <a:rPr lang="ru-RU" sz="4500" dirty="0" smtClean="0"/>
              <a:t> </a:t>
            </a:r>
            <a:r>
              <a:rPr lang="ru-RU" sz="4500" dirty="0" err="1" smtClean="0"/>
              <a:t>зустріти</a:t>
            </a:r>
            <a:r>
              <a:rPr lang="ru-RU" sz="4500" dirty="0" smtClean="0"/>
              <a:t> </a:t>
            </a:r>
            <a:r>
              <a:rPr lang="ru-RU" sz="4500" dirty="0" err="1" smtClean="0"/>
              <a:t>релікти</a:t>
            </a:r>
            <a:r>
              <a:rPr lang="ru-RU" sz="4500" dirty="0" smtClean="0"/>
              <a:t> </a:t>
            </a:r>
            <a:r>
              <a:rPr lang="ru-RU" sz="4500" dirty="0" err="1" smtClean="0"/>
              <a:t>вже</a:t>
            </a:r>
            <a:r>
              <a:rPr lang="ru-RU" sz="4500" dirty="0" smtClean="0"/>
              <a:t> </a:t>
            </a:r>
            <a:r>
              <a:rPr lang="ru-RU" sz="4500" dirty="0" err="1" smtClean="0"/>
              <a:t>більш</a:t>
            </a:r>
            <a:r>
              <a:rPr lang="ru-RU" sz="4500" dirty="0" smtClean="0"/>
              <a:t> теплого </a:t>
            </a:r>
            <a:r>
              <a:rPr lang="ru-RU" sz="4500" dirty="0" err="1" smtClean="0"/>
              <a:t>міжльодовикового</a:t>
            </a:r>
            <a:r>
              <a:rPr lang="ru-RU" sz="4500" dirty="0" smtClean="0"/>
              <a:t> </a:t>
            </a:r>
            <a:r>
              <a:rPr lang="ru-RU" sz="4500" dirty="0" err="1" smtClean="0"/>
              <a:t>періоду</a:t>
            </a:r>
            <a:r>
              <a:rPr lang="ru-RU" sz="4500" dirty="0" smtClean="0"/>
              <a:t>: чину </a:t>
            </a:r>
            <a:r>
              <a:rPr lang="ru-RU" sz="4500" dirty="0" err="1" smtClean="0"/>
              <a:t>рябу</a:t>
            </a:r>
            <a:r>
              <a:rPr lang="ru-RU" sz="4500" dirty="0" smtClean="0"/>
              <a:t>, </a:t>
            </a:r>
            <a:r>
              <a:rPr lang="ru-RU" sz="4500" dirty="0" err="1" smtClean="0"/>
              <a:t>шоломницю</a:t>
            </a:r>
            <a:r>
              <a:rPr lang="ru-RU" sz="4500" dirty="0" smtClean="0"/>
              <a:t> </a:t>
            </a:r>
            <a:r>
              <a:rPr lang="ru-RU" sz="4500" dirty="0" err="1" smtClean="0"/>
              <a:t>високу</a:t>
            </a:r>
            <a:r>
              <a:rPr lang="ru-RU" sz="4500" dirty="0" smtClean="0"/>
              <a:t> та </a:t>
            </a:r>
            <a:r>
              <a:rPr lang="ru-RU" sz="4500" dirty="0" err="1" smtClean="0"/>
              <a:t>ін</a:t>
            </a:r>
            <a:r>
              <a:rPr lang="ru-RU" sz="4500" dirty="0" smtClean="0"/>
              <a:t>.</a:t>
            </a:r>
          </a:p>
          <a:p>
            <a:endParaRPr lang="ru-RU" sz="4500" dirty="0" smtClean="0"/>
          </a:p>
          <a:p>
            <a:r>
              <a:rPr lang="ru-RU" sz="4500" dirty="0" err="1" smtClean="0"/>
              <a:t>Значний</a:t>
            </a:r>
            <a:r>
              <a:rPr lang="ru-RU" sz="4500" dirty="0" smtClean="0"/>
              <a:t> </a:t>
            </a:r>
            <a:r>
              <a:rPr lang="ru-RU" sz="4500" dirty="0" err="1" smtClean="0"/>
              <a:t>науковий</a:t>
            </a:r>
            <a:r>
              <a:rPr lang="ru-RU" sz="4500" dirty="0" smtClean="0"/>
              <a:t> </a:t>
            </a:r>
            <a:r>
              <a:rPr lang="ru-RU" sz="4500" dirty="0" err="1" smtClean="0"/>
              <a:t>інтерес</a:t>
            </a:r>
            <a:r>
              <a:rPr lang="ru-RU" sz="4500" dirty="0" smtClean="0"/>
              <a:t> </a:t>
            </a:r>
            <a:r>
              <a:rPr lang="ru-RU" sz="4500" dirty="0" err="1" smtClean="0"/>
              <a:t>становлять</a:t>
            </a:r>
            <a:r>
              <a:rPr lang="ru-RU" sz="4500" dirty="0" smtClean="0"/>
              <a:t> </a:t>
            </a:r>
            <a:r>
              <a:rPr lang="ru-RU" sz="4500" dirty="0" err="1" smtClean="0"/>
              <a:t>екосистеми</a:t>
            </a:r>
            <a:r>
              <a:rPr lang="ru-RU" sz="4500" dirty="0" smtClean="0"/>
              <a:t> </a:t>
            </a:r>
            <a:r>
              <a:rPr lang="ru-RU" sz="4500" dirty="0" err="1" smtClean="0"/>
              <a:t>заплавних</a:t>
            </a:r>
            <a:r>
              <a:rPr lang="ru-RU" sz="4500" dirty="0" smtClean="0"/>
              <a:t> </a:t>
            </a:r>
            <a:r>
              <a:rPr lang="ru-RU" sz="4500" dirty="0" err="1" smtClean="0"/>
              <a:t>островів</a:t>
            </a:r>
            <a:r>
              <a:rPr lang="ru-RU" sz="4500" dirty="0" smtClean="0"/>
              <a:t>. </a:t>
            </a:r>
            <a:r>
              <a:rPr lang="ru-RU" sz="4500" dirty="0" err="1" smtClean="0"/>
              <a:t>Саме</a:t>
            </a:r>
            <a:r>
              <a:rPr lang="ru-RU" sz="4500" dirty="0" smtClean="0"/>
              <a:t> </a:t>
            </a:r>
            <a:r>
              <a:rPr lang="ru-RU" sz="4500" dirty="0" err="1" smtClean="0"/>
              <a:t>їх</a:t>
            </a:r>
            <a:r>
              <a:rPr lang="ru-RU" sz="4500" dirty="0" smtClean="0"/>
              <a:t> </a:t>
            </a:r>
            <a:r>
              <a:rPr lang="ru-RU" sz="4500" dirty="0" err="1" smtClean="0"/>
              <a:t>можна</a:t>
            </a:r>
            <a:r>
              <a:rPr lang="ru-RU" sz="4500" dirty="0" smtClean="0"/>
              <a:t> </a:t>
            </a:r>
            <a:r>
              <a:rPr lang="ru-RU" sz="4500" dirty="0" err="1" smtClean="0"/>
              <a:t>віднести</a:t>
            </a:r>
            <a:r>
              <a:rPr lang="ru-RU" sz="4500" dirty="0" smtClean="0"/>
              <a:t> до </a:t>
            </a:r>
            <a:r>
              <a:rPr lang="ru-RU" sz="4500" dirty="0" err="1" smtClean="0"/>
              <a:t>еталонних</a:t>
            </a:r>
            <a:r>
              <a:rPr lang="ru-RU" sz="4500" dirty="0" smtClean="0"/>
              <a:t>. </a:t>
            </a:r>
            <a:r>
              <a:rPr lang="ru-RU" sz="4500" dirty="0" err="1" smtClean="0"/>
              <a:t>Після</a:t>
            </a:r>
            <a:r>
              <a:rPr lang="ru-RU" sz="4500" dirty="0" smtClean="0"/>
              <a:t> </a:t>
            </a:r>
            <a:r>
              <a:rPr lang="ru-RU" sz="4500" dirty="0" err="1" smtClean="0"/>
              <a:t>створення</a:t>
            </a:r>
            <a:r>
              <a:rPr lang="ru-RU" sz="4500" dirty="0" smtClean="0"/>
              <a:t> на </a:t>
            </a:r>
            <a:r>
              <a:rPr lang="ru-RU" sz="4500" dirty="0" err="1" smtClean="0"/>
              <a:t>Дніпрі</a:t>
            </a:r>
            <a:r>
              <a:rPr lang="ru-RU" sz="4500" dirty="0" smtClean="0"/>
              <a:t> каскаду </a:t>
            </a:r>
            <a:r>
              <a:rPr lang="ru-RU" sz="4500" dirty="0" err="1" smtClean="0"/>
              <a:t>водосховищ</a:t>
            </a:r>
            <a:r>
              <a:rPr lang="ru-RU" sz="4500" dirty="0" smtClean="0"/>
              <a:t> таких </a:t>
            </a:r>
            <a:r>
              <a:rPr lang="ru-RU" sz="4500" dirty="0" err="1" smtClean="0"/>
              <a:t>островів</a:t>
            </a:r>
            <a:r>
              <a:rPr lang="ru-RU" sz="4500" dirty="0" smtClean="0"/>
              <a:t> практично не </a:t>
            </a:r>
            <a:r>
              <a:rPr lang="ru-RU" sz="4500" dirty="0" err="1" smtClean="0"/>
              <a:t>залишилося</a:t>
            </a:r>
            <a:r>
              <a:rPr lang="ru-RU" sz="45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56" y="218475"/>
            <a:ext cx="3145532" cy="314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257544" cy="234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підсніжник</a:t>
            </a:r>
            <a:r>
              <a:rPr lang="ru-RU" dirty="0" smtClean="0"/>
              <a:t> </a:t>
            </a:r>
            <a:r>
              <a:rPr lang="ru-RU" dirty="0" err="1" smtClean="0"/>
              <a:t>звичайний</a:t>
            </a:r>
            <a:r>
              <a:rPr lang="ru-RU" dirty="0" smtClean="0"/>
              <a:t>, </a:t>
            </a:r>
            <a:r>
              <a:rPr lang="ru-RU" dirty="0" err="1" smtClean="0"/>
              <a:t>скополії</a:t>
            </a:r>
            <a:r>
              <a:rPr lang="ru-RU" dirty="0" smtClean="0"/>
              <a:t> </a:t>
            </a:r>
            <a:r>
              <a:rPr lang="ru-RU" dirty="0" err="1" smtClean="0"/>
              <a:t>карніолійська</a:t>
            </a:r>
            <a:r>
              <a:rPr lang="ru-RU" dirty="0" smtClean="0"/>
              <a:t>, цибуля </a:t>
            </a:r>
            <a:r>
              <a:rPr lang="ru-RU" dirty="0" err="1" smtClean="0"/>
              <a:t>ведмежа</a:t>
            </a:r>
            <a:endParaRPr lang="ru-RU" dirty="0"/>
          </a:p>
        </p:txBody>
      </p:sp>
      <p:pic>
        <p:nvPicPr>
          <p:cNvPr id="4" name="Содержимое 3" descr="390px-Galanthus_nival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024336" cy="3600400"/>
          </a:xfrm>
        </p:spPr>
      </p:pic>
      <p:pic>
        <p:nvPicPr>
          <p:cNvPr id="5" name="Рисунок 4" descr="387px-Illustration_Allium_ursin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556792"/>
            <a:ext cx="2937315" cy="4265558"/>
          </a:xfrm>
          <a:prstGeom prst="rect">
            <a:avLst/>
          </a:prstGeom>
        </p:spPr>
      </p:pic>
      <p:pic>
        <p:nvPicPr>
          <p:cNvPr id="6" name="Рисунок 5" descr="Scopolia_carniolica_-_Köhler–s_Medizinal-Pflanzen-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556792"/>
            <a:ext cx="3272828" cy="424847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"/>
            <a:ext cx="4123184" cy="37170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Зміїних</a:t>
            </a:r>
            <a:r>
              <a:rPr lang="ru-RU" dirty="0" smtClean="0"/>
              <a:t> островах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вікові</a:t>
            </a:r>
            <a:r>
              <a:rPr lang="ru-RU" dirty="0" smtClean="0"/>
              <a:t> дуби </a:t>
            </a:r>
            <a:r>
              <a:rPr lang="ru-RU" dirty="0" err="1" smtClean="0"/>
              <a:t>й</a:t>
            </a:r>
            <a:r>
              <a:rPr lang="ru-RU" dirty="0" smtClean="0"/>
              <a:t> сосни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багатими</a:t>
            </a:r>
            <a:r>
              <a:rPr lang="ru-RU" dirty="0" smtClean="0"/>
              <a:t> </a:t>
            </a:r>
            <a:r>
              <a:rPr lang="ru-RU" dirty="0" err="1" smtClean="0"/>
              <a:t>підліском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трав'яним</a:t>
            </a:r>
            <a:r>
              <a:rPr lang="ru-RU" dirty="0" smtClean="0"/>
              <a:t> </a:t>
            </a:r>
            <a:r>
              <a:rPr lang="ru-RU" dirty="0" err="1" smtClean="0"/>
              <a:t>покривом</a:t>
            </a:r>
            <a:r>
              <a:rPr lang="ru-RU" dirty="0" smtClean="0"/>
              <a:t>. Тут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сон-траву, очерет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конвалію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підтопленням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 водами </a:t>
            </a:r>
            <a:r>
              <a:rPr lang="ru-RU" dirty="0" err="1" smtClean="0"/>
              <a:t>водосховища</a:t>
            </a:r>
            <a:r>
              <a:rPr lang="ru-RU" dirty="0" smtClean="0"/>
              <a:t> — у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вселяються</a:t>
            </a:r>
            <a:r>
              <a:rPr lang="ru-RU" dirty="0" smtClean="0"/>
              <a:t> </a:t>
            </a:r>
            <a:r>
              <a:rPr lang="ru-RU" dirty="0" err="1" smtClean="0"/>
              <a:t>болотні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.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перебудова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екосистеми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</a:t>
            </a:r>
            <a:r>
              <a:rPr lang="ru-RU" dirty="0" err="1" smtClean="0"/>
              <a:t>охороняються</a:t>
            </a:r>
            <a:r>
              <a:rPr lang="ru-RU" dirty="0" smtClean="0"/>
              <a:t> 2 </a:t>
            </a:r>
            <a:r>
              <a:rPr lang="ru-RU" dirty="0" err="1" smtClean="0"/>
              <a:t>лісових</a:t>
            </a:r>
            <a:r>
              <a:rPr lang="ru-RU" dirty="0" smtClean="0"/>
              <a:t>, 1 </a:t>
            </a:r>
            <a:r>
              <a:rPr lang="ru-RU" dirty="0" err="1" smtClean="0"/>
              <a:t>степове</a:t>
            </a:r>
            <a:r>
              <a:rPr lang="ru-RU" dirty="0" smtClean="0"/>
              <a:t> та 2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рослинних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, </a:t>
            </a:r>
            <a:r>
              <a:rPr lang="ru-RU" dirty="0" err="1" smtClean="0"/>
              <a:t>занесені</a:t>
            </a:r>
            <a:r>
              <a:rPr lang="ru-RU" dirty="0" smtClean="0"/>
              <a:t> до </a:t>
            </a:r>
            <a:r>
              <a:rPr lang="ru-RU" dirty="0" err="1" smtClean="0"/>
              <a:t>Зеленої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44644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флорі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заповідника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нараховується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990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видів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судинних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рослин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що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становить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близько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20%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флори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України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Тут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виявлено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170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видів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лишайників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138 —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мохоподібних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а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також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1232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види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справжніх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грибів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У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заповіднику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зростають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5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видів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рослин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занесених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до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Європейського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червоного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списку, 29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видів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занесених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до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Червоної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книги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України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6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видів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Додатку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1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Бернської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конвенції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495077" cy="263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321220" cy="336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04664"/>
            <a:ext cx="4915272" cy="5675461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Багатою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фауна </a:t>
            </a:r>
            <a:r>
              <a:rPr lang="ru-RU" dirty="0" err="1" smtClean="0"/>
              <a:t>заповідника</a:t>
            </a:r>
            <a:r>
              <a:rPr lang="ru-RU" dirty="0" smtClean="0"/>
              <a:t>.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Канівських</a:t>
            </a:r>
            <a:r>
              <a:rPr lang="ru-RU" dirty="0" smtClean="0"/>
              <a:t> </a:t>
            </a:r>
            <a:r>
              <a:rPr lang="ru-RU" dirty="0" err="1" smtClean="0"/>
              <a:t>дислокацій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 тис.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безхребетних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(</a:t>
            </a:r>
            <a:r>
              <a:rPr lang="ru-RU" dirty="0" err="1" smtClean="0"/>
              <a:t>всього</a:t>
            </a:r>
            <a:r>
              <a:rPr lang="ru-RU" dirty="0" smtClean="0"/>
              <a:t> по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нараховується</a:t>
            </a:r>
            <a:r>
              <a:rPr lang="ru-RU" dirty="0" smtClean="0"/>
              <a:t> 25 тис. </a:t>
            </a:r>
            <a:r>
              <a:rPr lang="ru-RU" dirty="0" err="1" smtClean="0"/>
              <a:t>видів</a:t>
            </a:r>
            <a:r>
              <a:rPr lang="ru-RU" dirty="0" smtClean="0"/>
              <a:t>). </a:t>
            </a:r>
            <a:r>
              <a:rPr lang="ru-RU" dirty="0" err="1" smtClean="0"/>
              <a:t>Тільки</a:t>
            </a:r>
            <a:r>
              <a:rPr lang="ru-RU" dirty="0" smtClean="0"/>
              <a:t> комах </a:t>
            </a:r>
            <a:r>
              <a:rPr lang="ru-RU" dirty="0" err="1" smtClean="0"/>
              <a:t>мешкає</a:t>
            </a:r>
            <a:r>
              <a:rPr lang="ru-RU" dirty="0" smtClean="0"/>
              <a:t> у </a:t>
            </a:r>
            <a:r>
              <a:rPr lang="ru-RU" dirty="0" err="1" smtClean="0"/>
              <a:t>заповіднику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8000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36 </a:t>
            </a:r>
            <a:r>
              <a:rPr lang="ru-RU" dirty="0" err="1" smtClean="0"/>
              <a:t>видів</a:t>
            </a:r>
            <a:r>
              <a:rPr lang="ru-RU" dirty="0" smtClean="0"/>
              <a:t> занесено до 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дибка</a:t>
            </a:r>
            <a:r>
              <a:rPr lang="ru-RU" dirty="0" smtClean="0"/>
              <a:t> </a:t>
            </a:r>
            <a:r>
              <a:rPr lang="ru-RU" dirty="0" err="1" smtClean="0"/>
              <a:t>степова</a:t>
            </a:r>
            <a:r>
              <a:rPr lang="ru-RU" dirty="0" smtClean="0"/>
              <a:t>, </a:t>
            </a:r>
            <a:r>
              <a:rPr lang="ru-RU" dirty="0" err="1" smtClean="0"/>
              <a:t>красотіл</a:t>
            </a:r>
            <a:r>
              <a:rPr lang="ru-RU" dirty="0" smtClean="0"/>
              <a:t> пахучий, жук-олень, </a:t>
            </a:r>
            <a:r>
              <a:rPr lang="ru-RU" dirty="0" err="1" smtClean="0"/>
              <a:t>вусач</a:t>
            </a:r>
            <a:r>
              <a:rPr lang="ru-RU" dirty="0" smtClean="0"/>
              <a:t> великий </a:t>
            </a:r>
            <a:r>
              <a:rPr lang="ru-RU" dirty="0" err="1" smtClean="0"/>
              <a:t>дубовий</a:t>
            </a:r>
            <a:r>
              <a:rPr lang="ru-RU" dirty="0" smtClean="0"/>
              <a:t>, </a:t>
            </a:r>
            <a:r>
              <a:rPr lang="ru-RU" dirty="0" err="1" smtClean="0"/>
              <a:t>джміль</a:t>
            </a:r>
            <a:r>
              <a:rPr lang="ru-RU" dirty="0" smtClean="0"/>
              <a:t> </a:t>
            </a:r>
            <a:r>
              <a:rPr lang="ru-RU" dirty="0" err="1" smtClean="0"/>
              <a:t>моховий</a:t>
            </a:r>
            <a:r>
              <a:rPr lang="ru-RU" dirty="0" smtClean="0"/>
              <a:t>, </a:t>
            </a:r>
            <a:r>
              <a:rPr lang="ru-RU" dirty="0" err="1" smtClean="0"/>
              <a:t>бджола-тесляр</a:t>
            </a:r>
            <a:r>
              <a:rPr lang="ru-RU" dirty="0" smtClean="0"/>
              <a:t> </a:t>
            </a:r>
            <a:r>
              <a:rPr lang="ru-RU" dirty="0" err="1" smtClean="0"/>
              <a:t>звичайний</a:t>
            </a:r>
            <a:r>
              <a:rPr lang="ru-RU" dirty="0" smtClean="0"/>
              <a:t>, </a:t>
            </a:r>
            <a:r>
              <a:rPr lang="ru-RU" dirty="0" err="1" smtClean="0"/>
              <a:t>сколія-гігант</a:t>
            </a:r>
            <a:r>
              <a:rPr lang="ru-RU" dirty="0" smtClean="0"/>
              <a:t>, </a:t>
            </a:r>
            <a:r>
              <a:rPr lang="ru-RU" dirty="0" err="1" smtClean="0"/>
              <a:t>ктир</a:t>
            </a:r>
            <a:r>
              <a:rPr lang="ru-RU" dirty="0" smtClean="0"/>
              <a:t> </a:t>
            </a:r>
            <a:r>
              <a:rPr lang="ru-RU" dirty="0" err="1" smtClean="0"/>
              <a:t>гігантський</a:t>
            </a:r>
            <a:r>
              <a:rPr lang="ru-RU" dirty="0" smtClean="0"/>
              <a:t>, бражник мертва голова, </a:t>
            </a:r>
            <a:r>
              <a:rPr lang="ru-RU" dirty="0" err="1" smtClean="0"/>
              <a:t>ведмедиця</a:t>
            </a:r>
            <a:r>
              <a:rPr lang="ru-RU" dirty="0" smtClean="0"/>
              <a:t> Гера, махаон, </a:t>
            </a:r>
            <a:r>
              <a:rPr lang="ru-RU" dirty="0" err="1" smtClean="0"/>
              <a:t>поліксена</a:t>
            </a:r>
            <a:r>
              <a:rPr lang="ru-RU" dirty="0" smtClean="0"/>
              <a:t>). Тут </a:t>
            </a:r>
            <a:r>
              <a:rPr lang="ru-RU" dirty="0" err="1" smtClean="0"/>
              <a:t>охороняється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павукоподібних</a:t>
            </a:r>
            <a:r>
              <a:rPr lang="ru-RU" dirty="0" smtClean="0"/>
              <a:t>, 200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молюсків</a:t>
            </a:r>
            <a:r>
              <a:rPr lang="ru-RU" dirty="0" smtClean="0"/>
              <a:t>, 130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ракоподібних</a:t>
            </a:r>
            <a:r>
              <a:rPr lang="ru-RU" dirty="0" smtClean="0"/>
              <a:t>, 49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багатоніжок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рідкісний</a:t>
            </a:r>
            <a:r>
              <a:rPr lang="ru-RU" dirty="0" smtClean="0"/>
              <a:t> вид </a:t>
            </a:r>
            <a:r>
              <a:rPr lang="ru-RU" dirty="0" err="1" smtClean="0"/>
              <a:t>полідесмус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хребетних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у </a:t>
            </a:r>
            <a:r>
              <a:rPr lang="ru-RU" dirty="0" err="1" smtClean="0"/>
              <a:t>заповіднику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233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, 53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11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земноводних</a:t>
            </a:r>
            <a:r>
              <a:rPr lang="ru-RU" dirty="0" smtClean="0"/>
              <a:t>, 8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плазунів</a:t>
            </a:r>
            <a:r>
              <a:rPr lang="ru-RU" dirty="0" smtClean="0"/>
              <a:t>, 37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 та 1 вид </a:t>
            </a:r>
            <a:r>
              <a:rPr lang="ru-RU" dirty="0" err="1" smtClean="0"/>
              <a:t>круглоротих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рідкісних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Щороку</a:t>
            </a:r>
            <a:r>
              <a:rPr lang="ru-RU" dirty="0" smtClean="0"/>
              <a:t> на </a:t>
            </a:r>
            <a:r>
              <a:rPr lang="ru-RU" dirty="0" err="1" smtClean="0"/>
              <a:t>Дніпрі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заповідних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 </a:t>
            </a:r>
            <a:r>
              <a:rPr lang="ru-RU" dirty="0" err="1" smtClean="0"/>
              <a:t>зимує</a:t>
            </a:r>
            <a:r>
              <a:rPr lang="ru-RU" dirty="0" smtClean="0"/>
              <a:t> до 14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орлана-білохвоста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1996 року </a:t>
            </a:r>
            <a:r>
              <a:rPr lang="ru-RU" dirty="0" err="1" smtClean="0"/>
              <a:t>цей</a:t>
            </a:r>
            <a:r>
              <a:rPr lang="ru-RU" dirty="0" smtClean="0"/>
              <a:t> птах почав </a:t>
            </a:r>
            <a:r>
              <a:rPr lang="ru-RU" dirty="0" err="1" smtClean="0"/>
              <a:t>гніздитись</a:t>
            </a:r>
            <a:r>
              <a:rPr lang="ru-RU" dirty="0" smtClean="0"/>
              <a:t> у </a:t>
            </a:r>
            <a:r>
              <a:rPr lang="ru-RU" dirty="0" err="1" smtClean="0"/>
              <a:t>заповіднику</a:t>
            </a:r>
            <a:r>
              <a:rPr lang="ru-RU" dirty="0" smtClean="0"/>
              <a:t>. </a:t>
            </a:r>
            <a:r>
              <a:rPr lang="ru-RU" dirty="0" err="1" smtClean="0"/>
              <a:t>Трапляється</a:t>
            </a:r>
            <a:r>
              <a:rPr lang="ru-RU" dirty="0" smtClean="0"/>
              <a:t> на </a:t>
            </a:r>
            <a:r>
              <a:rPr lang="ru-RU" dirty="0" err="1" smtClean="0"/>
              <a:t>прольоті</a:t>
            </a:r>
            <a:r>
              <a:rPr lang="ru-RU" dirty="0" smtClean="0"/>
              <a:t> 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лелека</a:t>
            </a:r>
            <a:r>
              <a:rPr lang="ru-RU" dirty="0" smtClean="0"/>
              <a:t>.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зустрічались</a:t>
            </a:r>
            <a:r>
              <a:rPr lang="ru-RU" dirty="0" smtClean="0"/>
              <a:t> </a:t>
            </a:r>
            <a:r>
              <a:rPr lang="ru-RU" dirty="0" err="1" smtClean="0"/>
              <a:t>змієїд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балабан.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Круглик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велика </a:t>
            </a:r>
            <a:r>
              <a:rPr lang="ru-RU" dirty="0" err="1" smtClean="0"/>
              <a:t>колонія</a:t>
            </a:r>
            <a:r>
              <a:rPr lang="ru-RU" dirty="0" smtClean="0"/>
              <a:t> </a:t>
            </a:r>
            <a:r>
              <a:rPr lang="ru-RU" dirty="0" err="1" smtClean="0"/>
              <a:t>чаплі</a:t>
            </a:r>
            <a:r>
              <a:rPr lang="ru-RU" dirty="0" smtClean="0"/>
              <a:t> </a:t>
            </a:r>
            <a:r>
              <a:rPr lang="ru-RU" dirty="0" err="1" smtClean="0"/>
              <a:t>сірої</a:t>
            </a:r>
            <a:r>
              <a:rPr lang="ru-RU" dirty="0" smtClean="0"/>
              <a:t> — </a:t>
            </a:r>
            <a:r>
              <a:rPr lang="ru-RU" dirty="0" err="1" smtClean="0"/>
              <a:t>близько</a:t>
            </a:r>
            <a:r>
              <a:rPr lang="ru-RU" dirty="0" smtClean="0"/>
              <a:t> 150 </a:t>
            </a:r>
            <a:r>
              <a:rPr lang="ru-RU" dirty="0" err="1" smtClean="0"/>
              <a:t>гнізд</a:t>
            </a:r>
            <a:r>
              <a:rPr lang="ru-RU" dirty="0" smtClean="0"/>
              <a:t>. На </a:t>
            </a:r>
            <a:r>
              <a:rPr lang="ru-RU" dirty="0" err="1" smtClean="0"/>
              <a:t>прольоті</a:t>
            </a:r>
            <a:r>
              <a:rPr lang="ru-RU" dirty="0" smtClean="0"/>
              <a:t> у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на островах велика та мала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чаплі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13" y="404664"/>
            <a:ext cx="3282384" cy="218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2780928"/>
            <a:ext cx="3960440" cy="286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4680520" cy="6669360"/>
          </a:xfrm>
        </p:spPr>
        <p:txBody>
          <a:bodyPr>
            <a:normAutofit fontScale="32500" lnSpcReduction="20000"/>
          </a:bodyPr>
          <a:lstStyle/>
          <a:p>
            <a:pPr marL="228600" lvl="0" indent="-182880">
              <a:lnSpc>
                <a:spcPct val="8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Велике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значення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має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заповідник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як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місце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відпочинку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птахів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під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час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прольотів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Восени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в затоках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затопленому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лісі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Круглику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можна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бачити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великі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зграї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качок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куликів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мартинів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Із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ссавців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звичними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мешканцями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заповідника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є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козулі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кабани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лисиці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зайці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борсуки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трапляються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лосі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На островах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постійно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живуть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кілька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сімей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бобрів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біля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води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можна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побачити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сліди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видри</a:t>
            </a:r>
            <a:r>
              <a:rPr lang="ru-RU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та </a:t>
            </a:r>
            <a:r>
              <a:rPr lang="ru-RU" sz="4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норк</a:t>
            </a:r>
            <a:r>
              <a:rPr lang="ru-RU" sz="4000" dirty="0" err="1" smtClean="0"/>
              <a:t>Із</a:t>
            </a:r>
            <a:r>
              <a:rPr lang="ru-RU" sz="4000" dirty="0" smtClean="0"/>
              <a:t> </a:t>
            </a:r>
            <a:r>
              <a:rPr lang="ru-RU" sz="4000" dirty="0" err="1" smtClean="0"/>
              <a:t>земноводних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поширені</a:t>
            </a:r>
            <a:r>
              <a:rPr lang="ru-RU" sz="4000" dirty="0" smtClean="0"/>
              <a:t> </a:t>
            </a:r>
            <a:r>
              <a:rPr lang="ru-RU" sz="4000" dirty="0" err="1" smtClean="0"/>
              <a:t>жаби</a:t>
            </a:r>
            <a:r>
              <a:rPr lang="ru-RU" sz="4000" dirty="0" smtClean="0"/>
              <a:t> </a:t>
            </a:r>
            <a:r>
              <a:rPr lang="ru-RU" sz="4000" dirty="0" err="1" smtClean="0"/>
              <a:t>гостроморда</a:t>
            </a:r>
            <a:r>
              <a:rPr lang="ru-RU" sz="4000" dirty="0" smtClean="0"/>
              <a:t>, </a:t>
            </a:r>
            <a:r>
              <a:rPr lang="ru-RU" sz="4000" dirty="0" err="1" smtClean="0"/>
              <a:t>трав'яна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ставкова</a:t>
            </a:r>
            <a:r>
              <a:rPr lang="ru-RU" sz="4000" dirty="0" smtClean="0"/>
              <a:t>, </a:t>
            </a:r>
            <a:r>
              <a:rPr lang="ru-RU" sz="4000" dirty="0" err="1" smtClean="0"/>
              <a:t>ропуха</a:t>
            </a:r>
            <a:r>
              <a:rPr lang="ru-RU" sz="4000" dirty="0" smtClean="0"/>
              <a:t> </a:t>
            </a:r>
            <a:r>
              <a:rPr lang="ru-RU" sz="4000" dirty="0" err="1" smtClean="0"/>
              <a:t>сіра</a:t>
            </a:r>
            <a:r>
              <a:rPr lang="ru-RU" sz="4000" dirty="0" smtClean="0"/>
              <a:t>, квакша, </a:t>
            </a:r>
            <a:r>
              <a:rPr lang="ru-RU" sz="4000" dirty="0" err="1" smtClean="0"/>
              <a:t>часничниця</a:t>
            </a:r>
            <a:r>
              <a:rPr lang="ru-RU" sz="4000" dirty="0" smtClean="0"/>
              <a:t>. </a:t>
            </a:r>
            <a:r>
              <a:rPr lang="ru-RU" sz="4000" dirty="0" err="1" smtClean="0"/>
              <a:t>Трапляються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тритони</a:t>
            </a:r>
            <a:r>
              <a:rPr lang="ru-RU" sz="4000" dirty="0" smtClean="0"/>
              <a:t> </a:t>
            </a:r>
            <a:r>
              <a:rPr lang="ru-RU" sz="4000" dirty="0" err="1" smtClean="0"/>
              <a:t>звичайний</a:t>
            </a:r>
            <a:r>
              <a:rPr lang="ru-RU" sz="4000" dirty="0" smtClean="0"/>
              <a:t> та </a:t>
            </a:r>
            <a:r>
              <a:rPr lang="ru-RU" sz="4000" dirty="0" err="1" smtClean="0"/>
              <a:t>гребінчастий</a:t>
            </a:r>
            <a:r>
              <a:rPr lang="ru-RU" sz="4000" dirty="0" smtClean="0"/>
              <a:t>. </a:t>
            </a:r>
            <a:r>
              <a:rPr lang="ru-RU" sz="4000" dirty="0" err="1" smtClean="0"/>
              <a:t>Серед</a:t>
            </a:r>
            <a:r>
              <a:rPr lang="ru-RU" sz="4000" dirty="0" smtClean="0"/>
              <a:t> </a:t>
            </a:r>
            <a:r>
              <a:rPr lang="ru-RU" sz="4000" dirty="0" err="1" smtClean="0"/>
              <a:t>плазунів</a:t>
            </a:r>
            <a:r>
              <a:rPr lang="ru-RU" sz="4000" dirty="0" smtClean="0"/>
              <a:t> </a:t>
            </a:r>
            <a:r>
              <a:rPr lang="ru-RU" sz="4000" dirty="0" err="1" smtClean="0"/>
              <a:t>найчисленнішими</a:t>
            </a:r>
            <a:r>
              <a:rPr lang="ru-RU" sz="4000" dirty="0" smtClean="0"/>
              <a:t> </a:t>
            </a:r>
            <a:r>
              <a:rPr lang="ru-RU" sz="4000" dirty="0" err="1" smtClean="0"/>
              <a:t>є</a:t>
            </a:r>
            <a:r>
              <a:rPr lang="ru-RU" sz="4000" dirty="0" smtClean="0"/>
              <a:t> </a:t>
            </a:r>
            <a:r>
              <a:rPr lang="ru-RU" sz="4000" dirty="0" err="1" smtClean="0"/>
              <a:t>ящірки</a:t>
            </a:r>
            <a:r>
              <a:rPr lang="ru-RU" sz="4000" dirty="0" smtClean="0"/>
              <a:t> зелена та прудка, </a:t>
            </a:r>
            <a:r>
              <a:rPr lang="ru-RU" sz="4000" dirty="0" err="1" smtClean="0"/>
              <a:t>вуж</a:t>
            </a:r>
            <a:r>
              <a:rPr lang="ru-RU" sz="4000" dirty="0" smtClean="0"/>
              <a:t>, </a:t>
            </a:r>
            <a:r>
              <a:rPr lang="ru-RU" sz="4000" dirty="0" err="1" smtClean="0"/>
              <a:t>рідше</a:t>
            </a:r>
            <a:r>
              <a:rPr lang="ru-RU" sz="4000" dirty="0" smtClean="0"/>
              <a:t> </a:t>
            </a:r>
            <a:r>
              <a:rPr lang="ru-RU" sz="4000" dirty="0" err="1" smtClean="0"/>
              <a:t>трапляються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веретільниця</a:t>
            </a:r>
            <a:r>
              <a:rPr lang="ru-RU" sz="4000" dirty="0" smtClean="0"/>
              <a:t>, </a:t>
            </a:r>
            <a:r>
              <a:rPr lang="ru-RU" sz="4000" dirty="0" err="1" smtClean="0"/>
              <a:t>мідянка</a:t>
            </a:r>
            <a:r>
              <a:rPr lang="ru-RU" sz="4000" dirty="0" smtClean="0"/>
              <a:t>, гадюка </a:t>
            </a:r>
            <a:r>
              <a:rPr lang="ru-RU" sz="4000" dirty="0" err="1" smtClean="0"/>
              <a:t>звичайна</a:t>
            </a:r>
            <a:r>
              <a:rPr lang="ru-RU" sz="4000" dirty="0" smtClean="0"/>
              <a:t> (</a:t>
            </a:r>
            <a:r>
              <a:rPr lang="ru-RU" sz="4000" dirty="0" err="1" smtClean="0"/>
              <a:t>чорна</a:t>
            </a:r>
            <a:r>
              <a:rPr lang="ru-RU" sz="4000" dirty="0" smtClean="0"/>
              <a:t> та </a:t>
            </a:r>
            <a:r>
              <a:rPr lang="ru-RU" sz="4000" dirty="0" err="1" smtClean="0"/>
              <a:t>плямиста</a:t>
            </a:r>
            <a:r>
              <a:rPr lang="ru-RU" sz="4000" dirty="0" smtClean="0"/>
              <a:t> </a:t>
            </a:r>
            <a:r>
              <a:rPr lang="ru-RU" sz="4000" dirty="0" err="1" smtClean="0"/>
              <a:t>форми</a:t>
            </a:r>
            <a:r>
              <a:rPr lang="ru-RU" sz="4000" dirty="0" smtClean="0"/>
              <a:t>).</a:t>
            </a:r>
          </a:p>
          <a:p>
            <a:r>
              <a:rPr lang="ru-RU" sz="4000" dirty="0" err="1" smtClean="0"/>
              <a:t>Загалом</a:t>
            </a:r>
            <a:r>
              <a:rPr lang="ru-RU" sz="4000" dirty="0" smtClean="0"/>
              <a:t> на </a:t>
            </a:r>
            <a:r>
              <a:rPr lang="ru-RU" sz="4000" dirty="0" err="1" smtClean="0"/>
              <a:t>території</a:t>
            </a:r>
            <a:r>
              <a:rPr lang="ru-RU" sz="4000" dirty="0" smtClean="0"/>
              <a:t> </a:t>
            </a:r>
            <a:r>
              <a:rPr lang="ru-RU" sz="4000" dirty="0" err="1" smtClean="0"/>
              <a:t>заповідника</a:t>
            </a:r>
            <a:r>
              <a:rPr lang="ru-RU" sz="4000" dirty="0" smtClean="0"/>
              <a:t> </a:t>
            </a:r>
            <a:r>
              <a:rPr lang="ru-RU" sz="4000" dirty="0" err="1" smtClean="0"/>
              <a:t>зберігається</a:t>
            </a:r>
            <a:r>
              <a:rPr lang="ru-RU" sz="4000" dirty="0" smtClean="0"/>
              <a:t> 26 </a:t>
            </a:r>
            <a:r>
              <a:rPr lang="ru-RU" sz="4000" dirty="0" err="1" smtClean="0"/>
              <a:t>видів</a:t>
            </a:r>
            <a:r>
              <a:rPr lang="ru-RU" sz="4000" dirty="0" smtClean="0"/>
              <a:t> </a:t>
            </a:r>
            <a:r>
              <a:rPr lang="ru-RU" sz="4000" dirty="0" err="1" smtClean="0"/>
              <a:t>тварин</a:t>
            </a:r>
            <a:r>
              <a:rPr lang="ru-RU" sz="4000" dirty="0" smtClean="0"/>
              <a:t>, </a:t>
            </a:r>
            <a:r>
              <a:rPr lang="ru-RU" sz="4000" dirty="0" err="1" smtClean="0"/>
              <a:t>занесених</a:t>
            </a:r>
            <a:r>
              <a:rPr lang="ru-RU" sz="4000" dirty="0" smtClean="0"/>
              <a:t> до </a:t>
            </a:r>
            <a:r>
              <a:rPr lang="ru-RU" sz="4000" dirty="0" err="1" smtClean="0"/>
              <a:t>Європейського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червоного</a:t>
            </a:r>
            <a:r>
              <a:rPr lang="ru-RU" sz="4000" dirty="0" smtClean="0"/>
              <a:t> списку, 83 </a:t>
            </a:r>
            <a:r>
              <a:rPr lang="ru-RU" sz="4000" dirty="0" err="1" smtClean="0"/>
              <a:t>види</a:t>
            </a:r>
            <a:r>
              <a:rPr lang="ru-RU" sz="4000" dirty="0" smtClean="0"/>
              <a:t>, </a:t>
            </a:r>
            <a:r>
              <a:rPr lang="ru-RU" sz="4000" dirty="0" err="1" smtClean="0"/>
              <a:t>занесені</a:t>
            </a:r>
            <a:r>
              <a:rPr lang="ru-RU" sz="4000" dirty="0" smtClean="0"/>
              <a:t> до </a:t>
            </a:r>
            <a:r>
              <a:rPr lang="ru-RU" sz="4000" dirty="0" err="1" smtClean="0"/>
              <a:t>Червоної</a:t>
            </a:r>
            <a:r>
              <a:rPr lang="ru-RU" sz="4000" dirty="0" smtClean="0"/>
              <a:t> книги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, та 175 </a:t>
            </a:r>
            <a:r>
              <a:rPr lang="ru-RU" sz="4000" dirty="0" err="1" smtClean="0"/>
              <a:t>видів</a:t>
            </a:r>
            <a:r>
              <a:rPr lang="ru-RU" sz="4000" dirty="0" smtClean="0"/>
              <a:t> </a:t>
            </a:r>
            <a:r>
              <a:rPr lang="ru-RU" sz="4000" dirty="0" err="1" smtClean="0"/>
              <a:t>тварин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підлягають</a:t>
            </a:r>
            <a:r>
              <a:rPr lang="ru-RU" sz="4000" dirty="0" smtClean="0"/>
              <a:t> </a:t>
            </a:r>
            <a:r>
              <a:rPr lang="ru-RU" sz="4000" dirty="0" err="1" smtClean="0"/>
              <a:t>особливій</a:t>
            </a:r>
            <a:r>
              <a:rPr lang="ru-RU" sz="4000" dirty="0" smtClean="0"/>
              <a:t> </a:t>
            </a:r>
            <a:r>
              <a:rPr lang="ru-RU" sz="4000" dirty="0" err="1" smtClean="0"/>
              <a:t>охороні</a:t>
            </a:r>
            <a:r>
              <a:rPr lang="ru-RU" sz="4000" dirty="0" smtClean="0"/>
              <a:t> </a:t>
            </a:r>
            <a:r>
              <a:rPr lang="ru-RU" sz="4000" dirty="0" err="1" smtClean="0"/>
              <a:t>згідно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Бернською</a:t>
            </a:r>
            <a:r>
              <a:rPr lang="ru-RU" sz="4000" dirty="0" smtClean="0"/>
              <a:t> </a:t>
            </a:r>
            <a:r>
              <a:rPr lang="ru-RU" sz="4000" dirty="0" err="1" smtClean="0"/>
              <a:t>конвенцією</a:t>
            </a:r>
            <a:r>
              <a:rPr lang="ru-RU" sz="4000" dirty="0" smtClean="0"/>
              <a:t>.</a:t>
            </a:r>
          </a:p>
          <a:p>
            <a:pPr marL="228600" lvl="0" indent="-182880">
              <a:lnSpc>
                <a:spcPct val="8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4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4000" dirty="0" err="1" smtClean="0"/>
              <a:t>Із</a:t>
            </a:r>
            <a:r>
              <a:rPr lang="ru-RU" sz="4000" dirty="0" smtClean="0"/>
              <a:t> </a:t>
            </a:r>
            <a:r>
              <a:rPr lang="ru-RU" sz="4000" dirty="0" err="1" smtClean="0"/>
              <a:t>земноводних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поширені</a:t>
            </a:r>
            <a:r>
              <a:rPr lang="ru-RU" sz="4000" dirty="0" smtClean="0"/>
              <a:t> </a:t>
            </a:r>
            <a:r>
              <a:rPr lang="ru-RU" sz="4000" dirty="0" err="1" smtClean="0"/>
              <a:t>жаби</a:t>
            </a:r>
            <a:r>
              <a:rPr lang="ru-RU" sz="4000" dirty="0" smtClean="0"/>
              <a:t> </a:t>
            </a:r>
            <a:r>
              <a:rPr lang="ru-RU" sz="4000" dirty="0" err="1" smtClean="0"/>
              <a:t>гостроморда</a:t>
            </a:r>
            <a:r>
              <a:rPr lang="ru-RU" sz="4000" dirty="0" smtClean="0"/>
              <a:t>, </a:t>
            </a:r>
            <a:r>
              <a:rPr lang="ru-RU" sz="4000" dirty="0" err="1" smtClean="0"/>
              <a:t>трав'яна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ставкова</a:t>
            </a:r>
            <a:r>
              <a:rPr lang="ru-RU" sz="4000" dirty="0" smtClean="0"/>
              <a:t>, </a:t>
            </a:r>
            <a:r>
              <a:rPr lang="ru-RU" sz="4000" dirty="0" err="1" smtClean="0"/>
              <a:t>ропуха</a:t>
            </a:r>
            <a:r>
              <a:rPr lang="ru-RU" sz="4000" dirty="0" smtClean="0"/>
              <a:t> </a:t>
            </a:r>
            <a:r>
              <a:rPr lang="ru-RU" sz="4000" dirty="0" err="1" smtClean="0"/>
              <a:t>сіра</a:t>
            </a:r>
            <a:r>
              <a:rPr lang="ru-RU" sz="4000" dirty="0" smtClean="0"/>
              <a:t>, квакша, </a:t>
            </a:r>
            <a:r>
              <a:rPr lang="ru-RU" sz="4000" dirty="0" err="1" smtClean="0"/>
              <a:t>часничниця</a:t>
            </a:r>
            <a:r>
              <a:rPr lang="ru-RU" sz="4000" dirty="0" smtClean="0"/>
              <a:t>. </a:t>
            </a:r>
            <a:r>
              <a:rPr lang="ru-RU" sz="4000" dirty="0" err="1" smtClean="0"/>
              <a:t>Трапляються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тритони</a:t>
            </a:r>
            <a:r>
              <a:rPr lang="ru-RU" sz="4000" dirty="0" smtClean="0"/>
              <a:t> </a:t>
            </a:r>
            <a:r>
              <a:rPr lang="ru-RU" sz="4000" dirty="0" err="1" smtClean="0"/>
              <a:t>звичайний</a:t>
            </a:r>
            <a:r>
              <a:rPr lang="ru-RU" sz="4000" dirty="0" smtClean="0"/>
              <a:t> та </a:t>
            </a:r>
            <a:r>
              <a:rPr lang="ru-RU" sz="4000" dirty="0" err="1" smtClean="0"/>
              <a:t>гребінчастий</a:t>
            </a:r>
            <a:r>
              <a:rPr lang="ru-RU" sz="4000" dirty="0" smtClean="0"/>
              <a:t>. </a:t>
            </a:r>
            <a:r>
              <a:rPr lang="ru-RU" sz="4000" dirty="0" err="1" smtClean="0"/>
              <a:t>Серед</a:t>
            </a:r>
            <a:r>
              <a:rPr lang="ru-RU" sz="4000" dirty="0" smtClean="0"/>
              <a:t> </a:t>
            </a:r>
            <a:r>
              <a:rPr lang="ru-RU" sz="4000" dirty="0" err="1" smtClean="0"/>
              <a:t>плазунів</a:t>
            </a:r>
            <a:r>
              <a:rPr lang="ru-RU" sz="4000" dirty="0" smtClean="0"/>
              <a:t> </a:t>
            </a:r>
            <a:r>
              <a:rPr lang="ru-RU" sz="4000" dirty="0" err="1" smtClean="0"/>
              <a:t>найчисленнішими</a:t>
            </a:r>
            <a:r>
              <a:rPr lang="ru-RU" sz="4000" dirty="0" smtClean="0"/>
              <a:t> </a:t>
            </a:r>
            <a:r>
              <a:rPr lang="ru-RU" sz="4000" dirty="0" err="1" smtClean="0"/>
              <a:t>є</a:t>
            </a:r>
            <a:r>
              <a:rPr lang="ru-RU" sz="4000" dirty="0" smtClean="0"/>
              <a:t> </a:t>
            </a:r>
            <a:r>
              <a:rPr lang="ru-RU" sz="4000" dirty="0" err="1" smtClean="0"/>
              <a:t>ящірки</a:t>
            </a:r>
            <a:r>
              <a:rPr lang="ru-RU" sz="4000" dirty="0" smtClean="0"/>
              <a:t> зелена та прудка, </a:t>
            </a:r>
            <a:r>
              <a:rPr lang="ru-RU" sz="4000" dirty="0" err="1" smtClean="0"/>
              <a:t>вуж</a:t>
            </a:r>
            <a:r>
              <a:rPr lang="ru-RU" sz="4000" dirty="0" smtClean="0"/>
              <a:t>, </a:t>
            </a:r>
            <a:r>
              <a:rPr lang="ru-RU" sz="4000" dirty="0" err="1" smtClean="0"/>
              <a:t>рідше</a:t>
            </a:r>
            <a:r>
              <a:rPr lang="ru-RU" sz="4000" dirty="0" smtClean="0"/>
              <a:t> </a:t>
            </a:r>
            <a:r>
              <a:rPr lang="ru-RU" sz="4000" dirty="0" err="1" smtClean="0"/>
              <a:t>трапляються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веретільниця</a:t>
            </a:r>
            <a:r>
              <a:rPr lang="ru-RU" sz="4000" dirty="0" smtClean="0"/>
              <a:t>, </a:t>
            </a:r>
            <a:r>
              <a:rPr lang="ru-RU" sz="4000" dirty="0" err="1" smtClean="0"/>
              <a:t>мідянка</a:t>
            </a:r>
            <a:r>
              <a:rPr lang="ru-RU" sz="4000" dirty="0" smtClean="0"/>
              <a:t>, гадюка </a:t>
            </a:r>
            <a:r>
              <a:rPr lang="ru-RU" sz="4000" dirty="0" err="1" smtClean="0"/>
              <a:t>звичайна</a:t>
            </a:r>
            <a:r>
              <a:rPr lang="ru-RU" sz="4000" dirty="0" smtClean="0"/>
              <a:t> (</a:t>
            </a:r>
            <a:r>
              <a:rPr lang="ru-RU" sz="4000" dirty="0" err="1" smtClean="0"/>
              <a:t>чорна</a:t>
            </a:r>
            <a:r>
              <a:rPr lang="ru-RU" sz="4000" dirty="0" smtClean="0"/>
              <a:t> та </a:t>
            </a:r>
            <a:r>
              <a:rPr lang="ru-RU" sz="4000" dirty="0" err="1" smtClean="0"/>
              <a:t>плямиста</a:t>
            </a:r>
            <a:r>
              <a:rPr lang="ru-RU" sz="4000" dirty="0" smtClean="0"/>
              <a:t> </a:t>
            </a:r>
            <a:r>
              <a:rPr lang="ru-RU" sz="4000" dirty="0" err="1" smtClean="0"/>
              <a:t>форми</a:t>
            </a:r>
            <a:r>
              <a:rPr lang="ru-RU" sz="4000" dirty="0" smtClean="0"/>
              <a:t>).</a:t>
            </a:r>
          </a:p>
          <a:p>
            <a:r>
              <a:rPr lang="ru-RU" sz="4000" dirty="0" err="1" smtClean="0"/>
              <a:t>Загалом</a:t>
            </a:r>
            <a:r>
              <a:rPr lang="ru-RU" sz="4000" dirty="0" smtClean="0"/>
              <a:t> на </a:t>
            </a:r>
            <a:r>
              <a:rPr lang="ru-RU" sz="4000" dirty="0" err="1" smtClean="0"/>
              <a:t>території</a:t>
            </a:r>
            <a:r>
              <a:rPr lang="ru-RU" sz="4000" dirty="0" smtClean="0"/>
              <a:t> </a:t>
            </a:r>
            <a:r>
              <a:rPr lang="ru-RU" sz="4000" dirty="0" err="1" smtClean="0"/>
              <a:t>заповідника</a:t>
            </a:r>
            <a:r>
              <a:rPr lang="ru-RU" sz="4000" dirty="0" smtClean="0"/>
              <a:t> </a:t>
            </a:r>
            <a:r>
              <a:rPr lang="ru-RU" sz="4000" dirty="0" err="1" smtClean="0"/>
              <a:t>зберігається</a:t>
            </a:r>
            <a:r>
              <a:rPr lang="ru-RU" sz="4000" dirty="0" smtClean="0"/>
              <a:t> 26 </a:t>
            </a:r>
            <a:r>
              <a:rPr lang="ru-RU" sz="4000" dirty="0" err="1" smtClean="0"/>
              <a:t>видів</a:t>
            </a:r>
            <a:r>
              <a:rPr lang="ru-RU" sz="4000" dirty="0" smtClean="0"/>
              <a:t> </a:t>
            </a:r>
            <a:r>
              <a:rPr lang="ru-RU" sz="4000" dirty="0" err="1" smtClean="0"/>
              <a:t>тварин</a:t>
            </a:r>
            <a:r>
              <a:rPr lang="ru-RU" sz="4000" dirty="0" smtClean="0"/>
              <a:t>, </a:t>
            </a:r>
            <a:r>
              <a:rPr lang="ru-RU" sz="4000" dirty="0" err="1" smtClean="0"/>
              <a:t>занесених</a:t>
            </a:r>
            <a:r>
              <a:rPr lang="ru-RU" sz="4000" dirty="0" smtClean="0"/>
              <a:t> до </a:t>
            </a:r>
            <a:r>
              <a:rPr lang="ru-RU" sz="4000" dirty="0" err="1" smtClean="0"/>
              <a:t>Європейського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червоного</a:t>
            </a:r>
            <a:r>
              <a:rPr lang="ru-RU" sz="4000" dirty="0" smtClean="0"/>
              <a:t> списку, 83 </a:t>
            </a:r>
            <a:r>
              <a:rPr lang="ru-RU" sz="4000" dirty="0" err="1" smtClean="0"/>
              <a:t>види</a:t>
            </a:r>
            <a:r>
              <a:rPr lang="ru-RU" sz="4000" dirty="0" smtClean="0"/>
              <a:t>, </a:t>
            </a:r>
            <a:r>
              <a:rPr lang="ru-RU" sz="4000" dirty="0" err="1" smtClean="0"/>
              <a:t>занесені</a:t>
            </a:r>
            <a:r>
              <a:rPr lang="ru-RU" sz="4000" dirty="0" smtClean="0"/>
              <a:t> до </a:t>
            </a:r>
            <a:r>
              <a:rPr lang="ru-RU" sz="4000" dirty="0" err="1" smtClean="0"/>
              <a:t>Червоної</a:t>
            </a:r>
            <a:r>
              <a:rPr lang="ru-RU" sz="4000" dirty="0" smtClean="0"/>
              <a:t> книги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, та 175 </a:t>
            </a:r>
            <a:r>
              <a:rPr lang="ru-RU" sz="4000" dirty="0" err="1" smtClean="0"/>
              <a:t>видів</a:t>
            </a:r>
            <a:r>
              <a:rPr lang="ru-RU" sz="4000" dirty="0" smtClean="0"/>
              <a:t> </a:t>
            </a:r>
            <a:r>
              <a:rPr lang="ru-RU" sz="4000" dirty="0" err="1" smtClean="0"/>
              <a:t>тварин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підлягають</a:t>
            </a:r>
            <a:r>
              <a:rPr lang="ru-RU" sz="4000" dirty="0" smtClean="0"/>
              <a:t> </a:t>
            </a:r>
            <a:r>
              <a:rPr lang="ru-RU" sz="4000" dirty="0" err="1" smtClean="0"/>
              <a:t>особливій</a:t>
            </a:r>
            <a:r>
              <a:rPr lang="ru-RU" sz="4000" dirty="0" smtClean="0"/>
              <a:t> </a:t>
            </a:r>
            <a:r>
              <a:rPr lang="ru-RU" sz="4000" dirty="0" err="1" smtClean="0"/>
              <a:t>охороні</a:t>
            </a:r>
            <a:r>
              <a:rPr lang="ru-RU" sz="4000" dirty="0" smtClean="0"/>
              <a:t> </a:t>
            </a:r>
            <a:r>
              <a:rPr lang="ru-RU" sz="4000" dirty="0" err="1" smtClean="0"/>
              <a:t>згідно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Бернською</a:t>
            </a:r>
            <a:r>
              <a:rPr lang="ru-RU" sz="4000" dirty="0" smtClean="0"/>
              <a:t> </a:t>
            </a:r>
            <a:r>
              <a:rPr lang="ru-RU" sz="4000" dirty="0" err="1" smtClean="0"/>
              <a:t>конвенцією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6860"/>
            <a:ext cx="3695874" cy="241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2940494" cy="1958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>
                <a:hlinkClick r:id="rId2" tooltip="Дибка степова"/>
              </a:rPr>
              <a:t>дибка</a:t>
            </a:r>
            <a:r>
              <a:rPr lang="ru-RU" u="sng" dirty="0" smtClean="0">
                <a:hlinkClick r:id="rId2" tooltip="Дибка степова"/>
              </a:rPr>
              <a:t> </a:t>
            </a:r>
            <a:r>
              <a:rPr lang="ru-RU" u="sng" dirty="0" err="1" smtClean="0">
                <a:hlinkClick r:id="rId2" tooltip="Дибка степова"/>
              </a:rPr>
              <a:t>степова</a:t>
            </a:r>
            <a:endParaRPr lang="ru-RU" dirty="0"/>
          </a:p>
        </p:txBody>
      </p:sp>
      <p:pic>
        <p:nvPicPr>
          <p:cNvPr id="4" name="Содержимое 3" descr="390px-SagaPedo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2176462"/>
            <a:ext cx="4953000" cy="37211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Красотіл</a:t>
            </a:r>
            <a:r>
              <a:rPr lang="ru-RU" b="1" dirty="0" smtClean="0"/>
              <a:t> пахучий</a:t>
            </a:r>
            <a:endParaRPr lang="ru-RU" dirty="0"/>
          </a:p>
        </p:txBody>
      </p:sp>
      <p:pic>
        <p:nvPicPr>
          <p:cNvPr id="4" name="Содержимое 3" descr="Calosoma_sycophanta_b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120680" cy="387980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Жук-олень</a:t>
            </a:r>
            <a:endParaRPr lang="ru-RU" dirty="0"/>
          </a:p>
        </p:txBody>
      </p:sp>
      <p:pic>
        <p:nvPicPr>
          <p:cNvPr id="4" name="Содержимое 3" descr="387px-Cerf-volant_MHNT_male_et_femel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836712"/>
            <a:ext cx="4837499" cy="5205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Лелека</a:t>
            </a:r>
            <a:r>
              <a:rPr lang="ru-RU" b="1" dirty="0" smtClean="0"/>
              <a:t> </a:t>
            </a:r>
            <a:r>
              <a:rPr lang="ru-RU" b="1" dirty="0" err="1" smtClean="0"/>
              <a:t>чорний</a:t>
            </a:r>
            <a:endParaRPr lang="ru-RU" dirty="0"/>
          </a:p>
        </p:txBody>
      </p:sp>
      <p:pic>
        <p:nvPicPr>
          <p:cNvPr id="1026" name="Picture 2" descr="C:\Users\user\Desktop\390px-Ciconia_nigra_1_(Marek_Szczepanek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9268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niv_Nature_Reser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18728" cy="754670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Бражник мертва голова</a:t>
            </a:r>
            <a:endParaRPr lang="ru-RU" dirty="0"/>
          </a:p>
        </p:txBody>
      </p:sp>
      <p:pic>
        <p:nvPicPr>
          <p:cNvPr id="4" name="Содержимое 3" descr="387px-Acherontia_laches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421675" cy="414836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Борсук</a:t>
            </a:r>
            <a:endParaRPr lang="ru-RU" dirty="0"/>
          </a:p>
        </p:txBody>
      </p:sp>
      <p:pic>
        <p:nvPicPr>
          <p:cNvPr id="2050" name="Picture 2" descr="C:\Users\user\Desktop\405px-Meles_(Genus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4608512" cy="61446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Орлан-білохвіст</a:t>
            </a:r>
            <a:endParaRPr lang="ru-RU" dirty="0"/>
          </a:p>
        </p:txBody>
      </p:sp>
      <p:pic>
        <p:nvPicPr>
          <p:cNvPr id="4" name="Содержимое 3" descr="Haliaeetus_albicilla_LC01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966912"/>
            <a:ext cx="5715000" cy="4140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Тритон </a:t>
            </a:r>
            <a:r>
              <a:rPr lang="ru-RU" b="1" dirty="0" err="1" smtClean="0"/>
              <a:t>гребінчастий</a:t>
            </a:r>
            <a:endParaRPr lang="ru-RU" dirty="0"/>
          </a:p>
        </p:txBody>
      </p:sp>
      <p:pic>
        <p:nvPicPr>
          <p:cNvPr id="4098" name="Picture 2" descr="C:\Users\user\Desktop\375px-TriturusCristatu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40760" cy="42546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Ропуха</a:t>
            </a:r>
            <a:r>
              <a:rPr lang="ru-RU" b="1" dirty="0" smtClean="0"/>
              <a:t> </a:t>
            </a:r>
            <a:r>
              <a:rPr lang="ru-RU" b="1" dirty="0" err="1" smtClean="0"/>
              <a:t>звичайна</a:t>
            </a:r>
            <a:r>
              <a:rPr lang="ru-RU" b="1" dirty="0" smtClean="0"/>
              <a:t> (</a:t>
            </a:r>
            <a:r>
              <a:rPr lang="ru-RU" b="1" dirty="0" err="1" smtClean="0"/>
              <a:t>сіра</a:t>
            </a:r>
            <a:r>
              <a:rPr lang="ru-RU" b="1" dirty="0" smtClean="0"/>
              <a:t> </a:t>
            </a:r>
            <a:r>
              <a:rPr lang="ru-RU" b="1" dirty="0" err="1" smtClean="0"/>
              <a:t>ропуха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3074" name="Picture 2" descr="C:\Users\user\Desktop\375px-Common_Toad_(Bufo_bufo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802014" cy="38928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Лось</a:t>
            </a:r>
            <a:endParaRPr lang="ru-RU" dirty="0"/>
          </a:p>
        </p:txBody>
      </p:sp>
      <p:pic>
        <p:nvPicPr>
          <p:cNvPr id="5122" name="Picture 2" descr="C:\Users\user\Desktop\Wading_moo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35740" cy="43898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672"/>
            <a:ext cx="5830416" cy="3029722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Дякую за увагу 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niv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Ка́нівський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приро́дний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запові́дник</a:t>
            </a:r>
            <a:r>
              <a:rPr lang="ru-RU" sz="3200" dirty="0" smtClean="0">
                <a:solidFill>
                  <a:srgbClr val="FFFF00"/>
                </a:solidFill>
              </a:rPr>
              <a:t> — </a:t>
            </a:r>
            <a:r>
              <a:rPr lang="ru-RU" sz="3200" dirty="0" err="1" smtClean="0">
                <a:solidFill>
                  <a:srgbClr val="FFFF00"/>
                </a:solidFill>
              </a:rPr>
              <a:t>створений</a:t>
            </a:r>
            <a:r>
              <a:rPr lang="ru-RU" sz="3200" dirty="0" smtClean="0">
                <a:solidFill>
                  <a:srgbClr val="FFFF00"/>
                </a:solidFill>
              </a:rPr>
              <a:t> 1923 року, </a:t>
            </a:r>
            <a:r>
              <a:rPr lang="ru-RU" sz="3200" dirty="0" err="1" smtClean="0">
                <a:solidFill>
                  <a:srgbClr val="FFFF00"/>
                </a:solidFill>
              </a:rPr>
              <a:t>площею</a:t>
            </a:r>
            <a:r>
              <a:rPr lang="ru-RU" sz="3200" dirty="0" smtClean="0">
                <a:solidFill>
                  <a:srgbClr val="FFFF00"/>
                </a:solidFill>
              </a:rPr>
              <a:t> 2027 </a:t>
            </a:r>
            <a:r>
              <a:rPr lang="ru-RU" sz="3200" dirty="0" err="1" smtClean="0">
                <a:solidFill>
                  <a:srgbClr val="FFFF00"/>
                </a:solidFill>
              </a:rPr>
              <a:t>гектарів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розташований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неподалік</a:t>
            </a:r>
            <a:r>
              <a:rPr lang="ru-RU" sz="3200" dirty="0" smtClean="0">
                <a:solidFill>
                  <a:srgbClr val="FFFF00"/>
                </a:solidFill>
              </a:rPr>
              <a:t> Канева, на правому </a:t>
            </a:r>
            <a:r>
              <a:rPr lang="ru-RU" sz="3200" dirty="0" err="1" smtClean="0">
                <a:solidFill>
                  <a:srgbClr val="FFFF00"/>
                </a:solidFill>
              </a:rPr>
              <a:t>березі</a:t>
            </a:r>
            <a:r>
              <a:rPr lang="ru-RU" sz="3200" dirty="0" smtClean="0">
                <a:solidFill>
                  <a:srgbClr val="FFFF00"/>
                </a:solidFill>
              </a:rPr>
              <a:t> та </a:t>
            </a:r>
            <a:r>
              <a:rPr lang="ru-RU" sz="3200" dirty="0" err="1" smtClean="0">
                <a:solidFill>
                  <a:srgbClr val="FFFF00"/>
                </a:solidFill>
              </a:rPr>
              <a:t>заплавних</a:t>
            </a:r>
            <a:r>
              <a:rPr lang="ru-RU" sz="3200" dirty="0" smtClean="0">
                <a:solidFill>
                  <a:srgbClr val="FFFF00"/>
                </a:solidFill>
              </a:rPr>
              <a:t> островах </a:t>
            </a:r>
            <a:r>
              <a:rPr lang="ru-RU" sz="3200" dirty="0" err="1" smtClean="0">
                <a:solidFill>
                  <a:srgbClr val="FFFF00"/>
                </a:solidFill>
              </a:rPr>
              <a:t>річки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Дніпра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aniv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43204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err="1" smtClean="0">
                <a:solidFill>
                  <a:srgbClr val="FFFF00"/>
                </a:solidFill>
              </a:rPr>
              <a:t>Межує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безпосередньо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Чернечою</a:t>
            </a:r>
            <a:r>
              <a:rPr lang="ru-RU" sz="2000" dirty="0" smtClean="0">
                <a:solidFill>
                  <a:srgbClr val="FFFF00"/>
                </a:solidFill>
              </a:rPr>
              <a:t> горою — </a:t>
            </a:r>
            <a:r>
              <a:rPr lang="ru-RU" sz="2000" dirty="0" err="1" smtClean="0">
                <a:solidFill>
                  <a:srgbClr val="FFFF00"/>
                </a:solidFill>
              </a:rPr>
              <a:t>місцем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поховання</a:t>
            </a:r>
            <a:r>
              <a:rPr lang="ru-RU" sz="2000" dirty="0" smtClean="0">
                <a:solidFill>
                  <a:srgbClr val="FFFF00"/>
                </a:solidFill>
              </a:rPr>
              <a:t> Т. Г. </a:t>
            </a:r>
            <a:r>
              <a:rPr lang="ru-RU" sz="2000" dirty="0" err="1" smtClean="0">
                <a:solidFill>
                  <a:srgbClr val="FFFF00"/>
                </a:solidFill>
              </a:rPr>
              <a:t>Шевченка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Створений</a:t>
            </a:r>
            <a:r>
              <a:rPr lang="ru-RU" sz="2000" dirty="0" smtClean="0">
                <a:solidFill>
                  <a:srgbClr val="FFFF00"/>
                </a:solidFill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</a:rPr>
              <a:t>базі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Канівською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навчально-дослідного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лісового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Канівський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природний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заповідник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структурним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підрозділом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Київського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національного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університету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імені</a:t>
            </a:r>
            <a:r>
              <a:rPr lang="ru-RU" sz="2000" dirty="0" smtClean="0">
                <a:solidFill>
                  <a:srgbClr val="FFFF00"/>
                </a:solidFill>
              </a:rPr>
              <a:t> Тараса </a:t>
            </a:r>
            <a:r>
              <a:rPr lang="ru-RU" sz="2000" dirty="0" err="1" smtClean="0">
                <a:solidFill>
                  <a:srgbClr val="FFFF00"/>
                </a:solidFill>
              </a:rPr>
              <a:t>Шевченка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err="1" smtClean="0">
                <a:solidFill>
                  <a:srgbClr val="FFFF00"/>
                </a:solidFill>
              </a:rPr>
              <a:t>Основні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функції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заповіднику</a:t>
            </a:r>
            <a:r>
              <a:rPr lang="ru-RU" sz="2000" dirty="0" smtClean="0">
                <a:solidFill>
                  <a:srgbClr val="FFFF00"/>
                </a:solidFill>
              </a:rPr>
              <a:t> — </a:t>
            </a:r>
            <a:r>
              <a:rPr lang="ru-RU" sz="2000" dirty="0" err="1" smtClean="0">
                <a:solidFill>
                  <a:srgbClr val="FFFF00"/>
                </a:solidFill>
              </a:rPr>
              <a:t>охорона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еталонних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унікальних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природних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комплексів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лісостепу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збереження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біорізноманіття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спостереження</a:t>
            </a:r>
            <a:r>
              <a:rPr lang="ru-RU" sz="2000" dirty="0" smtClean="0">
                <a:solidFill>
                  <a:srgbClr val="FFFF00"/>
                </a:solidFill>
              </a:rPr>
              <a:t> за </a:t>
            </a:r>
            <a:r>
              <a:rPr lang="ru-RU" sz="2000" dirty="0" err="1" smtClean="0">
                <a:solidFill>
                  <a:srgbClr val="FFFF00"/>
                </a:solidFill>
              </a:rPr>
              <a:t>зміною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природних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процесів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457577" cy="461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2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Ще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майже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століття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створення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заповідника</a:t>
            </a:r>
            <a:r>
              <a:rPr lang="ru-RU" dirty="0" smtClean="0">
                <a:solidFill>
                  <a:srgbClr val="FFFF00"/>
                </a:solidFill>
              </a:rPr>
              <a:t>, у 1832 </a:t>
            </a:r>
            <a:r>
              <a:rPr lang="ru-RU" dirty="0" err="1" smtClean="0">
                <a:solidFill>
                  <a:srgbClr val="FFFF00"/>
                </a:solidFill>
              </a:rPr>
              <a:t>році</a:t>
            </a:r>
            <a:r>
              <a:rPr lang="ru-RU" dirty="0" smtClean="0">
                <a:solidFill>
                  <a:srgbClr val="FFFF00"/>
                </a:solidFill>
              </a:rPr>
              <a:t> Ф. </a:t>
            </a:r>
            <a:r>
              <a:rPr lang="ru-RU" dirty="0" err="1" smtClean="0">
                <a:solidFill>
                  <a:srgbClr val="FFFF00"/>
                </a:solidFill>
              </a:rPr>
              <a:t>Дюбуа</a:t>
            </a:r>
            <a:r>
              <a:rPr lang="ru-RU" dirty="0" smtClean="0">
                <a:solidFill>
                  <a:srgbClr val="FFFF00"/>
                </a:solidFill>
              </a:rPr>
              <a:t> де </a:t>
            </a:r>
            <a:r>
              <a:rPr lang="ru-RU" dirty="0" err="1" smtClean="0">
                <a:solidFill>
                  <a:srgbClr val="FFFF00"/>
                </a:solidFill>
              </a:rPr>
              <a:t>Монпере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звернув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увагу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деформованість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поширених</a:t>
            </a:r>
            <a:r>
              <a:rPr lang="ru-RU" dirty="0" smtClean="0">
                <a:solidFill>
                  <a:srgbClr val="FFFF00"/>
                </a:solidFill>
              </a:rPr>
              <a:t> тут </a:t>
            </a:r>
            <a:r>
              <a:rPr lang="ru-RU" dirty="0" err="1" smtClean="0">
                <a:solidFill>
                  <a:srgbClr val="FFFF00"/>
                </a:solidFill>
              </a:rPr>
              <a:t>геологічних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порід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дало початок </a:t>
            </a:r>
            <a:r>
              <a:rPr lang="ru-RU" dirty="0" err="1" smtClean="0">
                <a:solidFill>
                  <a:srgbClr val="FFFF00"/>
                </a:solidFill>
              </a:rPr>
              <a:t>вивченню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відомих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тепер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всьому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світі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Канівських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геологічних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дислокацій</a:t>
            </a:r>
            <a:r>
              <a:rPr lang="ru-RU" dirty="0" smtClean="0">
                <a:solidFill>
                  <a:srgbClr val="FFFF00"/>
                </a:solidFill>
              </a:rPr>
              <a:t>. У 1875—1876 роках </a:t>
            </a:r>
            <a:r>
              <a:rPr lang="ru-RU" dirty="0" err="1" smtClean="0">
                <a:solidFill>
                  <a:srgbClr val="FFFF00"/>
                </a:solidFill>
              </a:rPr>
              <a:t>професор</a:t>
            </a:r>
            <a:r>
              <a:rPr lang="ru-RU" dirty="0" smtClean="0">
                <a:solidFill>
                  <a:srgbClr val="FFFF00"/>
                </a:solidFill>
              </a:rPr>
              <a:t> А. </a:t>
            </a:r>
            <a:r>
              <a:rPr lang="ru-RU" dirty="0" err="1" smtClean="0">
                <a:solidFill>
                  <a:srgbClr val="FFFF00"/>
                </a:solidFill>
              </a:rPr>
              <a:t>Рогович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зібрав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унікальний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палеозоологічний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матеріал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звернув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увагу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величезні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скупчення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ньому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викопних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решток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різних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геологічних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епох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Важливою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передумовою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створення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заповідника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також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потреба </a:t>
            </a:r>
            <a:r>
              <a:rPr lang="ru-RU" dirty="0" err="1" smtClean="0">
                <a:solidFill>
                  <a:srgbClr val="FFFF00"/>
                </a:solidFill>
              </a:rPr>
              <a:t>захисту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Тарасової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Чернечої</a:t>
            </a:r>
            <a:r>
              <a:rPr lang="ru-RU" dirty="0" smtClean="0">
                <a:solidFill>
                  <a:srgbClr val="FFFF00"/>
                </a:solidFill>
              </a:rPr>
              <a:t>) гори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ерозійної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руйнації</a:t>
            </a:r>
            <a:r>
              <a:rPr lang="ru-RU" dirty="0" smtClean="0">
                <a:solidFill>
                  <a:srgbClr val="FFFF00"/>
                </a:solidFill>
              </a:rPr>
              <a:t> шляхом </a:t>
            </a:r>
            <a:r>
              <a:rPr lang="ru-RU" dirty="0" err="1" smtClean="0">
                <a:solidFill>
                  <a:srgbClr val="FFFF00"/>
                </a:solidFill>
              </a:rPr>
              <a:t>вилучення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навколишніх</a:t>
            </a:r>
            <a:r>
              <a:rPr lang="ru-RU" dirty="0" smtClean="0">
                <a:solidFill>
                  <a:srgbClr val="FFFF00"/>
                </a:solidFill>
              </a:rPr>
              <a:t> земель.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Канівський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природний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заповідник</a:t>
            </a:r>
            <a:r>
              <a:rPr lang="ru-RU" dirty="0" smtClean="0">
                <a:solidFill>
                  <a:srgbClr val="FFFF00"/>
                </a:solidFill>
              </a:rPr>
              <a:t> — один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найстаріших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заповідників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Україні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створений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згідно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постановою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Колегії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Наркомзему</a:t>
            </a:r>
            <a:r>
              <a:rPr lang="ru-RU" dirty="0" smtClean="0">
                <a:solidFill>
                  <a:srgbClr val="FFFF00"/>
                </a:solidFill>
              </a:rPr>
              <a:t> УРСР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30 </a:t>
            </a:r>
            <a:r>
              <a:rPr lang="ru-RU" dirty="0" err="1" smtClean="0">
                <a:solidFill>
                  <a:srgbClr val="FFFF00"/>
                </a:solidFill>
              </a:rPr>
              <a:t>липня</a:t>
            </a:r>
            <a:r>
              <a:rPr lang="ru-RU" dirty="0" smtClean="0">
                <a:solidFill>
                  <a:srgbClr val="FFFF00"/>
                </a:solidFill>
              </a:rPr>
              <a:t> 1923 р. За </a:t>
            </a:r>
            <a:r>
              <a:rPr lang="ru-RU" dirty="0" err="1" smtClean="0">
                <a:solidFill>
                  <a:srgbClr val="FFFF00"/>
                </a:solidFill>
              </a:rPr>
              <a:t>останні</a:t>
            </a:r>
            <a:r>
              <a:rPr lang="ru-RU" dirty="0" smtClean="0">
                <a:solidFill>
                  <a:srgbClr val="FFFF00"/>
                </a:solidFill>
              </a:rPr>
              <a:t> 83 роки </a:t>
            </a:r>
            <a:r>
              <a:rPr lang="ru-RU" dirty="0" err="1" smtClean="0">
                <a:solidFill>
                  <a:srgbClr val="FFFF00"/>
                </a:solidFill>
              </a:rPr>
              <a:t>площа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заповідника</a:t>
            </a:r>
            <a:r>
              <a:rPr lang="ru-RU" dirty="0" smtClean="0">
                <a:solidFill>
                  <a:srgbClr val="FFFF00"/>
                </a:solidFill>
              </a:rPr>
              <a:t> та статус </a:t>
            </a:r>
            <a:r>
              <a:rPr lang="ru-RU" dirty="0" err="1" smtClean="0">
                <a:solidFill>
                  <a:srgbClr val="FFFF00"/>
                </a:solidFill>
              </a:rPr>
              <a:t>цієї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території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неодноразово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змінювались</a:t>
            </a:r>
            <a:r>
              <a:rPr lang="ru-RU" dirty="0" smtClean="0">
                <a:solidFill>
                  <a:srgbClr val="FFFF00"/>
                </a:solidFill>
              </a:rPr>
              <a:t>. З 1951 по 1968 роки </a:t>
            </a:r>
            <a:r>
              <a:rPr lang="ru-RU" dirty="0" err="1" smtClean="0">
                <a:solidFill>
                  <a:srgbClr val="FFFF00"/>
                </a:solidFill>
              </a:rPr>
              <a:t>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територія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учбово-дослідним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лісовим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Київського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університету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Постановою</a:t>
            </a:r>
            <a:r>
              <a:rPr lang="ru-RU" dirty="0" smtClean="0">
                <a:solidFill>
                  <a:srgbClr val="FFFF00"/>
                </a:solidFill>
              </a:rPr>
              <a:t> Ради </a:t>
            </a:r>
            <a:r>
              <a:rPr lang="ru-RU" dirty="0" err="1" smtClean="0">
                <a:solidFill>
                  <a:srgbClr val="FFFF00"/>
                </a:solidFill>
              </a:rPr>
              <a:t>Міністрів</a:t>
            </a:r>
            <a:r>
              <a:rPr lang="ru-RU" dirty="0" smtClean="0">
                <a:solidFill>
                  <a:srgbClr val="FFFF00"/>
                </a:solidFill>
              </a:rPr>
              <a:t> УРСР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12 листопада 1968 р. № 568 </a:t>
            </a:r>
            <a:r>
              <a:rPr lang="ru-RU" dirty="0" err="1" smtClean="0">
                <a:solidFill>
                  <a:srgbClr val="FFFF00"/>
                </a:solidFill>
              </a:rPr>
              <a:t>їй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було</a:t>
            </a:r>
            <a:r>
              <a:rPr lang="ru-RU" dirty="0" smtClean="0">
                <a:solidFill>
                  <a:srgbClr val="FFFF00"/>
                </a:solidFill>
              </a:rPr>
              <a:t> повернуто статус державного </a:t>
            </a:r>
            <a:r>
              <a:rPr lang="ru-RU" dirty="0" err="1" smtClean="0">
                <a:solidFill>
                  <a:srgbClr val="FFFF00"/>
                </a:solidFill>
              </a:rPr>
              <a:t>заповідника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Розпорядженням</a:t>
            </a:r>
            <a:r>
              <a:rPr lang="ru-RU" dirty="0" smtClean="0">
                <a:solidFill>
                  <a:srgbClr val="FFFF00"/>
                </a:solidFill>
              </a:rPr>
              <a:t> РМ УРСР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22 </a:t>
            </a:r>
            <a:r>
              <a:rPr lang="ru-RU" dirty="0" err="1" smtClean="0">
                <a:solidFill>
                  <a:srgbClr val="FFFF00"/>
                </a:solidFill>
              </a:rPr>
              <a:t>грудня</a:t>
            </a:r>
            <a:r>
              <a:rPr lang="ru-RU" dirty="0" smtClean="0">
                <a:solidFill>
                  <a:srgbClr val="FFFF00"/>
                </a:solidFill>
              </a:rPr>
              <a:t> 1986 року № 717-р </a:t>
            </a:r>
            <a:r>
              <a:rPr lang="ru-RU" dirty="0" err="1" smtClean="0">
                <a:solidFill>
                  <a:srgbClr val="FFFF00"/>
                </a:solidFill>
              </a:rPr>
              <a:t>площа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заповідника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збільшена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сьогодні</a:t>
            </a:r>
            <a:r>
              <a:rPr lang="ru-RU" dirty="0" smtClean="0">
                <a:solidFill>
                  <a:srgbClr val="FFFF00"/>
                </a:solidFill>
              </a:rPr>
              <a:t> вона становить 2027,0 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41" y="2708920"/>
            <a:ext cx="5186559" cy="388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164"/>
            <a:ext cx="4889326" cy="368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692696"/>
            <a:ext cx="8227640" cy="53874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err="1" smtClean="0">
                <a:solidFill>
                  <a:srgbClr val="FFFF00"/>
                </a:solidFill>
              </a:rPr>
              <a:t>Його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територія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включає</a:t>
            </a:r>
            <a:r>
              <a:rPr lang="ru-RU" dirty="0" smtClean="0">
                <a:solidFill>
                  <a:srgbClr val="FFFF00"/>
                </a:solidFill>
              </a:rPr>
              <a:t> так </a:t>
            </a:r>
            <a:r>
              <a:rPr lang="ru-RU" dirty="0" err="1" smtClean="0">
                <a:solidFill>
                  <a:srgbClr val="FFFF00"/>
                </a:solidFill>
              </a:rPr>
              <a:t>звану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нагірну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частину</a:t>
            </a:r>
            <a:r>
              <a:rPr lang="ru-RU" dirty="0" smtClean="0">
                <a:solidFill>
                  <a:srgbClr val="FFFF00"/>
                </a:solidFill>
              </a:rPr>
              <a:t> — </a:t>
            </a:r>
            <a:r>
              <a:rPr lang="ru-RU" dirty="0" err="1" smtClean="0">
                <a:solidFill>
                  <a:srgbClr val="FFFF00"/>
                </a:solidFill>
              </a:rPr>
              <a:t>покриті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лісом</a:t>
            </a:r>
            <a:r>
              <a:rPr lang="ru-RU" dirty="0" smtClean="0">
                <a:solidFill>
                  <a:srgbClr val="FFFF00"/>
                </a:solidFill>
              </a:rPr>
              <a:t> яри та </a:t>
            </a:r>
            <a:r>
              <a:rPr lang="ru-RU" dirty="0" err="1" smtClean="0">
                <a:solidFill>
                  <a:srgbClr val="FFFF00"/>
                </a:solidFill>
              </a:rPr>
              <a:t>пагорби</a:t>
            </a:r>
            <a:r>
              <a:rPr lang="ru-RU" dirty="0" smtClean="0">
                <a:solidFill>
                  <a:srgbClr val="FFFF00"/>
                </a:solidFill>
              </a:rPr>
              <a:t> на правому </a:t>
            </a:r>
            <a:r>
              <a:rPr lang="ru-RU" dirty="0" err="1" smtClean="0">
                <a:solidFill>
                  <a:srgbClr val="FFFF00"/>
                </a:solidFill>
              </a:rPr>
              <a:t>березі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Дніпра</a:t>
            </a:r>
            <a:r>
              <a:rPr lang="ru-RU" dirty="0" smtClean="0">
                <a:solidFill>
                  <a:srgbClr val="FFFF00"/>
                </a:solidFill>
              </a:rPr>
              <a:t> (1415 га), два </a:t>
            </a:r>
            <a:r>
              <a:rPr lang="ru-RU" dirty="0" err="1" smtClean="0">
                <a:solidFill>
                  <a:srgbClr val="FFFF00"/>
                </a:solidFill>
              </a:rPr>
              <a:t>заплавних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острови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Дніпра</a:t>
            </a:r>
            <a:r>
              <a:rPr lang="ru-RU" dirty="0" smtClean="0">
                <a:solidFill>
                  <a:srgbClr val="FFFF00"/>
                </a:solidFill>
              </a:rPr>
              <a:t> — </a:t>
            </a:r>
            <a:r>
              <a:rPr lang="ru-RU" dirty="0" err="1" smtClean="0">
                <a:solidFill>
                  <a:srgbClr val="FFFF00"/>
                </a:solidFill>
              </a:rPr>
              <a:t>Круглик</a:t>
            </a:r>
            <a:r>
              <a:rPr lang="ru-RU" dirty="0" smtClean="0">
                <a:solidFill>
                  <a:srgbClr val="FFFF00"/>
                </a:solidFill>
              </a:rPr>
              <a:t> (92 га)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Шелестів</a:t>
            </a:r>
            <a:r>
              <a:rPr lang="ru-RU" dirty="0" smtClean="0">
                <a:solidFill>
                  <a:srgbClr val="FFFF00"/>
                </a:solidFill>
              </a:rPr>
              <a:t> (394 га) та </a:t>
            </a:r>
            <a:r>
              <a:rPr lang="ru-RU" dirty="0" err="1" smtClean="0">
                <a:solidFill>
                  <a:srgbClr val="FFFF00"/>
                </a:solidFill>
              </a:rPr>
              <a:t>Зміїні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острови</a:t>
            </a:r>
            <a:r>
              <a:rPr lang="ru-RU" dirty="0" smtClean="0">
                <a:solidFill>
                  <a:srgbClr val="FFFF00"/>
                </a:solidFill>
              </a:rPr>
              <a:t> (116 га) в </a:t>
            </a:r>
            <a:r>
              <a:rPr lang="ru-RU" dirty="0" err="1" smtClean="0">
                <a:solidFill>
                  <a:srgbClr val="FFFF00"/>
                </a:solidFill>
              </a:rPr>
              <a:t>Канівському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водосховищі</a:t>
            </a:r>
            <a:r>
              <a:rPr lang="ru-RU" dirty="0" smtClean="0">
                <a:solidFill>
                  <a:srgbClr val="FFFF00"/>
                </a:solidFill>
              </a:rPr>
              <a:t> — </a:t>
            </a:r>
            <a:r>
              <a:rPr lang="ru-RU" dirty="0" err="1" smtClean="0">
                <a:solidFill>
                  <a:srgbClr val="FFFF00"/>
                </a:solidFill>
              </a:rPr>
              <a:t>останці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лівобережної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тераси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Навколо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території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заповідника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встановлено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охоронну</a:t>
            </a:r>
            <a:r>
              <a:rPr lang="ru-RU" dirty="0" smtClean="0">
                <a:solidFill>
                  <a:srgbClr val="FFFF00"/>
                </a:solidFill>
              </a:rPr>
              <a:t> зону </a:t>
            </a:r>
            <a:r>
              <a:rPr lang="ru-RU" dirty="0" err="1" smtClean="0">
                <a:solidFill>
                  <a:srgbClr val="FFFF00"/>
                </a:solidFill>
              </a:rPr>
              <a:t>площею</a:t>
            </a:r>
            <a:r>
              <a:rPr lang="ru-RU" dirty="0" smtClean="0">
                <a:solidFill>
                  <a:srgbClr val="FFFF00"/>
                </a:solidFill>
              </a:rPr>
              <a:t> 1353 га.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620688"/>
            <a:ext cx="4123184" cy="5459437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err="1" smtClean="0"/>
              <a:t>Острів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Шелестів</a:t>
            </a:r>
            <a:endParaRPr lang="ru-RU" sz="5100" b="1" dirty="0" smtClean="0"/>
          </a:p>
          <a:p>
            <a:endParaRPr lang="ru-RU" dirty="0" smtClean="0"/>
          </a:p>
          <a:p>
            <a:r>
              <a:rPr lang="ru-RU" dirty="0" smtClean="0"/>
              <a:t>Невеликий </a:t>
            </a:r>
            <a:r>
              <a:rPr lang="ru-RU" dirty="0" err="1" smtClean="0"/>
              <a:t>річковий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на </a:t>
            </a:r>
            <a:r>
              <a:rPr lang="ru-RU" dirty="0" err="1" smtClean="0"/>
              <a:t>Дніпрі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навпроти</a:t>
            </a:r>
            <a:r>
              <a:rPr lang="ru-RU" dirty="0" smtClean="0"/>
              <a:t> села </a:t>
            </a:r>
            <a:r>
              <a:rPr lang="ru-RU" dirty="0" err="1" smtClean="0"/>
              <a:t>Прохорівка</a:t>
            </a:r>
            <a:r>
              <a:rPr lang="ru-RU" dirty="0" smtClean="0"/>
              <a:t> </a:t>
            </a:r>
            <a:r>
              <a:rPr lang="ru-RU" dirty="0" err="1" smtClean="0"/>
              <a:t>Канівського</a:t>
            </a:r>
            <a:r>
              <a:rPr lang="ru-RU" dirty="0" smtClean="0"/>
              <a:t> району </a:t>
            </a:r>
            <a:r>
              <a:rPr lang="ru-RU" dirty="0" err="1" smtClean="0"/>
              <a:t>Черкаської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видовжено-овальної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довгастими</a:t>
            </a:r>
            <a:r>
              <a:rPr lang="ru-RU" dirty="0" smtClean="0"/>
              <a:t> </a:t>
            </a:r>
            <a:r>
              <a:rPr lang="ru-RU" dirty="0" err="1" smtClean="0"/>
              <a:t>півостровами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. </a:t>
            </a:r>
            <a:r>
              <a:rPr lang="ru-RU" dirty="0" err="1" smtClean="0"/>
              <a:t>Західні</a:t>
            </a:r>
            <a:r>
              <a:rPr lang="ru-RU" dirty="0" smtClean="0"/>
              <a:t> та </a:t>
            </a:r>
            <a:r>
              <a:rPr lang="ru-RU" dirty="0" err="1" smtClean="0"/>
              <a:t>північні</a:t>
            </a:r>
            <a:r>
              <a:rPr lang="ru-RU" dirty="0" smtClean="0"/>
              <a:t> береги </a:t>
            </a:r>
            <a:r>
              <a:rPr lang="ru-RU" dirty="0" err="1" smtClean="0"/>
              <a:t>стрімкіші</a:t>
            </a:r>
            <a:r>
              <a:rPr lang="ru-RU" dirty="0" smtClean="0"/>
              <a:t>, </a:t>
            </a:r>
            <a:r>
              <a:rPr lang="ru-RU" dirty="0" err="1" smtClean="0"/>
              <a:t>аніж</a:t>
            </a:r>
            <a:r>
              <a:rPr lang="ru-RU" dirty="0" smtClean="0"/>
              <a:t> </a:t>
            </a:r>
            <a:r>
              <a:rPr lang="ru-RU" dirty="0" err="1" smtClean="0"/>
              <a:t>східні</a:t>
            </a:r>
            <a:r>
              <a:rPr lang="ru-RU" dirty="0" smtClean="0"/>
              <a:t>.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вкритий</a:t>
            </a:r>
            <a:r>
              <a:rPr lang="ru-RU" dirty="0" smtClean="0"/>
              <a:t> </a:t>
            </a:r>
            <a:r>
              <a:rPr lang="ru-RU" dirty="0" err="1" smtClean="0"/>
              <a:t>лісами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чергуються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чагарниками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велика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 smtClean="0"/>
              <a:t>безлісся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лівого</a:t>
            </a:r>
            <a:r>
              <a:rPr lang="ru-RU" dirty="0" smtClean="0"/>
              <a:t> берега </a:t>
            </a:r>
            <a:r>
              <a:rPr lang="ru-RU" dirty="0" err="1" smtClean="0"/>
              <a:t>Дніпра</a:t>
            </a:r>
            <a:r>
              <a:rPr lang="ru-RU" dirty="0" smtClean="0"/>
              <a:t> </a:t>
            </a:r>
            <a:r>
              <a:rPr lang="ru-RU" dirty="0" err="1" smtClean="0"/>
              <a:t>відокремлений</a:t>
            </a:r>
            <a:r>
              <a:rPr lang="ru-RU" dirty="0" smtClean="0"/>
              <a:t> протокою </a:t>
            </a:r>
            <a:r>
              <a:rPr lang="ru-RU" dirty="0" err="1" smtClean="0"/>
              <a:t>Річище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— 3,7 км, ширина — 1,3 км, </a:t>
            </a:r>
            <a:r>
              <a:rPr lang="ru-RU" dirty="0" err="1" smtClean="0"/>
              <a:t>висота</a:t>
            </a:r>
            <a:r>
              <a:rPr lang="ru-RU" dirty="0" smtClean="0"/>
              <a:t> 89 м. До </a:t>
            </a:r>
            <a:r>
              <a:rPr lang="ru-RU" dirty="0" err="1" smtClean="0"/>
              <a:t>лівого</a:t>
            </a:r>
            <a:r>
              <a:rPr lang="ru-RU" dirty="0" smtClean="0"/>
              <a:t> берега </a:t>
            </a:r>
            <a:r>
              <a:rPr lang="ru-RU" dirty="0" err="1" smtClean="0"/>
              <a:t>Дніпра</a:t>
            </a:r>
            <a:r>
              <a:rPr lang="ru-RU" dirty="0" smtClean="0"/>
              <a:t> — 0,2 км, до правого — 0,7 км, до острова </a:t>
            </a:r>
            <a:r>
              <a:rPr lang="ru-RU" dirty="0" err="1" smtClean="0"/>
              <a:t>Круглик</a:t>
            </a:r>
            <a:r>
              <a:rPr lang="ru-RU" dirty="0" smtClean="0"/>
              <a:t> — 120 м.</a:t>
            </a:r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99"/>
          <a:stretch/>
        </p:blipFill>
        <p:spPr bwMode="auto">
          <a:xfrm>
            <a:off x="4427984" y="620688"/>
            <a:ext cx="4222948" cy="301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33"/>
          <a:stretch/>
        </p:blipFill>
        <p:spPr bwMode="auto">
          <a:xfrm>
            <a:off x="4355976" y="3717032"/>
            <a:ext cx="4464496" cy="2721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96752"/>
            <a:ext cx="4267200" cy="488337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Невеликий </a:t>
            </a:r>
            <a:r>
              <a:rPr lang="ru-RU" dirty="0" err="1" smtClean="0"/>
              <a:t>річковий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на </a:t>
            </a:r>
            <a:r>
              <a:rPr lang="ru-RU" dirty="0" err="1" smtClean="0"/>
              <a:t>Дніпрі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навпроти</a:t>
            </a:r>
            <a:r>
              <a:rPr lang="ru-RU" dirty="0" smtClean="0"/>
              <a:t> села </a:t>
            </a:r>
            <a:r>
              <a:rPr lang="ru-RU" dirty="0" err="1" smtClean="0"/>
              <a:t>Келеберда</a:t>
            </a:r>
            <a:r>
              <a:rPr lang="ru-RU" dirty="0" smtClean="0"/>
              <a:t> </a:t>
            </a:r>
            <a:r>
              <a:rPr lang="ru-RU" dirty="0" err="1" smtClean="0"/>
              <a:t>Канівського</a:t>
            </a:r>
            <a:r>
              <a:rPr lang="ru-RU" dirty="0" smtClean="0"/>
              <a:t> району </a:t>
            </a:r>
            <a:r>
              <a:rPr lang="ru-RU" dirty="0" err="1" smtClean="0"/>
              <a:t>Черкаської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овальної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невеликим </a:t>
            </a:r>
            <a:r>
              <a:rPr lang="ru-RU" dirty="0" err="1" smtClean="0"/>
              <a:t>півостровом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паводків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відокремлюватись</a:t>
            </a:r>
            <a:r>
              <a:rPr lang="ru-RU" dirty="0" smtClean="0"/>
              <a:t>. </a:t>
            </a:r>
            <a:r>
              <a:rPr lang="ru-RU" dirty="0" err="1" smtClean="0"/>
              <a:t>Південно-західні</a:t>
            </a:r>
            <a:r>
              <a:rPr lang="ru-RU" dirty="0" smtClean="0"/>
              <a:t> береги </a:t>
            </a:r>
            <a:r>
              <a:rPr lang="ru-RU" dirty="0" err="1" smtClean="0"/>
              <a:t>стрімкіші</a:t>
            </a:r>
            <a:r>
              <a:rPr lang="ru-RU" dirty="0" smtClean="0"/>
              <a:t>, </a:t>
            </a:r>
            <a:r>
              <a:rPr lang="ru-RU" dirty="0" err="1" smtClean="0"/>
              <a:t>аніж</a:t>
            </a:r>
            <a:r>
              <a:rPr lang="ru-RU" dirty="0" smtClean="0"/>
              <a:t> </a:t>
            </a:r>
            <a:r>
              <a:rPr lang="ru-RU" dirty="0" err="1" smtClean="0"/>
              <a:t>північно-східні</a:t>
            </a:r>
            <a:r>
              <a:rPr lang="ru-RU" dirty="0" smtClean="0"/>
              <a:t>, тому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берегова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заболочена.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вкритий</a:t>
            </a:r>
            <a:r>
              <a:rPr lang="ru-RU" dirty="0" smtClean="0"/>
              <a:t> </a:t>
            </a:r>
            <a:r>
              <a:rPr lang="ru-RU" dirty="0" err="1" smtClean="0"/>
              <a:t>лісами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чергуються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чагарниками</a:t>
            </a:r>
            <a:r>
              <a:rPr lang="ru-RU" dirty="0" smtClean="0"/>
              <a:t>. </a:t>
            </a:r>
            <a:r>
              <a:rPr lang="ru-RU" dirty="0" err="1" smtClean="0"/>
              <a:t>Північний</a:t>
            </a:r>
            <a:r>
              <a:rPr lang="ru-RU" dirty="0" smtClean="0"/>
              <a:t> </a:t>
            </a:r>
            <a:r>
              <a:rPr lang="ru-RU" dirty="0" err="1" smtClean="0"/>
              <a:t>півострів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болотистий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вкритий</a:t>
            </a:r>
            <a:r>
              <a:rPr lang="ru-RU" dirty="0" smtClean="0"/>
              <a:t> луками. </a:t>
            </a:r>
            <a:r>
              <a:rPr lang="ru-RU" dirty="0" err="1" smtClean="0"/>
              <a:t>Довжина</a:t>
            </a:r>
            <a:r>
              <a:rPr lang="ru-RU" dirty="0" smtClean="0"/>
              <a:t> — 1,7 км, ширина — 0,6 км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півостровом</a:t>
            </a:r>
            <a:r>
              <a:rPr lang="ru-RU" dirty="0" smtClean="0"/>
              <a:t> та </a:t>
            </a:r>
            <a:r>
              <a:rPr lang="ru-RU" dirty="0" err="1" smtClean="0"/>
              <a:t>затокою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— 1,1 км), </a:t>
            </a:r>
            <a:r>
              <a:rPr lang="ru-RU" dirty="0" err="1" smtClean="0"/>
              <a:t>висота</a:t>
            </a:r>
            <a:r>
              <a:rPr lang="ru-RU" dirty="0" smtClean="0"/>
              <a:t> 85 м. До </a:t>
            </a:r>
            <a:r>
              <a:rPr lang="ru-RU" dirty="0" err="1" smtClean="0"/>
              <a:t>лівого</a:t>
            </a:r>
            <a:r>
              <a:rPr lang="ru-RU" dirty="0" smtClean="0"/>
              <a:t> берега </a:t>
            </a:r>
            <a:r>
              <a:rPr lang="ru-RU" dirty="0" err="1" smtClean="0"/>
              <a:t>Дніпра</a:t>
            </a:r>
            <a:r>
              <a:rPr lang="ru-RU" dirty="0" smtClean="0"/>
              <a:t> — 0,4 км, до правого — 0,35 км, до острова </a:t>
            </a:r>
            <a:r>
              <a:rPr lang="ru-RU" dirty="0" err="1" smtClean="0"/>
              <a:t>Шелестів</a:t>
            </a:r>
            <a:r>
              <a:rPr lang="ru-RU" dirty="0" smtClean="0"/>
              <a:t> — 120 м.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81383" cy="5116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7667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B050"/>
                </a:solidFill>
              </a:rPr>
              <a:t>Острів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Круглик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1349</Words>
  <Application>Microsoft Office PowerPoint</Application>
  <PresentationFormat>Экран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Канівський природний заповідник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</vt:lpstr>
      <vt:lpstr>Зміїні острови </vt:lpstr>
      <vt:lpstr>Слайд 11</vt:lpstr>
      <vt:lpstr>підсніжник звичайний, скополії карніолійська, цибуля ведмежа</vt:lpstr>
      <vt:lpstr>Слайд 13</vt:lpstr>
      <vt:lpstr>Слайд 14</vt:lpstr>
      <vt:lpstr>Слайд 15</vt:lpstr>
      <vt:lpstr>дибка степова</vt:lpstr>
      <vt:lpstr>Красотіл пахучий</vt:lpstr>
      <vt:lpstr>Жук-олень</vt:lpstr>
      <vt:lpstr>Лелека чорний</vt:lpstr>
      <vt:lpstr>Бражник мертва голова</vt:lpstr>
      <vt:lpstr>Борсук</vt:lpstr>
      <vt:lpstr>Орлан-білохвіст</vt:lpstr>
      <vt:lpstr>Тритон гребінчастий</vt:lpstr>
      <vt:lpstr>Ропуха звичайна (сіра ропуха)</vt:lpstr>
      <vt:lpstr>Лось</vt:lpstr>
      <vt:lpstr>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2014-12-14T15:01:26Z</dcterms:created>
  <dcterms:modified xsi:type="dcterms:W3CDTF">2015-01-28T16:47:42Z</dcterms:modified>
</cp:coreProperties>
</file>