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6" autoAdjust="0"/>
    <p:restoredTop sz="95590" autoAdjust="0"/>
  </p:normalViewPr>
  <p:slideViewPr>
    <p:cSldViewPr snapToGrid="0">
      <p:cViewPr varScale="1">
        <p:scale>
          <a:sx n="87" d="100"/>
          <a:sy n="87" d="100"/>
        </p:scale>
        <p:origin x="-8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C97FC-C3D6-4ECF-BEE1-455A17D3A20F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2C7D82-2EAA-4B49-AD74-1172C15058B5}">
      <dgm:prSet phldrT="[Текст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Medicinal plants</a:t>
          </a:r>
          <a:endParaRPr lang="ru-RU" b="1" dirty="0">
            <a:solidFill>
              <a:schemeClr val="bg1"/>
            </a:solidFill>
          </a:endParaRPr>
        </a:p>
      </dgm:t>
    </dgm:pt>
    <dgm:pt modelId="{91024F44-0426-443B-950C-462468A83080}" type="parTrans" cxnId="{71C98675-A018-4DA7-BA49-1E317A5FDA30}">
      <dgm:prSet/>
      <dgm:spPr/>
      <dgm:t>
        <a:bodyPr/>
        <a:lstStyle/>
        <a:p>
          <a:endParaRPr lang="ru-RU"/>
        </a:p>
      </dgm:t>
    </dgm:pt>
    <dgm:pt modelId="{BE4A1F12-27F7-4DC9-9F04-5D204F49207C}" type="sibTrans" cxnId="{71C98675-A018-4DA7-BA49-1E317A5FDA30}">
      <dgm:prSet/>
      <dgm:spPr/>
      <dgm:t>
        <a:bodyPr/>
        <a:lstStyle/>
        <a:p>
          <a:endParaRPr lang="ru-RU"/>
        </a:p>
      </dgm:t>
    </dgm:pt>
    <dgm:pt modelId="{E9640826-444B-4316-A694-35A590CF2910}">
      <dgm:prSet phldrT="[Текст]"/>
      <dgm:spPr/>
      <dgm:t>
        <a:bodyPr/>
        <a:lstStyle/>
        <a:p>
          <a:r>
            <a:rPr lang="en-US" dirty="0" smtClean="0"/>
            <a:t>Chemical components</a:t>
          </a:r>
          <a:endParaRPr lang="ru-RU" dirty="0"/>
        </a:p>
      </dgm:t>
    </dgm:pt>
    <dgm:pt modelId="{0A284C12-7AA9-4965-9DE9-0A9889BCE6A3}" type="parTrans" cxnId="{E0FB2576-3384-4949-95FE-03D41AC60E59}">
      <dgm:prSet/>
      <dgm:spPr/>
      <dgm:t>
        <a:bodyPr/>
        <a:lstStyle/>
        <a:p>
          <a:endParaRPr lang="ru-RU"/>
        </a:p>
      </dgm:t>
    </dgm:pt>
    <dgm:pt modelId="{5B575E81-57C4-4F35-A622-300645E040D3}" type="sibTrans" cxnId="{E0FB2576-3384-4949-95FE-03D41AC60E59}">
      <dgm:prSet/>
      <dgm:spPr/>
      <dgm:t>
        <a:bodyPr/>
        <a:lstStyle/>
        <a:p>
          <a:endParaRPr lang="ru-RU"/>
        </a:p>
      </dgm:t>
    </dgm:pt>
    <dgm:pt modelId="{18D118A7-E495-4045-896D-B9ECAB865349}">
      <dgm:prSet phldrT="[Текст]"/>
      <dgm:spPr/>
      <dgm:t>
        <a:bodyPr/>
        <a:lstStyle/>
        <a:p>
          <a:r>
            <a:rPr lang="en-US" dirty="0" smtClean="0"/>
            <a:t>Effect on the human organism</a:t>
          </a:r>
          <a:endParaRPr lang="ru-RU" dirty="0"/>
        </a:p>
      </dgm:t>
    </dgm:pt>
    <dgm:pt modelId="{A5C4CCF9-A991-4AF3-A39F-69403864B05A}" type="parTrans" cxnId="{0C037EE3-3B97-49C7-9520-A98FF68A35CE}">
      <dgm:prSet/>
      <dgm:spPr/>
      <dgm:t>
        <a:bodyPr/>
        <a:lstStyle/>
        <a:p>
          <a:endParaRPr lang="ru-RU"/>
        </a:p>
      </dgm:t>
    </dgm:pt>
    <dgm:pt modelId="{7AC23B7B-B4BC-4793-8B11-EAFBB4313695}" type="sibTrans" cxnId="{0C037EE3-3B97-49C7-9520-A98FF68A35CE}">
      <dgm:prSet/>
      <dgm:spPr/>
      <dgm:t>
        <a:bodyPr/>
        <a:lstStyle/>
        <a:p>
          <a:endParaRPr lang="ru-RU"/>
        </a:p>
      </dgm:t>
    </dgm:pt>
    <dgm:pt modelId="{38687D39-F3A4-4800-9CF8-73A065772E12}">
      <dgm:prSet phldrT="[Текст]"/>
      <dgm:spPr/>
      <dgm:t>
        <a:bodyPr/>
        <a:lstStyle/>
        <a:p>
          <a:r>
            <a:rPr lang="en-US" dirty="0" smtClean="0"/>
            <a:t>Symptom of a specific illness</a:t>
          </a:r>
          <a:endParaRPr lang="ru-RU" dirty="0"/>
        </a:p>
      </dgm:t>
    </dgm:pt>
    <dgm:pt modelId="{0E3FDC54-150F-472A-8ED1-D31F14F8F3F8}" type="parTrans" cxnId="{4F522F51-E5C0-4386-B19F-C34C5C664FAC}">
      <dgm:prSet/>
      <dgm:spPr/>
      <dgm:t>
        <a:bodyPr/>
        <a:lstStyle/>
        <a:p>
          <a:endParaRPr lang="ru-RU"/>
        </a:p>
      </dgm:t>
    </dgm:pt>
    <dgm:pt modelId="{7A63BC44-0710-4053-82E5-BBCCCF1965C5}" type="sibTrans" cxnId="{4F522F51-E5C0-4386-B19F-C34C5C664FAC}">
      <dgm:prSet/>
      <dgm:spPr/>
      <dgm:t>
        <a:bodyPr/>
        <a:lstStyle/>
        <a:p>
          <a:endParaRPr lang="ru-RU"/>
        </a:p>
      </dgm:t>
    </dgm:pt>
    <dgm:pt modelId="{A04D60AB-8CB6-4320-9242-CFC4F931CB72}" type="pres">
      <dgm:prSet presAssocID="{148C97FC-C3D6-4ECF-BEE1-455A17D3A2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67516C-EA97-47AF-AD5A-2E750B9AF80B}" type="pres">
      <dgm:prSet presAssocID="{EF2C7D82-2EAA-4B49-AD74-1172C15058B5}" presName="hierRoot1" presStyleCnt="0">
        <dgm:presLayoutVars>
          <dgm:hierBranch val="init"/>
        </dgm:presLayoutVars>
      </dgm:prSet>
      <dgm:spPr/>
    </dgm:pt>
    <dgm:pt modelId="{9AD5BFEC-7B26-4204-994A-EFF478ACBCDB}" type="pres">
      <dgm:prSet presAssocID="{EF2C7D82-2EAA-4B49-AD74-1172C15058B5}" presName="rootComposite1" presStyleCnt="0"/>
      <dgm:spPr/>
    </dgm:pt>
    <dgm:pt modelId="{1A0C2F64-A795-44D5-8584-07FFD6D2985A}" type="pres">
      <dgm:prSet presAssocID="{EF2C7D82-2EAA-4B49-AD74-1172C15058B5}" presName="rootText1" presStyleLbl="node0" presStyleIdx="0" presStyleCnt="1" custScaleX="114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1A7EF2-A2E9-4BA5-9C2F-65240F639FF7}" type="pres">
      <dgm:prSet presAssocID="{EF2C7D82-2EAA-4B49-AD74-1172C15058B5}" presName="rootConnector1" presStyleLbl="node1" presStyleIdx="0" presStyleCnt="0"/>
      <dgm:spPr/>
    </dgm:pt>
    <dgm:pt modelId="{0D6CD35D-7921-4729-B08D-6642FFC6E910}" type="pres">
      <dgm:prSet presAssocID="{EF2C7D82-2EAA-4B49-AD74-1172C15058B5}" presName="hierChild2" presStyleCnt="0"/>
      <dgm:spPr/>
    </dgm:pt>
    <dgm:pt modelId="{CBA5C586-CA35-4903-9F65-52690777FAF4}" type="pres">
      <dgm:prSet presAssocID="{0A284C12-7AA9-4965-9DE9-0A9889BCE6A3}" presName="Name37" presStyleLbl="parChTrans1D2" presStyleIdx="0" presStyleCnt="3"/>
      <dgm:spPr/>
    </dgm:pt>
    <dgm:pt modelId="{C070FE7D-2506-4CC3-B779-421FD99888D8}" type="pres">
      <dgm:prSet presAssocID="{E9640826-444B-4316-A694-35A590CF2910}" presName="hierRoot2" presStyleCnt="0">
        <dgm:presLayoutVars>
          <dgm:hierBranch val="init"/>
        </dgm:presLayoutVars>
      </dgm:prSet>
      <dgm:spPr/>
    </dgm:pt>
    <dgm:pt modelId="{C0E9A841-827F-4796-9DB9-40FA4D157B0C}" type="pres">
      <dgm:prSet presAssocID="{E9640826-444B-4316-A694-35A590CF2910}" presName="rootComposite" presStyleCnt="0"/>
      <dgm:spPr/>
    </dgm:pt>
    <dgm:pt modelId="{D78808ED-4CDD-4F9C-83DB-AA23A8E26293}" type="pres">
      <dgm:prSet presAssocID="{E9640826-444B-4316-A694-35A590CF291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75666A-0281-426C-94A8-5A0234F62E4D}" type="pres">
      <dgm:prSet presAssocID="{E9640826-444B-4316-A694-35A590CF2910}" presName="rootConnector" presStyleLbl="node2" presStyleIdx="0" presStyleCnt="3"/>
      <dgm:spPr/>
    </dgm:pt>
    <dgm:pt modelId="{D6727B8C-9855-4596-94FB-1D0AC18EBC9D}" type="pres">
      <dgm:prSet presAssocID="{E9640826-444B-4316-A694-35A590CF2910}" presName="hierChild4" presStyleCnt="0"/>
      <dgm:spPr/>
    </dgm:pt>
    <dgm:pt modelId="{C6E4049B-FF19-434C-B502-7E925797F0AA}" type="pres">
      <dgm:prSet presAssocID="{E9640826-444B-4316-A694-35A590CF2910}" presName="hierChild5" presStyleCnt="0"/>
      <dgm:spPr/>
    </dgm:pt>
    <dgm:pt modelId="{6BCE41B7-7BCF-4695-8EBA-E8E824EC7CF7}" type="pres">
      <dgm:prSet presAssocID="{A5C4CCF9-A991-4AF3-A39F-69403864B05A}" presName="Name37" presStyleLbl="parChTrans1D2" presStyleIdx="1" presStyleCnt="3"/>
      <dgm:spPr/>
    </dgm:pt>
    <dgm:pt modelId="{48D21175-2F76-434D-BF3C-2F77C724568E}" type="pres">
      <dgm:prSet presAssocID="{18D118A7-E495-4045-896D-B9ECAB865349}" presName="hierRoot2" presStyleCnt="0">
        <dgm:presLayoutVars>
          <dgm:hierBranch val="init"/>
        </dgm:presLayoutVars>
      </dgm:prSet>
      <dgm:spPr/>
    </dgm:pt>
    <dgm:pt modelId="{BC2CA8DE-6816-41EC-A98F-80748BBA7D31}" type="pres">
      <dgm:prSet presAssocID="{18D118A7-E495-4045-896D-B9ECAB865349}" presName="rootComposite" presStyleCnt="0"/>
      <dgm:spPr/>
    </dgm:pt>
    <dgm:pt modelId="{C9D2EDDC-5173-4E4E-8BA7-B8CFEC20E91A}" type="pres">
      <dgm:prSet presAssocID="{18D118A7-E495-4045-896D-B9ECAB86534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B24994-47A9-4893-8CFC-9F1663AFCD28}" type="pres">
      <dgm:prSet presAssocID="{18D118A7-E495-4045-896D-B9ECAB865349}" presName="rootConnector" presStyleLbl="node2" presStyleIdx="1" presStyleCnt="3"/>
      <dgm:spPr/>
    </dgm:pt>
    <dgm:pt modelId="{5DF3A274-BEAE-418C-B541-5E633AE70DBB}" type="pres">
      <dgm:prSet presAssocID="{18D118A7-E495-4045-896D-B9ECAB865349}" presName="hierChild4" presStyleCnt="0"/>
      <dgm:spPr/>
    </dgm:pt>
    <dgm:pt modelId="{FE34BEF5-DB06-42AC-A1D9-DB1C7A71C866}" type="pres">
      <dgm:prSet presAssocID="{18D118A7-E495-4045-896D-B9ECAB865349}" presName="hierChild5" presStyleCnt="0"/>
      <dgm:spPr/>
    </dgm:pt>
    <dgm:pt modelId="{D121107A-C49E-4DE6-8AF9-87757A9EABC8}" type="pres">
      <dgm:prSet presAssocID="{0E3FDC54-150F-472A-8ED1-D31F14F8F3F8}" presName="Name37" presStyleLbl="parChTrans1D2" presStyleIdx="2" presStyleCnt="3"/>
      <dgm:spPr/>
    </dgm:pt>
    <dgm:pt modelId="{BB090B66-651C-469A-813E-AF91D1BAFB7C}" type="pres">
      <dgm:prSet presAssocID="{38687D39-F3A4-4800-9CF8-73A065772E12}" presName="hierRoot2" presStyleCnt="0">
        <dgm:presLayoutVars>
          <dgm:hierBranch val="init"/>
        </dgm:presLayoutVars>
      </dgm:prSet>
      <dgm:spPr/>
    </dgm:pt>
    <dgm:pt modelId="{D4B47357-6B47-449F-8877-5C38725613D8}" type="pres">
      <dgm:prSet presAssocID="{38687D39-F3A4-4800-9CF8-73A065772E12}" presName="rootComposite" presStyleCnt="0"/>
      <dgm:spPr/>
    </dgm:pt>
    <dgm:pt modelId="{B1643864-281A-4426-A754-75A518B639B7}" type="pres">
      <dgm:prSet presAssocID="{38687D39-F3A4-4800-9CF8-73A065772E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B9669-F3EA-4BD4-B5AB-089FB64F33A9}" type="pres">
      <dgm:prSet presAssocID="{38687D39-F3A4-4800-9CF8-73A065772E12}" presName="rootConnector" presStyleLbl="node2" presStyleIdx="2" presStyleCnt="3"/>
      <dgm:spPr/>
    </dgm:pt>
    <dgm:pt modelId="{3ABA0F59-8A09-4CF7-977C-8861BD94E753}" type="pres">
      <dgm:prSet presAssocID="{38687D39-F3A4-4800-9CF8-73A065772E12}" presName="hierChild4" presStyleCnt="0"/>
      <dgm:spPr/>
    </dgm:pt>
    <dgm:pt modelId="{A66A2DF0-3348-425A-80E6-869601735422}" type="pres">
      <dgm:prSet presAssocID="{38687D39-F3A4-4800-9CF8-73A065772E12}" presName="hierChild5" presStyleCnt="0"/>
      <dgm:spPr/>
    </dgm:pt>
    <dgm:pt modelId="{7982B9B1-C547-4A86-A690-DC3C50CE1853}" type="pres">
      <dgm:prSet presAssocID="{EF2C7D82-2EAA-4B49-AD74-1172C15058B5}" presName="hierChild3" presStyleCnt="0"/>
      <dgm:spPr/>
    </dgm:pt>
  </dgm:ptLst>
  <dgm:cxnLst>
    <dgm:cxn modelId="{0C037EE3-3B97-49C7-9520-A98FF68A35CE}" srcId="{EF2C7D82-2EAA-4B49-AD74-1172C15058B5}" destId="{18D118A7-E495-4045-896D-B9ECAB865349}" srcOrd="1" destOrd="0" parTransId="{A5C4CCF9-A991-4AF3-A39F-69403864B05A}" sibTransId="{7AC23B7B-B4BC-4793-8B11-EAFBB4313695}"/>
    <dgm:cxn modelId="{4F522F51-E5C0-4386-B19F-C34C5C664FAC}" srcId="{EF2C7D82-2EAA-4B49-AD74-1172C15058B5}" destId="{38687D39-F3A4-4800-9CF8-73A065772E12}" srcOrd="2" destOrd="0" parTransId="{0E3FDC54-150F-472A-8ED1-D31F14F8F3F8}" sibTransId="{7A63BC44-0710-4053-82E5-BBCCCF1965C5}"/>
    <dgm:cxn modelId="{E0FB2576-3384-4949-95FE-03D41AC60E59}" srcId="{EF2C7D82-2EAA-4B49-AD74-1172C15058B5}" destId="{E9640826-444B-4316-A694-35A590CF2910}" srcOrd="0" destOrd="0" parTransId="{0A284C12-7AA9-4965-9DE9-0A9889BCE6A3}" sibTransId="{5B575E81-57C4-4F35-A622-300645E040D3}"/>
    <dgm:cxn modelId="{44BC030C-D9AD-4ACF-B156-C7520A9E77BE}" type="presOf" srcId="{148C97FC-C3D6-4ECF-BEE1-455A17D3A20F}" destId="{A04D60AB-8CB6-4320-9242-CFC4F931CB72}" srcOrd="0" destOrd="0" presId="urn:microsoft.com/office/officeart/2005/8/layout/orgChart1"/>
    <dgm:cxn modelId="{71C98675-A018-4DA7-BA49-1E317A5FDA30}" srcId="{148C97FC-C3D6-4ECF-BEE1-455A17D3A20F}" destId="{EF2C7D82-2EAA-4B49-AD74-1172C15058B5}" srcOrd="0" destOrd="0" parTransId="{91024F44-0426-443B-950C-462468A83080}" sibTransId="{BE4A1F12-27F7-4DC9-9F04-5D204F49207C}"/>
    <dgm:cxn modelId="{1882D3B6-E7B2-4D55-9557-BF052209BB2D}" type="presOf" srcId="{EF2C7D82-2EAA-4B49-AD74-1172C15058B5}" destId="{1A0C2F64-A795-44D5-8584-07FFD6D2985A}" srcOrd="0" destOrd="0" presId="urn:microsoft.com/office/officeart/2005/8/layout/orgChart1"/>
    <dgm:cxn modelId="{8B5291D9-8D19-4074-BB95-B39A6CCE9C28}" type="presOf" srcId="{0E3FDC54-150F-472A-8ED1-D31F14F8F3F8}" destId="{D121107A-C49E-4DE6-8AF9-87757A9EABC8}" srcOrd="0" destOrd="0" presId="urn:microsoft.com/office/officeart/2005/8/layout/orgChart1"/>
    <dgm:cxn modelId="{64794B4D-94A3-4586-9818-1DAF85575D54}" type="presOf" srcId="{EF2C7D82-2EAA-4B49-AD74-1172C15058B5}" destId="{4F1A7EF2-A2E9-4BA5-9C2F-65240F639FF7}" srcOrd="1" destOrd="0" presId="urn:microsoft.com/office/officeart/2005/8/layout/orgChart1"/>
    <dgm:cxn modelId="{FC351ADE-A0F3-42C2-A89E-07787E2AC4F8}" type="presOf" srcId="{18D118A7-E495-4045-896D-B9ECAB865349}" destId="{7BB24994-47A9-4893-8CFC-9F1663AFCD28}" srcOrd="1" destOrd="0" presId="urn:microsoft.com/office/officeart/2005/8/layout/orgChart1"/>
    <dgm:cxn modelId="{2114076E-E524-4213-A330-5CF10FEEE6CC}" type="presOf" srcId="{E9640826-444B-4316-A694-35A590CF2910}" destId="{D78808ED-4CDD-4F9C-83DB-AA23A8E26293}" srcOrd="0" destOrd="0" presId="urn:microsoft.com/office/officeart/2005/8/layout/orgChart1"/>
    <dgm:cxn modelId="{34ABAC03-C87E-4866-B4FB-8EEE86299F7C}" type="presOf" srcId="{38687D39-F3A4-4800-9CF8-73A065772E12}" destId="{B1643864-281A-4426-A754-75A518B639B7}" srcOrd="0" destOrd="0" presId="urn:microsoft.com/office/officeart/2005/8/layout/orgChart1"/>
    <dgm:cxn modelId="{C4E31BF9-FFE9-4B97-950C-A96F97DBA71E}" type="presOf" srcId="{0A284C12-7AA9-4965-9DE9-0A9889BCE6A3}" destId="{CBA5C586-CA35-4903-9F65-52690777FAF4}" srcOrd="0" destOrd="0" presId="urn:microsoft.com/office/officeart/2005/8/layout/orgChart1"/>
    <dgm:cxn modelId="{CBEF71D3-FCA8-4125-A58F-40C3A1A0D474}" type="presOf" srcId="{A5C4CCF9-A991-4AF3-A39F-69403864B05A}" destId="{6BCE41B7-7BCF-4695-8EBA-E8E824EC7CF7}" srcOrd="0" destOrd="0" presId="urn:microsoft.com/office/officeart/2005/8/layout/orgChart1"/>
    <dgm:cxn modelId="{369979C7-EA43-4BB2-9CBA-9988075BC543}" type="presOf" srcId="{18D118A7-E495-4045-896D-B9ECAB865349}" destId="{C9D2EDDC-5173-4E4E-8BA7-B8CFEC20E91A}" srcOrd="0" destOrd="0" presId="urn:microsoft.com/office/officeart/2005/8/layout/orgChart1"/>
    <dgm:cxn modelId="{14E5A766-200F-402C-AD0E-4841FDA449CD}" type="presOf" srcId="{38687D39-F3A4-4800-9CF8-73A065772E12}" destId="{8B1B9669-F3EA-4BD4-B5AB-089FB64F33A9}" srcOrd="1" destOrd="0" presId="urn:microsoft.com/office/officeart/2005/8/layout/orgChart1"/>
    <dgm:cxn modelId="{B5476C95-85E2-479D-BD3B-77815AC9F845}" type="presOf" srcId="{E9640826-444B-4316-A694-35A590CF2910}" destId="{D275666A-0281-426C-94A8-5A0234F62E4D}" srcOrd="1" destOrd="0" presId="urn:microsoft.com/office/officeart/2005/8/layout/orgChart1"/>
    <dgm:cxn modelId="{1E26D6C3-C02E-4B89-9611-87924305B9BA}" type="presParOf" srcId="{A04D60AB-8CB6-4320-9242-CFC4F931CB72}" destId="{B467516C-EA97-47AF-AD5A-2E750B9AF80B}" srcOrd="0" destOrd="0" presId="urn:microsoft.com/office/officeart/2005/8/layout/orgChart1"/>
    <dgm:cxn modelId="{0B0F823A-D6A8-40A0-A174-DE6BE829394B}" type="presParOf" srcId="{B467516C-EA97-47AF-AD5A-2E750B9AF80B}" destId="{9AD5BFEC-7B26-4204-994A-EFF478ACBCDB}" srcOrd="0" destOrd="0" presId="urn:microsoft.com/office/officeart/2005/8/layout/orgChart1"/>
    <dgm:cxn modelId="{5308B75F-CF2A-41A5-B801-21AAC829F303}" type="presParOf" srcId="{9AD5BFEC-7B26-4204-994A-EFF478ACBCDB}" destId="{1A0C2F64-A795-44D5-8584-07FFD6D2985A}" srcOrd="0" destOrd="0" presId="urn:microsoft.com/office/officeart/2005/8/layout/orgChart1"/>
    <dgm:cxn modelId="{7FEC48A2-BF99-4441-86A8-1BF365BA4B1F}" type="presParOf" srcId="{9AD5BFEC-7B26-4204-994A-EFF478ACBCDB}" destId="{4F1A7EF2-A2E9-4BA5-9C2F-65240F639FF7}" srcOrd="1" destOrd="0" presId="urn:microsoft.com/office/officeart/2005/8/layout/orgChart1"/>
    <dgm:cxn modelId="{49AB51B9-C521-4CD3-A9C7-6791478F59B1}" type="presParOf" srcId="{B467516C-EA97-47AF-AD5A-2E750B9AF80B}" destId="{0D6CD35D-7921-4729-B08D-6642FFC6E910}" srcOrd="1" destOrd="0" presId="urn:microsoft.com/office/officeart/2005/8/layout/orgChart1"/>
    <dgm:cxn modelId="{E6BF9F15-73FB-44AF-A41F-A4565960963F}" type="presParOf" srcId="{0D6CD35D-7921-4729-B08D-6642FFC6E910}" destId="{CBA5C586-CA35-4903-9F65-52690777FAF4}" srcOrd="0" destOrd="0" presId="urn:microsoft.com/office/officeart/2005/8/layout/orgChart1"/>
    <dgm:cxn modelId="{E5D945C3-C6EC-4883-898D-3107E76469EA}" type="presParOf" srcId="{0D6CD35D-7921-4729-B08D-6642FFC6E910}" destId="{C070FE7D-2506-4CC3-B779-421FD99888D8}" srcOrd="1" destOrd="0" presId="urn:microsoft.com/office/officeart/2005/8/layout/orgChart1"/>
    <dgm:cxn modelId="{9D8E5809-3306-46FE-8A6C-9AE01B4145AC}" type="presParOf" srcId="{C070FE7D-2506-4CC3-B779-421FD99888D8}" destId="{C0E9A841-827F-4796-9DB9-40FA4D157B0C}" srcOrd="0" destOrd="0" presId="urn:microsoft.com/office/officeart/2005/8/layout/orgChart1"/>
    <dgm:cxn modelId="{7661ACEB-3158-494B-98CB-685E46880536}" type="presParOf" srcId="{C0E9A841-827F-4796-9DB9-40FA4D157B0C}" destId="{D78808ED-4CDD-4F9C-83DB-AA23A8E26293}" srcOrd="0" destOrd="0" presId="urn:microsoft.com/office/officeart/2005/8/layout/orgChart1"/>
    <dgm:cxn modelId="{EC5405F9-E617-4E23-95C1-2F87D4AE09F5}" type="presParOf" srcId="{C0E9A841-827F-4796-9DB9-40FA4D157B0C}" destId="{D275666A-0281-426C-94A8-5A0234F62E4D}" srcOrd="1" destOrd="0" presId="urn:microsoft.com/office/officeart/2005/8/layout/orgChart1"/>
    <dgm:cxn modelId="{345F7940-ACB4-47AE-9F42-6C656F37C534}" type="presParOf" srcId="{C070FE7D-2506-4CC3-B779-421FD99888D8}" destId="{D6727B8C-9855-4596-94FB-1D0AC18EBC9D}" srcOrd="1" destOrd="0" presId="urn:microsoft.com/office/officeart/2005/8/layout/orgChart1"/>
    <dgm:cxn modelId="{3F58CBE9-ACE1-48B4-93C5-C541F0EA5C6E}" type="presParOf" srcId="{C070FE7D-2506-4CC3-B779-421FD99888D8}" destId="{C6E4049B-FF19-434C-B502-7E925797F0AA}" srcOrd="2" destOrd="0" presId="urn:microsoft.com/office/officeart/2005/8/layout/orgChart1"/>
    <dgm:cxn modelId="{7C4D0675-2DE3-4A5B-B0C8-5055F1835138}" type="presParOf" srcId="{0D6CD35D-7921-4729-B08D-6642FFC6E910}" destId="{6BCE41B7-7BCF-4695-8EBA-E8E824EC7CF7}" srcOrd="2" destOrd="0" presId="urn:microsoft.com/office/officeart/2005/8/layout/orgChart1"/>
    <dgm:cxn modelId="{4447BB32-28F3-41A0-A807-56B3C0D0198F}" type="presParOf" srcId="{0D6CD35D-7921-4729-B08D-6642FFC6E910}" destId="{48D21175-2F76-434D-BF3C-2F77C724568E}" srcOrd="3" destOrd="0" presId="urn:microsoft.com/office/officeart/2005/8/layout/orgChart1"/>
    <dgm:cxn modelId="{EF9B2029-4918-4771-ADAB-5D2808DA441F}" type="presParOf" srcId="{48D21175-2F76-434D-BF3C-2F77C724568E}" destId="{BC2CA8DE-6816-41EC-A98F-80748BBA7D31}" srcOrd="0" destOrd="0" presId="urn:microsoft.com/office/officeart/2005/8/layout/orgChart1"/>
    <dgm:cxn modelId="{AB784C80-9E08-4A21-8D6B-4FEC0EDC718D}" type="presParOf" srcId="{BC2CA8DE-6816-41EC-A98F-80748BBA7D31}" destId="{C9D2EDDC-5173-4E4E-8BA7-B8CFEC20E91A}" srcOrd="0" destOrd="0" presId="urn:microsoft.com/office/officeart/2005/8/layout/orgChart1"/>
    <dgm:cxn modelId="{DD8DB2AC-DAEF-4B88-AEB4-9119B93EB102}" type="presParOf" srcId="{BC2CA8DE-6816-41EC-A98F-80748BBA7D31}" destId="{7BB24994-47A9-4893-8CFC-9F1663AFCD28}" srcOrd="1" destOrd="0" presId="urn:microsoft.com/office/officeart/2005/8/layout/orgChart1"/>
    <dgm:cxn modelId="{FDBC7450-6D95-45CA-8BE3-ACBCFD25005F}" type="presParOf" srcId="{48D21175-2F76-434D-BF3C-2F77C724568E}" destId="{5DF3A274-BEAE-418C-B541-5E633AE70DBB}" srcOrd="1" destOrd="0" presId="urn:microsoft.com/office/officeart/2005/8/layout/orgChart1"/>
    <dgm:cxn modelId="{410639D7-EF43-442F-9D4A-4C66346F1BD5}" type="presParOf" srcId="{48D21175-2F76-434D-BF3C-2F77C724568E}" destId="{FE34BEF5-DB06-42AC-A1D9-DB1C7A71C866}" srcOrd="2" destOrd="0" presId="urn:microsoft.com/office/officeart/2005/8/layout/orgChart1"/>
    <dgm:cxn modelId="{4C71D5B0-8B3D-4DE1-A34D-8A8B8347742A}" type="presParOf" srcId="{0D6CD35D-7921-4729-B08D-6642FFC6E910}" destId="{D121107A-C49E-4DE6-8AF9-87757A9EABC8}" srcOrd="4" destOrd="0" presId="urn:microsoft.com/office/officeart/2005/8/layout/orgChart1"/>
    <dgm:cxn modelId="{5EDB5E4F-19F0-4C3A-9D17-A25C2E4F39AB}" type="presParOf" srcId="{0D6CD35D-7921-4729-B08D-6642FFC6E910}" destId="{BB090B66-651C-469A-813E-AF91D1BAFB7C}" srcOrd="5" destOrd="0" presId="urn:microsoft.com/office/officeart/2005/8/layout/orgChart1"/>
    <dgm:cxn modelId="{014168EB-89D0-495A-B605-11FE2207DA7F}" type="presParOf" srcId="{BB090B66-651C-469A-813E-AF91D1BAFB7C}" destId="{D4B47357-6B47-449F-8877-5C38725613D8}" srcOrd="0" destOrd="0" presId="urn:microsoft.com/office/officeart/2005/8/layout/orgChart1"/>
    <dgm:cxn modelId="{48E55452-5DA6-4B49-9869-2B1298FBA3FE}" type="presParOf" srcId="{D4B47357-6B47-449F-8877-5C38725613D8}" destId="{B1643864-281A-4426-A754-75A518B639B7}" srcOrd="0" destOrd="0" presId="urn:microsoft.com/office/officeart/2005/8/layout/orgChart1"/>
    <dgm:cxn modelId="{6DAAC3E1-562E-4C95-A6E3-740896F0B0DF}" type="presParOf" srcId="{D4B47357-6B47-449F-8877-5C38725613D8}" destId="{8B1B9669-F3EA-4BD4-B5AB-089FB64F33A9}" srcOrd="1" destOrd="0" presId="urn:microsoft.com/office/officeart/2005/8/layout/orgChart1"/>
    <dgm:cxn modelId="{C2AA0985-1077-47E7-8BCE-4B80052785F8}" type="presParOf" srcId="{BB090B66-651C-469A-813E-AF91D1BAFB7C}" destId="{3ABA0F59-8A09-4CF7-977C-8861BD94E753}" srcOrd="1" destOrd="0" presId="urn:microsoft.com/office/officeart/2005/8/layout/orgChart1"/>
    <dgm:cxn modelId="{3A530C4B-9E1F-4A95-B83B-27150241CEC9}" type="presParOf" srcId="{BB090B66-651C-469A-813E-AF91D1BAFB7C}" destId="{A66A2DF0-3348-425A-80E6-869601735422}" srcOrd="2" destOrd="0" presId="urn:microsoft.com/office/officeart/2005/8/layout/orgChart1"/>
    <dgm:cxn modelId="{D22752C2-1D94-4DAD-AE6D-2C0CB16EFAF3}" type="presParOf" srcId="{B467516C-EA97-47AF-AD5A-2E750B9AF80B}" destId="{7982B9B1-C547-4A86-A690-DC3C50CE18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1107A-C49E-4DE6-8AF9-87757A9EABC8}">
      <dsp:nvSpPr>
        <dsp:cNvPr id="0" name=""/>
        <dsp:cNvSpPr/>
      </dsp:nvSpPr>
      <dsp:spPr>
        <a:xfrm>
          <a:off x="4754562" y="1771842"/>
          <a:ext cx="3363887" cy="58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907"/>
              </a:lnTo>
              <a:lnTo>
                <a:pt x="3363887" y="291907"/>
              </a:lnTo>
              <a:lnTo>
                <a:pt x="3363887" y="58381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E41B7-7BCF-4695-8EBA-E8E824EC7CF7}">
      <dsp:nvSpPr>
        <dsp:cNvPr id="0" name=""/>
        <dsp:cNvSpPr/>
      </dsp:nvSpPr>
      <dsp:spPr>
        <a:xfrm>
          <a:off x="4708842" y="1771842"/>
          <a:ext cx="91440" cy="583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81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5C586-CA35-4903-9F65-52690777FAF4}">
      <dsp:nvSpPr>
        <dsp:cNvPr id="0" name=""/>
        <dsp:cNvSpPr/>
      </dsp:nvSpPr>
      <dsp:spPr>
        <a:xfrm>
          <a:off x="1390674" y="1771842"/>
          <a:ext cx="3363887" cy="583815"/>
        </a:xfrm>
        <a:custGeom>
          <a:avLst/>
          <a:gdLst/>
          <a:ahLst/>
          <a:cxnLst/>
          <a:rect l="0" t="0" r="0" b="0"/>
          <a:pathLst>
            <a:path>
              <a:moveTo>
                <a:pt x="3363887" y="0"/>
              </a:moveTo>
              <a:lnTo>
                <a:pt x="3363887" y="291907"/>
              </a:lnTo>
              <a:lnTo>
                <a:pt x="0" y="291907"/>
              </a:lnTo>
              <a:lnTo>
                <a:pt x="0" y="58381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C2F64-A795-44D5-8584-07FFD6D2985A}">
      <dsp:nvSpPr>
        <dsp:cNvPr id="0" name=""/>
        <dsp:cNvSpPr/>
      </dsp:nvSpPr>
      <dsp:spPr>
        <a:xfrm>
          <a:off x="3165250" y="381806"/>
          <a:ext cx="3178623" cy="13900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Medicinal plants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3165250" y="381806"/>
        <a:ext cx="3178623" cy="1390036"/>
      </dsp:txXfrm>
    </dsp:sp>
    <dsp:sp modelId="{D78808ED-4CDD-4F9C-83DB-AA23A8E26293}">
      <dsp:nvSpPr>
        <dsp:cNvPr id="0" name=""/>
        <dsp:cNvSpPr/>
      </dsp:nvSpPr>
      <dsp:spPr>
        <a:xfrm>
          <a:off x="638" y="2355657"/>
          <a:ext cx="2780072" cy="13900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Chemical components</a:t>
          </a:r>
          <a:endParaRPr lang="ru-RU" sz="3200" kern="1200" dirty="0"/>
        </a:p>
      </dsp:txBody>
      <dsp:txXfrm>
        <a:off x="638" y="2355657"/>
        <a:ext cx="2780072" cy="1390036"/>
      </dsp:txXfrm>
    </dsp:sp>
    <dsp:sp modelId="{C9D2EDDC-5173-4E4E-8BA7-B8CFEC20E91A}">
      <dsp:nvSpPr>
        <dsp:cNvPr id="0" name=""/>
        <dsp:cNvSpPr/>
      </dsp:nvSpPr>
      <dsp:spPr>
        <a:xfrm>
          <a:off x="3364526" y="2355657"/>
          <a:ext cx="2780072" cy="13900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Effect on the human organism</a:t>
          </a:r>
          <a:endParaRPr lang="ru-RU" sz="3200" kern="1200" dirty="0"/>
        </a:p>
      </dsp:txBody>
      <dsp:txXfrm>
        <a:off x="3364526" y="2355657"/>
        <a:ext cx="2780072" cy="1390036"/>
      </dsp:txXfrm>
    </dsp:sp>
    <dsp:sp modelId="{B1643864-281A-4426-A754-75A518B639B7}">
      <dsp:nvSpPr>
        <dsp:cNvPr id="0" name=""/>
        <dsp:cNvSpPr/>
      </dsp:nvSpPr>
      <dsp:spPr>
        <a:xfrm>
          <a:off x="6728414" y="2355657"/>
          <a:ext cx="2780072" cy="13900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Symptom of a specific illness</a:t>
          </a:r>
          <a:endParaRPr lang="ru-RU" sz="3200" kern="1200" dirty="0"/>
        </a:p>
      </dsp:txBody>
      <dsp:txXfrm>
        <a:off x="6728414" y="2355657"/>
        <a:ext cx="2780072" cy="139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FC6785F-A1DF-4EE9-8AF1-FB18B8FD2770}" type="datetime1">
              <a:rPr lang="ru-RU" smtClean="0"/>
              <a:pPr algn="r" rtl="0"/>
              <a:t>09.02.2015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C5E7952-DB33-42A6-85F1-EC9FFE59C5A5}" type="datetime1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62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осход солнца над холмами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2EA696FC-9A77-4071-A801-5CB01ADFCEE0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5158F-9616-46E4-A068-ABFEB8F78BD3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0BA257-D9F8-40CE-B2C0-78C18E2F3833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27F1B-C503-4BE9-8C68-4DAA2E2C4D63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D3B43-93BB-4FE1-96FE-C4B2D6A1EEBE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F5840-3802-4C7C-A27F-B187375E17E1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BA9E7AD-B5AC-4063-B30B-E00870C8F9B7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0A2E23-4039-454E-B7A5-EF34969D0EB0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70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9D57A-0B57-4691-BD82-D97DC93F1E68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F3C2B-618F-414A-8200-5F8040E22B8A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17EA9A42-67EB-4977-9A37-199B20080153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F7A826-5D86-447B-A699-B3F38188AFAF}" type="datetime1">
              <a:rPr lang="ru-RU" smtClean="0"/>
              <a:pPr rtl="0"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bg2"/>
                </a:solidFill>
              </a:defRPr>
            </a:lvl1pPr>
          </a:lstStyle>
          <a:p>
            <a:fld id="{226A6D92-FACD-457A-B89A-1383E35DC964}" type="datetime1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4885" y="5138058"/>
            <a:ext cx="9144002" cy="1143000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en-US" b="1" dirty="0" smtClean="0">
                <a:latin typeface="Trajan Pro" pitchFamily="18" charset="0"/>
              </a:rPr>
              <a:t>Medicinal </a:t>
            </a:r>
            <a:r>
              <a:rPr lang="en-US" b="1" dirty="0" smtClean="0">
                <a:latin typeface="Trajan Pro" pitchFamily="18" charset="0"/>
              </a:rPr>
              <a:t>plants of Ukraine</a:t>
            </a:r>
            <a:endParaRPr lang="en-US" b="1" dirty="0"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80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77" y="0"/>
            <a:ext cx="9509760" cy="1233424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Trajan Pro" pitchFamily="18" charset="0"/>
              </a:rPr>
              <a:t>Phytotherapy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634" y="1248811"/>
            <a:ext cx="5767251" cy="1864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  Using </a:t>
            </a:r>
            <a:r>
              <a:rPr lang="en-US" dirty="0" smtClean="0"/>
              <a:t>plants for scientific medicine or folk medicine is known as </a:t>
            </a:r>
            <a:r>
              <a:rPr lang="en-US" dirty="0" err="1" smtClean="0"/>
              <a:t>phytotherapy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The </a:t>
            </a:r>
            <a:r>
              <a:rPr lang="en-US" dirty="0" smtClean="0"/>
              <a:t>roots, tubers, bulbs, leaves, flowers, seeds, and bark of medicinal plants are selectively used in making teas, infusions, tonics, juices, tinctures, powders, and poultices. </a:t>
            </a:r>
            <a:endParaRPr lang="ru-RU" b="1" dirty="0"/>
          </a:p>
        </p:txBody>
      </p:sp>
      <p:pic>
        <p:nvPicPr>
          <p:cNvPr id="1026" name="Picture 2" descr="http://healthcentrics.net/wp-content/uploads/2010/03/Phyto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518" y="517072"/>
            <a:ext cx="4286250" cy="2781300"/>
          </a:xfrm>
          <a:prstGeom prst="rect">
            <a:avLst/>
          </a:prstGeom>
          <a:noFill/>
        </p:spPr>
      </p:pic>
      <p:pic>
        <p:nvPicPr>
          <p:cNvPr id="1028" name="Picture 4" descr="http://cdn.shopify.com/s/files/1/0259/0023/files/Travy-susshka_848_grande.jpg?7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861" y="3127150"/>
            <a:ext cx="5048250" cy="3362326"/>
          </a:xfrm>
          <a:prstGeom prst="rect">
            <a:avLst/>
          </a:prstGeom>
          <a:noFill/>
        </p:spPr>
      </p:pic>
      <p:pic>
        <p:nvPicPr>
          <p:cNvPr id="1030" name="Picture 6" descr="http://cdn.shopify.com/s/files/1/0259/0023/files/8898_asteniya-tseliteli._large.jpg?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803" y="3486377"/>
            <a:ext cx="4572000" cy="30384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20" y="0"/>
            <a:ext cx="9509760" cy="1233424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rajan Pro" pitchFamily="18" charset="0"/>
              </a:rPr>
              <a:t>Medicinal plants</a:t>
            </a:r>
            <a:endParaRPr lang="ru-RU" sz="5400" dirty="0" smtClean="0">
              <a:latin typeface="Trajan Pro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82952" y="2478769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3256" y="1388905"/>
            <a:ext cx="947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   In </a:t>
            </a:r>
            <a:r>
              <a:rPr lang="en-US" sz="2400" dirty="0" smtClean="0">
                <a:solidFill>
                  <a:schemeClr val="tx2"/>
                </a:solidFill>
              </a:rPr>
              <a:t>Ukraine there are approximately 1,200 species of medicinal plants, including 68 wild and 52 cultivated officially recognized species.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7" y="0"/>
            <a:ext cx="9509760" cy="1233424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Trajan Pro" pitchFamily="18" charset="0"/>
              </a:rPr>
              <a:t>Cardiovascular</a:t>
            </a:r>
            <a:r>
              <a:rPr lang="en-US" dirty="0" smtClean="0"/>
              <a:t> </a:t>
            </a:r>
            <a:r>
              <a:rPr lang="en-US" sz="5400" dirty="0" smtClean="0">
                <a:latin typeface="Trajan Pro" pitchFamily="18" charset="0"/>
              </a:rPr>
              <a:t>disorders</a:t>
            </a:r>
            <a:endParaRPr lang="ru-RU" sz="5400" dirty="0" smtClean="0">
              <a:latin typeface="Trajan Pro" pitchFamily="18" charset="0"/>
            </a:endParaRPr>
          </a:p>
        </p:txBody>
      </p:sp>
      <p:pic>
        <p:nvPicPr>
          <p:cNvPr id="20482" name="Picture 2" descr="http://www.naturalist.if.ua/wp-content/adonis_vern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04" y="1822015"/>
            <a:ext cx="3371396" cy="25586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129992"/>
            <a:ext cx="342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Campion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/>
              <a:t>(Ukrainian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horytsvit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vesnianyi</a:t>
            </a:r>
            <a:r>
              <a:rPr lang="en-US" sz="2400" dirty="0" smtClean="0"/>
              <a:t>) </a:t>
            </a:r>
            <a:endParaRPr lang="ru-RU" sz="2400" dirty="0"/>
          </a:p>
        </p:txBody>
      </p:sp>
      <p:pic>
        <p:nvPicPr>
          <p:cNvPr id="20484" name="Picture 4" descr="http://agronomist.in.ua/wp-content/uploads/2014/02/788-790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058" y="1507421"/>
            <a:ext cx="2378982" cy="31878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60960" y="5129992"/>
            <a:ext cx="3292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Lily </a:t>
            </a:r>
            <a:r>
              <a:rPr lang="en-US" sz="2400" b="1" dirty="0" smtClean="0"/>
              <a:t>of the valley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 smtClean="0"/>
              <a:t>Ukrainian: </a:t>
            </a:r>
            <a:r>
              <a:rPr lang="en-US" sz="2400" i="1" dirty="0" err="1" smtClean="0"/>
              <a:t>konvaliia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travneva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20486" name="Picture 6" descr="http://bdzhilka.in.ua/data/big/ueskgge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3343" y="1822268"/>
            <a:ext cx="3144384" cy="25581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79631" y="5129992"/>
            <a:ext cx="2864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Periwinkle</a:t>
            </a:r>
          </a:p>
          <a:p>
            <a:pPr algn="ctr"/>
            <a:r>
              <a:rPr lang="ru-RU" sz="2400" dirty="0" smtClean="0"/>
              <a:t> </a:t>
            </a:r>
            <a:r>
              <a:rPr lang="en-US" sz="2400" dirty="0" smtClean="0"/>
              <a:t>(Ukrainian: </a:t>
            </a:r>
            <a:r>
              <a:rPr lang="en-US" sz="2400" i="1" dirty="0" err="1" smtClean="0"/>
              <a:t>barvinok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20490" name="Picture 10" descr="http://www.freieheilpraktiker.com/cms_save/5136/Belladon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320" y="1506582"/>
            <a:ext cx="2637265" cy="318951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220199" y="4991492"/>
            <a:ext cx="2764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Belladonna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smtClean="0"/>
              <a:t>Ukrainian: </a:t>
            </a:r>
            <a:r>
              <a:rPr lang="en-US" sz="2400" i="1" dirty="0" err="1" smtClean="0"/>
              <a:t>beladonna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likarska</a:t>
            </a:r>
            <a:r>
              <a:rPr lang="en-US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892" y="0"/>
            <a:ext cx="9509760" cy="1233424"/>
          </a:xfrm>
        </p:spPr>
        <p:txBody>
          <a:bodyPr>
            <a:normAutofit/>
          </a:bodyPr>
          <a:lstStyle/>
          <a:p>
            <a:r>
              <a:rPr lang="en-US" sz="4900" dirty="0" smtClean="0">
                <a:latin typeface="Trajan Pro" pitchFamily="18" charset="0"/>
              </a:rPr>
              <a:t>P</a:t>
            </a:r>
            <a:r>
              <a:rPr lang="en-US" sz="4900" dirty="0" smtClean="0">
                <a:latin typeface="Trajan Pro" pitchFamily="18" charset="0"/>
              </a:rPr>
              <a:t>ainkillers </a:t>
            </a:r>
            <a:r>
              <a:rPr lang="en-US" sz="4900" dirty="0" smtClean="0">
                <a:latin typeface="Trajan Pro" pitchFamily="18" charset="0"/>
              </a:rPr>
              <a:t>and sedatives</a:t>
            </a:r>
            <a:endParaRPr lang="ru-RU" sz="4900" dirty="0" smtClean="0">
              <a:latin typeface="Trajan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030" y="5060741"/>
            <a:ext cx="2765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Valerian</a:t>
            </a:r>
          </a:p>
          <a:p>
            <a:pPr algn="ctr"/>
            <a:r>
              <a:rPr lang="en-US" sz="2400" dirty="0" smtClean="0"/>
              <a:t>(Ukrainian</a:t>
            </a:r>
            <a:r>
              <a:rPr lang="en-US" sz="2400" dirty="0" smtClean="0"/>
              <a:t>: Valerian)</a:t>
            </a:r>
            <a:endParaRPr lang="en-US" sz="2400" dirty="0" smtClean="0"/>
          </a:p>
        </p:txBody>
      </p:sp>
      <p:pic>
        <p:nvPicPr>
          <p:cNvPr id="22530" name="Picture 2" descr="https://fablesandflora.files.wordpress.com/2013/09/red-valerian5-low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72" y="1861457"/>
            <a:ext cx="4067383" cy="2708048"/>
          </a:xfrm>
          <a:prstGeom prst="rect">
            <a:avLst/>
          </a:prstGeom>
          <a:noFill/>
        </p:spPr>
      </p:pic>
      <p:pic>
        <p:nvPicPr>
          <p:cNvPr id="22532" name="Picture 4" descr="http://igormelika.com.ua/wp-content/gallery/priroda/igor-melika-photographer-mak-papaver-4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61114" y="1863754"/>
            <a:ext cx="4079464" cy="27034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74161" y="5060741"/>
            <a:ext cx="3130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Wild </a:t>
            </a:r>
            <a:r>
              <a:rPr lang="en-US" sz="2400" dirty="0" smtClean="0"/>
              <a:t>poppy 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 smtClean="0"/>
              <a:t>Ukrainian: </a:t>
            </a:r>
            <a:r>
              <a:rPr lang="en-US" sz="2400" i="1" dirty="0" err="1" smtClean="0"/>
              <a:t>mak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dykyi</a:t>
            </a:r>
            <a:r>
              <a:rPr lang="en-US" sz="2400" dirty="0" smtClean="0"/>
              <a:t>), </a:t>
            </a:r>
            <a:endParaRPr lang="ru-RU" sz="2400" dirty="0"/>
          </a:p>
        </p:txBody>
      </p:sp>
      <p:pic>
        <p:nvPicPr>
          <p:cNvPr id="22534" name="Picture 6" descr="http://bilahata.net/wp-content/uploads/2014/08/%D0%94%D1%83%D1%80%D0%BC%D0%B0%D0%B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7294" y="1845922"/>
            <a:ext cx="3104334" cy="27391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335" y="5060741"/>
            <a:ext cx="2704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 dirty="0" smtClean="0"/>
              <a:t>Jimson </a:t>
            </a:r>
            <a:r>
              <a:rPr lang="en-US" sz="2400" u="sng" dirty="0" smtClean="0"/>
              <a:t>weed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 smtClean="0"/>
              <a:t>Ukrainian: </a:t>
            </a:r>
            <a:r>
              <a:rPr lang="en-US" sz="2400" i="1" dirty="0" err="1" smtClean="0"/>
              <a:t>durman</a:t>
            </a:r>
            <a:r>
              <a:rPr lang="en-US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234" y="0"/>
            <a:ext cx="9509760" cy="1233424"/>
          </a:xfrm>
        </p:spPr>
        <p:txBody>
          <a:bodyPr>
            <a:normAutofit/>
          </a:bodyPr>
          <a:lstStyle/>
          <a:p>
            <a:r>
              <a:rPr lang="en-US" sz="4900" dirty="0" smtClean="0">
                <a:latin typeface="Trajan Pro" pitchFamily="18" charset="0"/>
              </a:rPr>
              <a:t>Skin disorders</a:t>
            </a:r>
            <a:endParaRPr lang="ru-RU" sz="4900" dirty="0" smtClean="0">
              <a:latin typeface="Trajan Pro" pitchFamily="18" charset="0"/>
            </a:endParaRPr>
          </a:p>
        </p:txBody>
      </p:sp>
      <p:pic>
        <p:nvPicPr>
          <p:cNvPr id="23554" name="Picture 2" descr="http://celebnyerasteniya.ru/wp-content/uploads/2013/01/%D1%81%D0%B2%D0%BE%D0%B9%D1%81%D1%82%D0%B2%D0%B0-%D0%B0%D0%BB%D0%BE%D1%8D-%D0%B2%D0%B5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86" y="1789975"/>
            <a:ext cx="2949803" cy="29498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1348"/>
            <a:ext cx="32512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Shrub </a:t>
            </a:r>
            <a:r>
              <a:rPr lang="en-US" sz="2200" dirty="0" smtClean="0"/>
              <a:t>aloe </a:t>
            </a:r>
            <a:endParaRPr lang="en-US" sz="2200" dirty="0" smtClean="0"/>
          </a:p>
          <a:p>
            <a:pPr algn="ctr"/>
            <a:r>
              <a:rPr lang="en-US" sz="2200" dirty="0" smtClean="0"/>
              <a:t>(</a:t>
            </a:r>
            <a:r>
              <a:rPr lang="en-US" sz="2200" dirty="0" smtClean="0"/>
              <a:t>Ukrainian: </a:t>
            </a:r>
            <a:r>
              <a:rPr lang="en-US" sz="2200" i="1" dirty="0" smtClean="0"/>
              <a:t>aloe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stolitnyk</a:t>
            </a:r>
            <a:r>
              <a:rPr lang="en-US" sz="2200" dirty="0" smtClean="0"/>
              <a:t>) 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92828" y="5481348"/>
            <a:ext cx="24833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Juniper</a:t>
            </a:r>
          </a:p>
          <a:p>
            <a:pPr algn="ctr"/>
            <a:r>
              <a:rPr lang="en-US" sz="2200" dirty="0" smtClean="0"/>
              <a:t>(</a:t>
            </a:r>
            <a:r>
              <a:rPr lang="en-US" sz="2200" dirty="0" smtClean="0"/>
              <a:t>Ukrainian: </a:t>
            </a:r>
            <a:r>
              <a:rPr lang="en-US" sz="2200" i="1" dirty="0" err="1" smtClean="0"/>
              <a:t>yalivets</a:t>
            </a:r>
            <a:r>
              <a:rPr lang="en-US" sz="2200" dirty="0" smtClean="0"/>
              <a:t>)</a:t>
            </a:r>
            <a:endParaRPr lang="ru-RU" sz="2200" dirty="0"/>
          </a:p>
        </p:txBody>
      </p:sp>
      <p:pic>
        <p:nvPicPr>
          <p:cNvPr id="23558" name="Picture 6" descr="http://www.ginfoundry.com/wp-content/uploads/2014/12/2006-09-24-dscf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171" y="1960503"/>
            <a:ext cx="3472543" cy="26087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54524" y="5481348"/>
            <a:ext cx="2236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Wormwood</a:t>
            </a:r>
            <a:r>
              <a:rPr lang="ru-RU" sz="2200" dirty="0" smtClean="0"/>
              <a:t> </a:t>
            </a:r>
            <a:endParaRPr lang="en-US" sz="2200" dirty="0" smtClean="0"/>
          </a:p>
          <a:p>
            <a:pPr algn="ctr"/>
            <a:r>
              <a:rPr lang="en-US" sz="2200" dirty="0" smtClean="0"/>
              <a:t>(</a:t>
            </a:r>
            <a:r>
              <a:rPr lang="en-US" sz="2200" dirty="0" smtClean="0"/>
              <a:t>Ukrainian: </a:t>
            </a:r>
            <a:r>
              <a:rPr lang="en-US" sz="2200" i="1" dirty="0" err="1" smtClean="0"/>
              <a:t>polyn</a:t>
            </a:r>
            <a:r>
              <a:rPr lang="en-US" sz="2200" dirty="0" smtClean="0"/>
              <a:t>)</a:t>
            </a:r>
            <a:endParaRPr lang="ru-RU" sz="2200" dirty="0"/>
          </a:p>
        </p:txBody>
      </p:sp>
      <p:pic>
        <p:nvPicPr>
          <p:cNvPr id="23560" name="Picture 8" descr="http://vespabellicosus2008.narod.ru/img_004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5354" y="1501390"/>
            <a:ext cx="2645230" cy="35269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15333" y="5481348"/>
            <a:ext cx="3130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Plantain </a:t>
            </a:r>
          </a:p>
          <a:p>
            <a:pPr algn="ctr"/>
            <a:r>
              <a:rPr lang="en-US" sz="2200" dirty="0" smtClean="0"/>
              <a:t>(</a:t>
            </a:r>
            <a:r>
              <a:rPr lang="en-US" sz="2200" dirty="0" smtClean="0"/>
              <a:t>Ukrainian: </a:t>
            </a:r>
            <a:r>
              <a:rPr lang="en-US" sz="2200" i="1" dirty="0" err="1" smtClean="0"/>
              <a:t>podorozhnyk</a:t>
            </a:r>
            <a:r>
              <a:rPr lang="en-US" sz="2200" dirty="0" smtClean="0"/>
              <a:t>) </a:t>
            </a:r>
            <a:endParaRPr lang="ru-RU" sz="2200" dirty="0"/>
          </a:p>
        </p:txBody>
      </p:sp>
      <p:pic>
        <p:nvPicPr>
          <p:cNvPr id="23562" name="Picture 10" descr="http://www.udec.ru/big-images/podorozhnik-bol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8677" y="1502630"/>
            <a:ext cx="2511089" cy="35244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234" y="0"/>
            <a:ext cx="9509760" cy="1233424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Trajan Pro" pitchFamily="18" charset="0"/>
              </a:rPr>
              <a:t>Bronchial and lung diseases</a:t>
            </a:r>
            <a:endParaRPr lang="ru-RU" sz="4400" dirty="0" smtClean="0">
              <a:latin typeface="Trajan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324" y="5530333"/>
            <a:ext cx="2568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Thyme </a:t>
            </a:r>
          </a:p>
          <a:p>
            <a:pPr algn="ctr"/>
            <a:r>
              <a:rPr lang="en-US" sz="2200" dirty="0" smtClean="0"/>
              <a:t>(</a:t>
            </a:r>
            <a:r>
              <a:rPr lang="en-US" sz="2200" dirty="0" smtClean="0"/>
              <a:t>Ukrainian: </a:t>
            </a:r>
            <a:r>
              <a:rPr lang="en-US" sz="2200" i="1" dirty="0" err="1" smtClean="0"/>
              <a:t>chebrets</a:t>
            </a:r>
            <a:r>
              <a:rPr lang="en-US" sz="2200" dirty="0" smtClean="0"/>
              <a:t>)</a:t>
            </a:r>
            <a:endParaRPr lang="ru-RU" sz="2200" dirty="0"/>
          </a:p>
        </p:txBody>
      </p:sp>
      <p:pic>
        <p:nvPicPr>
          <p:cNvPr id="24578" name="Picture 2" descr="http://www.kladovayalesa.ru/wp-content/uploads/2013/03/%D1%87%D0%B0%D0%B1%D1%80%D0%B5%D1%86-%D1%82%D0%B8%D0%BC%D1%8C%D1%8F%D0%BD-e1364034497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14" y="1439105"/>
            <a:ext cx="2756931" cy="36714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96827" y="5541219"/>
            <a:ext cx="3092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Linden</a:t>
            </a:r>
          </a:p>
          <a:p>
            <a:pPr algn="ctr"/>
            <a:r>
              <a:rPr lang="en-US" sz="2200" dirty="0" smtClean="0"/>
              <a:t>(</a:t>
            </a:r>
            <a:r>
              <a:rPr lang="en-US" sz="2200" dirty="0" smtClean="0"/>
              <a:t>Ukrainian: </a:t>
            </a:r>
            <a:r>
              <a:rPr lang="en-US" sz="2200" i="1" dirty="0" err="1" smtClean="0"/>
              <a:t>lypa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sertseva</a:t>
            </a:r>
            <a:r>
              <a:rPr lang="en-US" sz="2200" dirty="0" smtClean="0"/>
              <a:t>)</a:t>
            </a:r>
            <a:endParaRPr lang="ru-RU" sz="2200" dirty="0"/>
          </a:p>
        </p:txBody>
      </p:sp>
      <p:pic>
        <p:nvPicPr>
          <p:cNvPr id="24580" name="Picture 4" descr="http://www.skarby.org.ua/wp-content/uploads/lip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985" y="1423797"/>
            <a:ext cx="2780669" cy="3702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25346" y="5541219"/>
            <a:ext cx="2533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Sage</a:t>
            </a:r>
          </a:p>
          <a:p>
            <a:pPr algn="ctr"/>
            <a:r>
              <a:rPr lang="en-US" sz="2200" dirty="0" smtClean="0"/>
              <a:t>(</a:t>
            </a:r>
            <a:r>
              <a:rPr lang="en-US" sz="2200" dirty="0" smtClean="0"/>
              <a:t>Ukrainian: </a:t>
            </a:r>
            <a:r>
              <a:rPr lang="en-US" sz="2200" i="1" dirty="0" err="1" smtClean="0"/>
              <a:t>shavliia</a:t>
            </a:r>
            <a:r>
              <a:rPr lang="en-US" sz="2200" dirty="0" smtClean="0"/>
              <a:t>) </a:t>
            </a:r>
            <a:endParaRPr lang="ru-RU" sz="2200" dirty="0"/>
          </a:p>
        </p:txBody>
      </p:sp>
      <p:pic>
        <p:nvPicPr>
          <p:cNvPr id="24582" name="Picture 6" descr="http://saserkalie.com/wp-content/imeges/001/shalf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5594" y="1424731"/>
            <a:ext cx="2649108" cy="370020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554789" y="5541219"/>
            <a:ext cx="2424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err="1" smtClean="0"/>
              <a:t>Viburnum</a:t>
            </a:r>
            <a:r>
              <a:rPr lang="en-US" sz="2200" dirty="0" smtClean="0"/>
              <a:t> </a:t>
            </a:r>
          </a:p>
          <a:p>
            <a:pPr algn="ctr"/>
            <a:r>
              <a:rPr lang="en-US" sz="2200" dirty="0" smtClean="0"/>
              <a:t>(</a:t>
            </a:r>
            <a:r>
              <a:rPr lang="en-US" sz="2200" dirty="0" smtClean="0"/>
              <a:t>Ukrainian: </a:t>
            </a:r>
            <a:r>
              <a:rPr lang="en-US" sz="2200" i="1" dirty="0" err="1" smtClean="0"/>
              <a:t>kalyna</a:t>
            </a:r>
            <a:r>
              <a:rPr lang="en-US" sz="2200" dirty="0" smtClean="0"/>
              <a:t>) </a:t>
            </a:r>
            <a:endParaRPr lang="ru-RU" sz="2200" dirty="0"/>
          </a:p>
        </p:txBody>
      </p:sp>
      <p:pic>
        <p:nvPicPr>
          <p:cNvPr id="24584" name="Picture 8" descr="http://brpp.by/wp-content/uploads/2011/07/%D0%9A%D0%B0%D0%BB%D0%B8%D0%BD%D0%B0-%D0%BA%D1%80%D0%B0%D1%81%D0%BD%D0%B0%D1%8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3643" y="1451133"/>
            <a:ext cx="2553079" cy="36474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235" y="0"/>
            <a:ext cx="9509760" cy="1233424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Trajan Pro" pitchFamily="18" charset="0"/>
              </a:rPr>
              <a:t>Hepatic and bilious disorders</a:t>
            </a:r>
            <a:endParaRPr lang="ru-RU" sz="4200" dirty="0" smtClean="0">
              <a:latin typeface="Trajan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163" y="5546663"/>
            <a:ext cx="2755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Saint-John's-</a:t>
            </a:r>
            <a:r>
              <a:rPr lang="en-US" sz="2400" dirty="0" err="1" smtClean="0"/>
              <a:t>wort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 smtClean="0"/>
              <a:t>Ukrainian: </a:t>
            </a:r>
            <a:r>
              <a:rPr lang="en-US" sz="2400" i="1" dirty="0" err="1" smtClean="0"/>
              <a:t>zvirobii</a:t>
            </a:r>
            <a:r>
              <a:rPr lang="en-US" sz="2400" dirty="0" smtClean="0"/>
              <a:t>), </a:t>
            </a:r>
            <a:endParaRPr lang="ru-RU" sz="2400" dirty="0"/>
          </a:p>
        </p:txBody>
      </p:sp>
      <p:pic>
        <p:nvPicPr>
          <p:cNvPr id="25602" name="Picture 2" descr="http://fitoapteka.org/images/foto/8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683405"/>
            <a:ext cx="2732767" cy="3643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2604" y="5546663"/>
            <a:ext cx="2553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Yarrow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 smtClean="0"/>
              <a:t>Ukrainian: </a:t>
            </a:r>
            <a:r>
              <a:rPr lang="en-US" sz="2400" i="1" dirty="0" err="1" smtClean="0"/>
              <a:t>derevii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25604" name="Picture 4" descr="http://blogs.scientificamerican.com/compound-eye/files/2012/07/yarro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887" y="1660023"/>
            <a:ext cx="2766458" cy="36904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04437" y="5546663"/>
            <a:ext cx="26310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Chicory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smtClean="0"/>
              <a:t>Ukrainian: </a:t>
            </a:r>
            <a:r>
              <a:rPr lang="en-US" sz="2400" i="1" dirty="0" err="1" smtClean="0"/>
              <a:t>tsykorii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25606" name="Picture 6" descr="http://fitoapteka.org/images/foto/227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6636" y="1627413"/>
            <a:ext cx="2499871" cy="37556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20237" y="5546663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Caraway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smtClean="0"/>
              <a:t>Ukrainian: </a:t>
            </a:r>
            <a:r>
              <a:rPr lang="en-US" sz="2400" i="1" dirty="0" err="1" smtClean="0"/>
              <a:t>kmyn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25608" name="Picture 8" descr="http://media-library.rozumniki.ua/storage/LESSON_TEST/lesson8/galleries/8860cf7a6ab6765450bfa38f918efd97_%D0%9A%D0%BC%D0%B8%D0%BD%20%D0%B7%D0%B2%D0%B8%D1%87%D0%B0%D0%B9%D0%BD%D0%B8%D0%B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799" y="1862414"/>
            <a:ext cx="3298039" cy="3285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z.ua/static/image/big/1373472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17" y="3494314"/>
            <a:ext cx="4657385" cy="3104924"/>
          </a:xfrm>
          <a:prstGeom prst="rect">
            <a:avLst/>
          </a:prstGeom>
          <a:noFill/>
        </p:spPr>
      </p:pic>
      <p:pic>
        <p:nvPicPr>
          <p:cNvPr id="26628" name="Picture 4" descr="http://www.photoukraine.com/i/articles/4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347" y="274638"/>
            <a:ext cx="5715000" cy="38766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9057" y="4570550"/>
            <a:ext cx="6542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Many </a:t>
            </a:r>
            <a:r>
              <a:rPr lang="en-US" sz="2000" dirty="0" smtClean="0"/>
              <a:t>wild-growing medicinal plants have been placed on the endangered species list. Efforts are being made by specific agrarian institutions and farm collectives to protect, cultivate, and preserve these valuable plants</a:t>
            </a:r>
            <a:r>
              <a:rPr lang="ru-RU" sz="2000" dirty="0" smtClean="0"/>
              <a:t> </a:t>
            </a:r>
            <a:r>
              <a:rPr lang="en-US" sz="2000" dirty="0" smtClean="0"/>
              <a:t>for posterity.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2" y="692220"/>
            <a:ext cx="29609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Medicinal </a:t>
            </a:r>
            <a:r>
              <a:rPr lang="en-US" sz="2000" dirty="0" smtClean="0"/>
              <a:t>plants are mentioned in Ukrainian folk songs</a:t>
            </a:r>
            <a:r>
              <a:rPr lang="ru-RU" sz="2000" dirty="0" smtClean="0"/>
              <a:t> </a:t>
            </a:r>
            <a:r>
              <a:rPr lang="en-US" sz="2000" dirty="0" smtClean="0"/>
              <a:t>and folktales. Folklore</a:t>
            </a:r>
            <a:r>
              <a:rPr lang="ru-RU" sz="2000" dirty="0" smtClean="0"/>
              <a:t> </a:t>
            </a:r>
            <a:r>
              <a:rPr lang="en-US" sz="2000" dirty="0" smtClean="0"/>
              <a:t>conferred special status and power on the men and women</a:t>
            </a:r>
            <a:r>
              <a:rPr lang="ru-RU" sz="2000" dirty="0" smtClean="0"/>
              <a:t> </a:t>
            </a:r>
            <a:r>
              <a:rPr lang="en-US" sz="2000" dirty="0" smtClean="0"/>
              <a:t>who knew how to use such plants. </a:t>
            </a:r>
            <a:endParaRPr lang="ru-RU" sz="2000" dirty="0"/>
          </a:p>
        </p:txBody>
      </p:sp>
      <p:pic>
        <p:nvPicPr>
          <p:cNvPr id="9" name="Picture 6" descr="http://umka.com/images/upload/rodoslav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2686" y="753824"/>
            <a:ext cx="3013075" cy="19986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кет с полосой, синий: 16 x 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6E8159-802E-4725-8D5B-08C56B302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E0F679-A584-4399-A819-C76A3E698C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62196-136C-4882-9A05-B06D207CCB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311</Words>
  <Application>Microsoft Office PowerPoint</Application>
  <PresentationFormat>Произвольный</PresentationFormat>
  <Paragraphs>56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Макет с полосой, синий: 16 x 9</vt:lpstr>
      <vt:lpstr>Medicinal plants of Ukraine</vt:lpstr>
      <vt:lpstr>Phytotherapy</vt:lpstr>
      <vt:lpstr>Medicinal plants</vt:lpstr>
      <vt:lpstr>Cardiovascular disorders</vt:lpstr>
      <vt:lpstr>Painkillers and sedatives</vt:lpstr>
      <vt:lpstr>Skin disorders</vt:lpstr>
      <vt:lpstr>Bronchial and lung diseases</vt:lpstr>
      <vt:lpstr>Hepatic and bilious disorders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/>
  <cp:lastModifiedBy/>
  <cp:revision>2</cp:revision>
  <dcterms:created xsi:type="dcterms:W3CDTF">2013-07-31T01:43:10Z</dcterms:created>
  <dcterms:modified xsi:type="dcterms:W3CDTF">2015-02-09T16:29:06Z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