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08B00-0D78-43D8-B25F-8CBAA547C704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3EFB0-EEB2-4523-817A-BD951EEE092C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712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dirty="0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0691773-46C4-4A67-8AF7-3F9A33E86F57}" type="datetimeFigureOut">
              <a:rPr lang="uk-UA" smtClean="0"/>
              <a:t>03.06.2014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D32DCD7A-21AC-4998-8F87-02F0B793FE3C}" type="slidenum">
              <a:rPr lang="uk-UA" smtClean="0"/>
              <a:t>‹№›</a:t>
            </a:fld>
            <a:endParaRPr lang="uk-U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2" y="0"/>
            <a:ext cx="9157891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206084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i="1" dirty="0" smtClean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Південно-Африканська Республіка</a:t>
            </a:r>
            <a:endParaRPr lang="uk-UA" sz="6600" b="1" i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7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-2484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 міста</a:t>
            </a:r>
            <a:endParaRPr lang="uk-UA" sz="40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7796"/>
            <a:ext cx="4210592" cy="3007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76198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/>
              <a:t>Йоханнесбург</a:t>
            </a:r>
            <a:endParaRPr lang="uk-UA" sz="24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8102"/>
            <a:ext cx="4199292" cy="300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57641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Кейптаун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8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8" y="188640"/>
            <a:ext cx="4664075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1" y="332737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Преторія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156176" y="5559046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Дурбан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99" y="2478865"/>
            <a:ext cx="466407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475656" y="49887"/>
            <a:ext cx="6846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характеристика господарства</a:t>
            </a:r>
            <a:endParaRPr lang="uk-UA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088740" y="1034549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ПАР є найрозвинутішою індустріально-аграрною країною Африки, якій властиві ознаки як промислово розвинутих держав, так і країн «третього світу».</a:t>
            </a: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088740" y="3645024"/>
            <a:ext cx="6966520" cy="26718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Нині ПАР має потужну націо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альну економіку, ВНП якої утричі перевищує показники таких відносно розвинутих країн континенту, як Нігерія і Єгипет. Економіка ПАР базується на виробництві високоякісних промислових товарів, що забезпечують майже чверть ВНП. У країні розвинута інфраструктура, масштабною є діяльність фондової біржі.</a:t>
            </a: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6867" y="-7209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Промисловість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7683" y="980728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/>
              <a:t>У ПАР після Другої світової війни створено потужну чорну металургію і обробну промисловість, яка переважає гірничовидобувну за вартістю продукції і кількістю зайнятих.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i="1" dirty="0" smtClean="0"/>
              <a:t>Гірничовидобувна промисловість</a:t>
            </a:r>
            <a:r>
              <a:rPr lang="uk-UA" sz="2000" dirty="0" smtClean="0"/>
              <a:t>. Ця галузь країни є експортною і найбільшим постачальником іноземної валюти. ПАР експортує до 85% продукції, що становить половину загального експорту країни. 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b="1" i="1" dirty="0" smtClean="0">
                <a:solidFill>
                  <a:schemeClr val="bg1"/>
                </a:solidFill>
              </a:rPr>
              <a:t>Металургія. </a:t>
            </a:r>
            <a:r>
              <a:rPr lang="uk-UA" sz="2000" b="1" dirty="0" smtClean="0">
                <a:solidFill>
                  <a:schemeClr val="bg1"/>
                </a:solidFill>
              </a:rPr>
              <a:t>У цій галузі важливе місце посідає чорна металургія. Щороку виплавляють приблизно 10 млн. т сталі і 5,5 млн. т чавуну. Основну частину цієї продукції (85%) виготовляють на металургійних комбінатах корпорації «ІСКОР» у містах Преторія, </a:t>
            </a:r>
            <a:r>
              <a:rPr lang="uk-UA" sz="2000" b="1" dirty="0" err="1" smtClean="0">
                <a:solidFill>
                  <a:schemeClr val="bg1"/>
                </a:solidFill>
              </a:rPr>
              <a:t>Фандербейлпарк</a:t>
            </a:r>
            <a:r>
              <a:rPr lang="uk-UA" sz="2000" b="1" dirty="0" smtClean="0">
                <a:solidFill>
                  <a:schemeClr val="bg1"/>
                </a:solidFill>
              </a:rPr>
              <a:t>, </a:t>
            </a:r>
            <a:r>
              <a:rPr lang="uk-UA" sz="2000" b="1" dirty="0" err="1" smtClean="0">
                <a:solidFill>
                  <a:schemeClr val="bg1"/>
                </a:solidFill>
              </a:rPr>
              <a:t>Ньюкасл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br>
              <a:rPr lang="uk-UA" sz="2000" b="1" dirty="0" smtClean="0">
                <a:solidFill>
                  <a:schemeClr val="bg1"/>
                </a:solidFill>
              </a:rPr>
            </a:br>
            <a:endParaRPr lang="uk-UA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b="1" i="1" dirty="0" smtClean="0">
                <a:solidFill>
                  <a:schemeClr val="bg1"/>
                </a:solidFill>
              </a:rPr>
              <a:t>Машинобудування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Автомобілебудування є передовою з науково-технічного погляду галуззю господарства ПАР. </a:t>
            </a:r>
            <a:br>
              <a:rPr lang="uk-UA" sz="2000" b="1" dirty="0" smtClean="0">
                <a:solidFill>
                  <a:schemeClr val="bg1"/>
                </a:solidFill>
              </a:rPr>
            </a:br>
            <a:endParaRPr lang="uk-UA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b="1" i="1" dirty="0" smtClean="0">
                <a:solidFill>
                  <a:schemeClr val="bg1"/>
                </a:solidFill>
              </a:rPr>
              <a:t>Хімічна промисловість. </a:t>
            </a:r>
            <a:r>
              <a:rPr lang="uk-UA" sz="2000" b="1" dirty="0" smtClean="0">
                <a:solidFill>
                  <a:schemeClr val="bg1"/>
                </a:solidFill>
              </a:rPr>
              <a:t>Найбільшим виробником хімічної продукції у країні (мінеральних добрив, пластмас синтетичних смол, фармацевтичних препаратів тощо) є компанія «АЕКІ», заводи якої розташовані поблизу Йоганнесбурга, Кейптауна, </a:t>
            </a:r>
            <a:r>
              <a:rPr lang="uk-UA" sz="2000" b="1" dirty="0" err="1" smtClean="0">
                <a:solidFill>
                  <a:schemeClr val="bg1"/>
                </a:solidFill>
              </a:rPr>
              <a:t>Дурбана</a:t>
            </a:r>
            <a:r>
              <a:rPr lang="uk-UA" sz="2000" b="1" dirty="0" smtClean="0">
                <a:solidFill>
                  <a:schemeClr val="bg1"/>
                </a:solidFill>
              </a:rPr>
              <a:t>. </a:t>
            </a:r>
            <a:br>
              <a:rPr lang="uk-UA" sz="2000" b="1" dirty="0" smtClean="0">
                <a:solidFill>
                  <a:schemeClr val="bg1"/>
                </a:solidFill>
              </a:rPr>
            </a:b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"/>
            <a:ext cx="9144000" cy="6854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39552" y="1168366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i="1" dirty="0" smtClean="0"/>
              <a:t>Легка промисловість. </a:t>
            </a:r>
            <a:r>
              <a:rPr lang="uk-UA" sz="2400" dirty="0" smtClean="0"/>
              <a:t>Підприємства легкої промисловості країни забезпечують продукцією внутрішній ринок, а також ринки сусідніх країн. Текстильна галузь виробляє бавовняні, вовняні і синтетичні тканини, ковдри і трикотаж.</a:t>
            </a:r>
            <a:br>
              <a:rPr lang="uk-UA" sz="2400" dirty="0" smtClean="0"/>
            </a:br>
            <a:endParaRPr lang="uk-UA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i="1" dirty="0" smtClean="0">
                <a:solidFill>
                  <a:schemeClr val="bg1"/>
                </a:solidFill>
              </a:rPr>
              <a:t>Харчова промисловість. </a:t>
            </a:r>
            <a:r>
              <a:rPr lang="uk-UA" sz="2400" dirty="0" smtClean="0">
                <a:solidFill>
                  <a:schemeClr val="bg1"/>
                </a:solidFill>
              </a:rPr>
              <a:t>Експортними галузями ПАР є виробництво консервованих овочів і фруктів, варення, джемів, тростинного цукру, рибних консервів. ПАР є центром виноробства (952 млн. л). Виноробну промисловість започаткували французькі і німецькі переселенці у 1656 р. Крім високоякісних вин, у ПАР виготовляють також якісні фруктові соки.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" y="0"/>
            <a:ext cx="91414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4942" y="0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 господарство</a:t>
            </a:r>
            <a:endParaRPr lang="uk-UA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043608" y="1340769"/>
            <a:ext cx="7488832" cy="409342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uk-UA" sz="2000" i="1" dirty="0" smtClean="0"/>
              <a:t>Рослинництво. </a:t>
            </a:r>
            <a:r>
              <a:rPr lang="uk-UA" sz="2000" dirty="0" smtClean="0"/>
              <a:t>На рослинництво припадає 65% вартості сільськогосподарської продукції. Найбільші орні площі країни зайняті під зерновими культурами: кукурудзою(збір — 10 млн. т), пшеницею (2,7 млн. т), вівсом, кафрським і звичайним сорго. Приблизно 25% врожаю кукурудзи експортують до Європи й у сусідні країни. Пшеницю, площі посівів якої становлять 1,8—2 млн. га, вирощують переважно для внутрішнього ринку у великих фермерських господарствах. Вирощують також такі технічні культури, як бавовник, тютюн, арахіс. У прибережних районах провінції </a:t>
            </a:r>
            <a:r>
              <a:rPr lang="uk-UA" sz="2000" dirty="0" err="1" smtClean="0"/>
              <a:t>Квазулу-Натал</a:t>
            </a:r>
            <a:r>
              <a:rPr lang="uk-UA" sz="2000" dirty="0" smtClean="0"/>
              <a:t> культивують цукрову тростину. Традиційно розвинуті овочівництво і садівництво на південному заході країни, де ростуть ананаси, цитрусові, банани. Біля великих міст культивують томати, цибулю, капусту, огірки тощо. Традиційним є вирощування винних сортів винограду у радіусі 240 км від Кейптауна.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355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238865" y="1351508"/>
            <a:ext cx="7200800" cy="4154984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Тваринництво. </a:t>
            </a:r>
            <a:r>
              <a:rPr lang="uk-UA" sz="2400" dirty="0" smtClean="0"/>
              <a:t>Провідне місце у цій галузі належить екстенсивному пасовищному вівчарству вовняного напряму. За настригом овечої вовни ПАР посідає четверте місце у світі після Австралії, Нової Зеландії й Аргентини. Загальне поголів’я отари овець — 29 млн. Експортується приблизно 80% від усієї вовни. Велике значення надається також розведенню кіз (6,5 млн.). З огляду на цінність мохеру місцеві породи кіз витісняються ангорською породою. Велика рогата худоба не є експортним товаром ПАР, тому розводять її переважно для задоволення місцевих потреб (13 млн. голів).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414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394181" y="12150"/>
            <a:ext cx="522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 smtClean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Зовнішньоекономічні зв’язки</a:t>
            </a:r>
            <a:endParaRPr lang="uk-UA" sz="3600" i="1" dirty="0">
              <a:ln>
                <a:solidFill>
                  <a:schemeClr val="bg2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57945" y="1412776"/>
            <a:ext cx="84935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Сучасний розвиток економіки ПАР неможливий без розвитку і розширення зовнішньоекономічних зв’язків.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торговельними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партнерами ПАР є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Німеччина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США, Велика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Британія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Торговельні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відносини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Україною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ПАР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нестабільні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Експорт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алмази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платина, інші метали і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мінерали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обладнання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Імпорт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обладнання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хімікати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нафтопродукти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наукових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приладів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продуктів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харчування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1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554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chemeClr val="bg1"/>
                </a:solidFill>
              </a:rPr>
              <a:t>Дякую за увагу!</a:t>
            </a:r>
            <a:endParaRPr lang="uk-UA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0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 відомості</a:t>
            </a:r>
            <a:endParaRPr lang="uk-UA" sz="44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980729"/>
            <a:ext cx="8267866" cy="51706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Столиця</a:t>
            </a:r>
            <a:r>
              <a:rPr lang="ru-RU" b="1" dirty="0" smtClean="0">
                <a:solidFill>
                  <a:schemeClr val="bg1"/>
                </a:solidFill>
              </a:rPr>
              <a:t> — </a:t>
            </a:r>
            <a:r>
              <a:rPr lang="ru-RU" sz="2000" b="1" dirty="0" smtClean="0">
                <a:solidFill>
                  <a:schemeClr val="bg1"/>
                </a:solidFill>
              </a:rPr>
              <a:t>Кейптаун</a:t>
            </a:r>
            <a:r>
              <a:rPr lang="ru-RU" b="1" dirty="0" smtClean="0">
                <a:solidFill>
                  <a:schemeClr val="bg1"/>
                </a:solidFill>
              </a:rPr>
              <a:t> (законодавча)</a:t>
            </a:r>
            <a:r>
              <a:rPr lang="ru-RU" b="1" dirty="0">
                <a:solidFill>
                  <a:schemeClr val="bg1"/>
                </a:solidFill>
              </a:rPr>
              <a:t>;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smtClean="0">
                <a:solidFill>
                  <a:schemeClr val="bg1"/>
                </a:solidFill>
              </a:rPr>
              <a:t>Преторія </a:t>
            </a:r>
            <a:r>
              <a:rPr lang="ru-RU" b="1" dirty="0" smtClean="0">
                <a:solidFill>
                  <a:schemeClr val="bg1"/>
                </a:solidFill>
              </a:rPr>
              <a:t>(адміністративна);  </a:t>
            </a:r>
            <a:r>
              <a:rPr lang="ru-RU" sz="2000" b="1" dirty="0" smtClean="0">
                <a:solidFill>
                  <a:schemeClr val="bg1"/>
                </a:solidFill>
              </a:rPr>
              <a:t>Блумфонтейн </a:t>
            </a:r>
            <a:r>
              <a:rPr lang="ru-RU" b="1" dirty="0" smtClean="0">
                <a:solidFill>
                  <a:schemeClr val="bg1"/>
                </a:solidFill>
              </a:rPr>
              <a:t>(судова)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</a:t>
            </a:r>
            <a:r>
              <a:rPr lang="ru-RU" sz="2400" b="1" i="1" u="sng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—1 221 037 км²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b="1" dirty="0" smtClean="0">
                <a:solidFill>
                  <a:schemeClr val="bg1"/>
                </a:solidFill>
              </a:rPr>
              <a:t> —  44,819,278 млн осіб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u="sng" dirty="0" smtClean="0">
                <a:solidFill>
                  <a:schemeClr val="bg1"/>
                </a:solidFill>
              </a:rPr>
              <a:t>Форма правління: </a:t>
            </a:r>
            <a:r>
              <a:rPr lang="ru-RU" b="1" dirty="0" smtClean="0">
                <a:solidFill>
                  <a:schemeClr val="bg1"/>
                </a:solidFill>
              </a:rPr>
              <a:t>Президентсько-парламентська республіка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держави: </a:t>
            </a:r>
            <a:r>
              <a:rPr lang="ru-RU" b="1" dirty="0" smtClean="0">
                <a:solidFill>
                  <a:schemeClr val="bg1"/>
                </a:solidFill>
              </a:rPr>
              <a:t>Президент (Джейкоб Зума)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Державні мови:  </a:t>
            </a:r>
            <a:r>
              <a:rPr lang="ru-RU" b="1" dirty="0" smtClean="0">
                <a:solidFill>
                  <a:schemeClr val="bg1"/>
                </a:solidFill>
              </a:rPr>
              <a:t>Англійська, африкаанс, ндебеле, коса, зулу, північне сото, південне сото, тсвана, свазі, венда, тсонга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Валюта: </a:t>
            </a:r>
            <a:r>
              <a:rPr lang="ru-RU" b="1" dirty="0" smtClean="0">
                <a:solidFill>
                  <a:schemeClr val="bg1"/>
                </a:solidFill>
              </a:rPr>
              <a:t>Ранд (</a:t>
            </a:r>
            <a:r>
              <a:rPr lang="en-US" b="1" dirty="0" smtClean="0">
                <a:solidFill>
                  <a:schemeClr val="bg1"/>
                </a:solidFill>
              </a:rPr>
              <a:t>ZAR)</a:t>
            </a:r>
            <a:endParaRPr lang="uk-UA" b="1" dirty="0" smtClean="0">
              <a:solidFill>
                <a:schemeClr val="bg1"/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806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0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</a:t>
            </a:r>
            <a:endParaRPr lang="uk-UA" sz="44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3" y="1390885"/>
            <a:ext cx="4180064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42134"/>
            <a:ext cx="2808312" cy="3705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423" y="441711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48787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5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404" y="1200671"/>
            <a:ext cx="4822175" cy="41549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i="1" dirty="0" smtClean="0">
                <a:solidFill>
                  <a:schemeClr val="bg1"/>
                </a:solidFill>
              </a:rPr>
              <a:t>Південно-Африканська Республіка </a:t>
            </a:r>
            <a:r>
              <a:rPr lang="uk-UA" sz="2400" dirty="0" smtClean="0">
                <a:solidFill>
                  <a:schemeClr val="bg1"/>
                </a:solidFill>
              </a:rPr>
              <a:t>– країна, розташована на південному краю Африки, з 2798 кілометрів на побережжі  Атлантичного й Індійського океанів.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 На півночі межує з Намібією, Ботсваною і Зімбабве, на північному сході - з Мозамбіком і Свазілендом. Всередині території ПАР знаходиться держава-анклав Лесото.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132" y="1687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Економіко-географічне положення</a:t>
            </a:r>
            <a:endParaRPr lang="uk-UA" sz="3600" i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38" y="1200672"/>
            <a:ext cx="4390675" cy="4154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6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86857" y="1153541"/>
            <a:ext cx="73448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Рельєф</a:t>
            </a:r>
            <a:r>
              <a:rPr lang="uk-UA" sz="2000" dirty="0"/>
              <a:t>:</a:t>
            </a:r>
            <a:r>
              <a:rPr lang="uk-UA" sz="2000" dirty="0" smtClean="0"/>
              <a:t> Поверхня країни нагадує величезний амфітеатр: найвища його частина утворена на сході і півдні Драконовими і Капськими горами, а на півночі знижується плато до пустелі Калахарі. Більшість території піднята над рівнем моря на 1000 м і більше. Переважають рівнинні плато. Внутрішні плато і прибережні рівнини розмежовує Великий Виступ. На сході Великий Виступ називають Драконовими горами, на південному заході до них прилягають Капські гори.</a:t>
            </a:r>
            <a:endParaRPr lang="uk-UA" sz="20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2218956" y="0"/>
            <a:ext cx="5296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Природні</a:t>
            </a:r>
            <a:r>
              <a:rPr lang="uk-UA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умови та ресурси</a:t>
            </a:r>
            <a:endParaRPr lang="uk-UA" sz="36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57" y="3523421"/>
            <a:ext cx="7560840" cy="3321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4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32066" y="332656"/>
            <a:ext cx="7488832" cy="244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Клімат: </a:t>
            </a:r>
            <a:r>
              <a:rPr lang="uk-UA" sz="2000" dirty="0" smtClean="0"/>
              <a:t>Для країни характерний тропічний клімат на півночі, субтропічний — на півдні. На плоскогір’ях середні температури літніх місяців становлять +18°...+27°С, зимових — від +7° до +10°С. На південному заході протягом 5—6 місяців можливі заморозки, трапляються також посухи. Найбільше опадів випадає на сході (1000—2000 мм на рік), мінімум — на Атлантичному узбережжі (менше 100 мм на рік). Сухий період припадає на зиму (травень — вересень).</a:t>
            </a:r>
            <a:endParaRPr lang="uk-UA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37" y="2605799"/>
            <a:ext cx="5495690" cy="425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3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475656" y="198902"/>
            <a:ext cx="6462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Ріки й озера</a:t>
            </a:r>
            <a:r>
              <a:rPr lang="uk-UA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uk-UA" sz="2000" dirty="0" smtClean="0"/>
              <a:t>Водні ресурси ПАР незначні. Більшість постійних рік належить до басейнів Індійського океану (Лімпопо, Уліфантс, Тугела, Грейт-Фіш тощо). Басейн Атлантичного океану охоплює найдовшу в країні, порожисту і непостійну за витратами води р. Оранжеву (з притоками Вааль і Каледон), на якій побудовано великі гідротехнічні станції.</a:t>
            </a:r>
            <a:endParaRPr lang="uk-UA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9" y="2996952"/>
            <a:ext cx="4572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8052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45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71600" y="188641"/>
            <a:ext cx="74888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Рекреаційні ресурси: </a:t>
            </a:r>
            <a:r>
              <a:rPr lang="uk-UA" sz="2000" dirty="0" smtClean="0"/>
              <a:t>Природно-рекреаційний потенціал ПАР є потужним: сприятливий клімат, чудові мальовничі ландшафти, велика кількість національних парків (Калахарі-Гемсбок, Крюгера, Натал, Глухлуве) і заповідників (Фалдам, Джайантс-Касл, Мкузе, Сент-Люсія тощо). У країні є і чудові морські курорти.</a:t>
            </a:r>
            <a:endParaRPr lang="uk-UA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141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1412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853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42065" y="-47119"/>
            <a:ext cx="27526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uk-UA" sz="4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14742"/>
            <a:ext cx="8522549" cy="48936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Складає: </a:t>
            </a:r>
            <a:r>
              <a:rPr lang="uk-UA" sz="2400" dirty="0" smtClean="0">
                <a:solidFill>
                  <a:schemeClr val="bg1"/>
                </a:solidFill>
              </a:rPr>
              <a:t>49  109  107 чол.</a:t>
            </a:r>
            <a:br>
              <a:rPr lang="uk-UA" sz="2400" dirty="0" smtClean="0">
                <a:solidFill>
                  <a:schemeClr val="bg1"/>
                </a:solidFill>
              </a:rPr>
            </a:br>
            <a:endParaRPr lang="uk-U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II </a:t>
            </a:r>
            <a:r>
              <a:rPr lang="uk-UA" sz="2400" dirty="0" smtClean="0">
                <a:solidFill>
                  <a:schemeClr val="bg1"/>
                </a:solidFill>
              </a:rPr>
              <a:t>тип відтворення;</a:t>
            </a:r>
            <a:br>
              <a:rPr lang="uk-UA" sz="2400" dirty="0" smtClean="0">
                <a:solidFill>
                  <a:schemeClr val="bg1"/>
                </a:solidFill>
              </a:rPr>
            </a:br>
            <a:endParaRPr lang="uk-U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Середня густота населення:39чол.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uk-UA" sz="2400" dirty="0" smtClean="0">
                <a:solidFill>
                  <a:schemeClr val="bg1"/>
                </a:solidFill>
              </a:rPr>
              <a:t>км²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uk-U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Багатонаціональна держава;</a:t>
            </a:r>
            <a:br>
              <a:rPr lang="uk-UA" sz="2400" dirty="0" smtClean="0">
                <a:solidFill>
                  <a:schemeClr val="bg1"/>
                </a:solidFill>
              </a:rPr>
            </a:br>
            <a:endParaRPr lang="uk-U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chemeClr val="bg1"/>
                </a:solidFill>
              </a:rPr>
              <a:t>Високий показник природного приросту;</a:t>
            </a:r>
            <a:br>
              <a:rPr lang="uk-UA" sz="2400" dirty="0" smtClean="0">
                <a:solidFill>
                  <a:schemeClr val="bg1"/>
                </a:solidFill>
              </a:rPr>
            </a:br>
            <a:endParaRPr lang="uk-U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Етнічний склад:  </a:t>
            </a:r>
            <a:r>
              <a:rPr lang="uk-UA" sz="2400" dirty="0" smtClean="0">
                <a:solidFill>
                  <a:schemeClr val="bg1"/>
                </a:solidFill>
              </a:rPr>
              <a:t>77% населення ПАР складають африканці, білі - 11%, метиси (нащадки змішаних шлюбів європейців і африканців) - 9%, вихідці з Азії (в основному індійці) - близько 3%.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38" y="1014742"/>
            <a:ext cx="4039862" cy="287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9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219</TotalTime>
  <Words>726</Words>
  <Application>Microsoft Office PowerPoint</Application>
  <PresentationFormat>Екран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Горизонт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21</cp:revision>
  <dcterms:created xsi:type="dcterms:W3CDTF">2014-05-26T15:42:12Z</dcterms:created>
  <dcterms:modified xsi:type="dcterms:W3CDTF">2014-06-03T16:13:22Z</dcterms:modified>
</cp:coreProperties>
</file>