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3" r:id="rId3"/>
    <p:sldId id="264" r:id="rId4"/>
    <p:sldId id="262" r:id="rId5"/>
    <p:sldId id="265" r:id="rId6"/>
    <p:sldId id="266" r:id="rId7"/>
    <p:sldId id="267" r:id="rId8"/>
    <p:sldId id="268" r:id="rId9"/>
    <p:sldId id="269" r:id="rId10"/>
    <p:sldId id="271" r:id="rId11"/>
    <p:sldId id="272" r:id="rId12"/>
    <p:sldId id="273" r:id="rId13"/>
    <p:sldId id="274" r:id="rId14"/>
    <p:sldId id="275" r:id="rId15"/>
    <p:sldId id="276" r:id="rId16"/>
    <p:sldId id="27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80" autoAdjust="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708AC-0164-444A-AC01-820C397EB566}" type="datetimeFigureOut">
              <a:rPr lang="ru-RU" smtClean="0"/>
              <a:pPr/>
              <a:t>08.02.2015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F9FE0-B776-4372-A0B3-06E1EA07F19A}" type="slidenum">
              <a:rPr lang="ru-RU" smtClean="0"/>
              <a:pPr/>
              <a:t>‹#›</a:t>
            </a:fld>
            <a:endParaRPr lang="ru-RU"/>
          </a:p>
        </p:txBody>
      </p:sp>
    </p:spTree>
    <p:extLst>
      <p:ext uri="{BB962C8B-B14F-4D97-AF65-F5344CB8AC3E}">
        <p14:creationId xmlns:p14="http://schemas.microsoft.com/office/powerpoint/2010/main" val="239606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5F9FE0-B776-4372-A0B3-06E1EA07F19A}"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5F9FE0-B776-4372-A0B3-06E1EA07F19A}" type="slidenum">
              <a:rPr lang="ru-RU" smtClean="0"/>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5F9FE0-B776-4372-A0B3-06E1EA07F19A}" type="slidenum">
              <a:rPr lang="ru-RU" smtClean="0"/>
              <a:pPr/>
              <a:t>12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5F9FE0-B776-4372-A0B3-06E1EA07F19A}"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3143240" y="428604"/>
            <a:ext cx="5857884" cy="2428892"/>
          </a:xfrm>
        </p:spPr>
        <p:txBody>
          <a:bodyPr/>
          <a:lstStyle/>
          <a:p>
            <a:r>
              <a:rPr lang="uk-UA" dirty="0" smtClean="0"/>
              <a:t>Екологічні проблеми атомної енергетики</a:t>
            </a:r>
            <a:endParaRPr lang="ru-RU" dirty="0"/>
          </a:p>
        </p:txBody>
      </p:sp>
      <p:sp>
        <p:nvSpPr>
          <p:cNvPr id="5" name="Подзаголовок 2"/>
          <p:cNvSpPr>
            <a:spLocks noGrp="1"/>
          </p:cNvSpPr>
          <p:nvPr>
            <p:ph type="subTitle" idx="1"/>
          </p:nvPr>
        </p:nvSpPr>
        <p:spPr>
          <a:xfrm>
            <a:off x="107504" y="4221088"/>
            <a:ext cx="4929222" cy="1285884"/>
          </a:xfrm>
        </p:spPr>
        <p:txBody>
          <a:bodyPr>
            <a:normAutofit/>
          </a:bodyPr>
          <a:lstStyle/>
          <a:p>
            <a:r>
              <a:rPr lang="uk-UA" sz="2000" dirty="0" smtClean="0"/>
              <a:t> </a:t>
            </a:r>
            <a:endParaRPr lang="uk-UA"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2771800" y="908720"/>
            <a:ext cx="3960440" cy="5643602"/>
          </a:xfrm>
        </p:spPr>
        <p:txBody>
          <a:bodyPr>
            <a:noAutofit/>
          </a:bodyPr>
          <a:lstStyle/>
          <a:p>
            <a:pPr marL="0" indent="0" algn="ctr">
              <a:buNone/>
            </a:pPr>
            <a:r>
              <a:rPr lang="uk-UA" sz="2000" dirty="0" smtClean="0"/>
              <a:t> </a:t>
            </a:r>
            <a:r>
              <a:rPr lang="uk-UA" b="1" u="sng" dirty="0" smtClean="0">
                <a:solidFill>
                  <a:schemeClr val="tx2">
                    <a:lumMod val="50000"/>
                  </a:schemeClr>
                </a:solidFill>
              </a:rPr>
              <a:t>Проблема 1.</a:t>
            </a:r>
          </a:p>
          <a:p>
            <a:pPr marL="0" indent="0" algn="ctr">
              <a:buNone/>
            </a:pPr>
            <a:endParaRPr lang="uk-UA" sz="2000" b="1" u="sng" dirty="0">
              <a:solidFill>
                <a:schemeClr val="tx2">
                  <a:lumMod val="50000"/>
                </a:schemeClr>
              </a:solidFill>
            </a:endParaRPr>
          </a:p>
          <a:p>
            <a:pPr marL="0" indent="0" algn="ctr">
              <a:buNone/>
            </a:pPr>
            <a:r>
              <a:rPr lang="uk-UA" b="1" u="sng" dirty="0" smtClean="0">
                <a:solidFill>
                  <a:srgbClr val="FF0000"/>
                </a:solidFill>
              </a:rPr>
              <a:t>Радіоактивні відходи</a:t>
            </a:r>
            <a:endParaRPr lang="uk-UA" sz="2000" b="1" u="sng" dirty="0">
              <a:solidFill>
                <a:srgbClr val="FF0000"/>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492896"/>
            <a:ext cx="3810000" cy="23812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230000"/>
            <a:ext cx="4315197" cy="242659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1363" y="4960360"/>
            <a:ext cx="1967526" cy="1723553"/>
          </a:xfrm>
          <a:prstGeom prst="rect">
            <a:avLst/>
          </a:prstGeom>
        </p:spPr>
      </p:pic>
    </p:spTree>
    <p:extLst>
      <p:ext uri="{BB962C8B-B14F-4D97-AF65-F5344CB8AC3E}">
        <p14:creationId xmlns:p14="http://schemas.microsoft.com/office/powerpoint/2010/main" val="4160065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1928794" y="1000108"/>
            <a:ext cx="6715172" cy="5643602"/>
          </a:xfrm>
        </p:spPr>
        <p:txBody>
          <a:bodyPr numCol="1">
            <a:normAutofit/>
          </a:bodyPr>
          <a:lstStyle/>
          <a:p>
            <a:pPr marL="0" indent="0" algn="ctr">
              <a:buNone/>
            </a:pPr>
            <a:r>
              <a:rPr lang="uk-UA" sz="2800" dirty="0" smtClean="0"/>
              <a:t> </a:t>
            </a:r>
            <a:r>
              <a:rPr lang="uk-UA" b="1" u="sng" dirty="0" smtClean="0">
                <a:solidFill>
                  <a:schemeClr val="tx2">
                    <a:lumMod val="50000"/>
                  </a:schemeClr>
                </a:solidFill>
              </a:rPr>
              <a:t>Проблема 2.</a:t>
            </a:r>
          </a:p>
          <a:p>
            <a:pPr marL="0" indent="0" algn="ctr">
              <a:buNone/>
            </a:pPr>
            <a:endParaRPr lang="uk-UA" sz="2400" b="1" i="1" u="sng" dirty="0">
              <a:solidFill>
                <a:schemeClr val="tx2">
                  <a:lumMod val="50000"/>
                </a:schemeClr>
              </a:solidFill>
            </a:endParaRPr>
          </a:p>
          <a:p>
            <a:pPr marL="0" indent="0" algn="ctr">
              <a:buNone/>
            </a:pPr>
            <a:r>
              <a:rPr lang="uk-UA" b="1" u="sng" dirty="0" smtClean="0">
                <a:solidFill>
                  <a:srgbClr val="FF0000"/>
                </a:solidFill>
              </a:rPr>
              <a:t>Проблема витоку радіації</a:t>
            </a:r>
            <a:endParaRPr lang="ru-RU" b="1" u="sng" dirty="0">
              <a:solidFill>
                <a:srgbClr val="FF0000"/>
              </a:solidFill>
            </a:endParaRPr>
          </a:p>
        </p:txBody>
      </p:sp>
      <p:sp>
        <p:nvSpPr>
          <p:cNvPr id="6" name="Прямоугольник 5"/>
          <p:cNvSpPr/>
          <p:nvPr/>
        </p:nvSpPr>
        <p:spPr>
          <a:xfrm>
            <a:off x="1835696" y="1916832"/>
            <a:ext cx="7200800" cy="400110"/>
          </a:xfrm>
          <a:prstGeom prst="rect">
            <a:avLst/>
          </a:prstGeom>
        </p:spPr>
        <p:txBody>
          <a:bodyPr wrap="square">
            <a:spAutoFit/>
          </a:bodyPr>
          <a:lstStyle/>
          <a:p>
            <a:r>
              <a:rPr lang="uk-UA" sz="2000" dirty="0" smtClean="0"/>
              <a:t> </a:t>
            </a:r>
            <a:endParaRPr lang="uk-UA" sz="20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381" y="2780928"/>
            <a:ext cx="2654376" cy="212350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653136"/>
            <a:ext cx="4971455" cy="2044064"/>
          </a:xfrm>
          <a:prstGeom prst="rect">
            <a:avLst/>
          </a:prstGeom>
        </p:spPr>
      </p:pic>
    </p:spTree>
    <p:extLst>
      <p:ext uri="{BB962C8B-B14F-4D97-AF65-F5344CB8AC3E}">
        <p14:creationId xmlns:p14="http://schemas.microsoft.com/office/powerpoint/2010/main" val="2093084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0648"/>
            <a:ext cx="8229600" cy="511156"/>
          </a:xfrm>
        </p:spPr>
        <p:txBody>
          <a:bodyPr>
            <a:noAutofit/>
          </a:bodyPr>
          <a:lstStyle/>
          <a:p>
            <a:r>
              <a:rPr lang="uk-UA" sz="3200" dirty="0" smtClean="0"/>
              <a:t>Екологічні проблеми атомної енергетики</a:t>
            </a:r>
            <a:endParaRPr lang="ru-RU" sz="3200" dirty="0"/>
          </a:p>
        </p:txBody>
      </p:sp>
      <p:sp>
        <p:nvSpPr>
          <p:cNvPr id="9" name="Содержимое 4"/>
          <p:cNvSpPr>
            <a:spLocks noGrp="1"/>
          </p:cNvSpPr>
          <p:nvPr/>
        </p:nvSpPr>
        <p:spPr>
          <a:xfrm>
            <a:off x="2843808" y="908720"/>
            <a:ext cx="4299961" cy="5669822"/>
          </a:xfrm>
          <a:prstGeom prst="rect">
            <a:avLst/>
          </a:prstGeom>
        </p:spPr>
        <p:txBody>
          <a:bodyPr vert="horz" lIns="91440" tIns="45720" rIns="91440" bIns="45720" rtlCol="0">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uk-UA" sz="2800" dirty="0"/>
              <a:t> </a:t>
            </a:r>
            <a:r>
              <a:rPr lang="uk-UA" sz="3200" b="1" u="sng" dirty="0" smtClean="0">
                <a:solidFill>
                  <a:schemeClr val="tx2">
                    <a:lumMod val="50000"/>
                  </a:schemeClr>
                </a:solidFill>
              </a:rPr>
              <a:t>Проблема 3.</a:t>
            </a:r>
          </a:p>
          <a:p>
            <a:pPr algn="ctr">
              <a:buNone/>
            </a:pPr>
            <a:endParaRPr lang="uk-UA" sz="3200" b="1" u="sng" dirty="0">
              <a:solidFill>
                <a:schemeClr val="tx2">
                  <a:lumMod val="50000"/>
                </a:schemeClr>
              </a:solidFill>
            </a:endParaRPr>
          </a:p>
          <a:p>
            <a:pPr algn="ctr">
              <a:buNone/>
            </a:pPr>
            <a:r>
              <a:rPr lang="uk-UA" sz="3200" b="1" u="sng" dirty="0" smtClean="0">
                <a:solidFill>
                  <a:srgbClr val="FF0000"/>
                </a:solidFill>
              </a:rPr>
              <a:t>Ядерна зброя</a:t>
            </a:r>
            <a:endParaRPr lang="ru-RU" sz="2800" b="1" u="sng" dirty="0" smtClean="0">
              <a:solidFill>
                <a:srgbClr val="FF0000"/>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2706609"/>
            <a:ext cx="2962920" cy="2074044"/>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2444" y="4653136"/>
            <a:ext cx="2438400" cy="2072640"/>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624" y="2996952"/>
            <a:ext cx="1914525" cy="2390775"/>
          </a:xfrm>
          <a:prstGeom prst="rect">
            <a:avLst/>
          </a:prstGeom>
        </p:spPr>
      </p:pic>
    </p:spTree>
    <p:extLst>
      <p:ext uri="{BB962C8B-B14F-4D97-AF65-F5344CB8AC3E}">
        <p14:creationId xmlns:p14="http://schemas.microsoft.com/office/powerpoint/2010/main" val="1668870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2267744" y="908720"/>
            <a:ext cx="5472608" cy="5643602"/>
          </a:xfrm>
        </p:spPr>
        <p:txBody>
          <a:bodyPr>
            <a:noAutofit/>
          </a:bodyPr>
          <a:lstStyle/>
          <a:p>
            <a:pPr marL="0" indent="0" algn="ctr">
              <a:buNone/>
            </a:pPr>
            <a:r>
              <a:rPr lang="uk-UA" sz="2000" dirty="0" smtClean="0"/>
              <a:t> </a:t>
            </a:r>
            <a:r>
              <a:rPr lang="uk-UA" b="1" u="sng" dirty="0" smtClean="0">
                <a:solidFill>
                  <a:schemeClr val="tx2">
                    <a:lumMod val="50000"/>
                  </a:schemeClr>
                </a:solidFill>
              </a:rPr>
              <a:t>Проблема 4.</a:t>
            </a:r>
          </a:p>
          <a:p>
            <a:pPr marL="0" indent="0" algn="ctr">
              <a:buNone/>
            </a:pPr>
            <a:endParaRPr lang="uk-UA" sz="2000" b="1" u="sng" dirty="0">
              <a:solidFill>
                <a:schemeClr val="tx2">
                  <a:lumMod val="50000"/>
                </a:schemeClr>
              </a:solidFill>
            </a:endParaRPr>
          </a:p>
          <a:p>
            <a:pPr marL="0" indent="0" algn="ctr">
              <a:buNone/>
            </a:pPr>
            <a:r>
              <a:rPr lang="uk-UA" b="1" u="sng" dirty="0" smtClean="0">
                <a:solidFill>
                  <a:srgbClr val="FF0000"/>
                </a:solidFill>
              </a:rPr>
              <a:t>Забруднення навколишнього середовища</a:t>
            </a:r>
            <a:endParaRPr lang="uk-UA" b="1" u="sng" dirty="0">
              <a:solidFill>
                <a:srgbClr val="FF0000"/>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330898"/>
            <a:ext cx="4320480" cy="3297966"/>
          </a:xfrm>
          <a:prstGeom prst="rect">
            <a:avLst/>
          </a:prstGeom>
        </p:spPr>
      </p:pic>
    </p:spTree>
    <p:extLst>
      <p:ext uri="{BB962C8B-B14F-4D97-AF65-F5344CB8AC3E}">
        <p14:creationId xmlns:p14="http://schemas.microsoft.com/office/powerpoint/2010/main" val="192588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1928794" y="1000108"/>
            <a:ext cx="6715172" cy="5643602"/>
          </a:xfrm>
        </p:spPr>
        <p:txBody>
          <a:bodyPr numCol="1">
            <a:normAutofit/>
          </a:bodyPr>
          <a:lstStyle/>
          <a:p>
            <a:pPr marL="0" indent="0" algn="ctr">
              <a:buNone/>
            </a:pPr>
            <a:r>
              <a:rPr lang="uk-UA" sz="2800" dirty="0" smtClean="0"/>
              <a:t> </a:t>
            </a:r>
            <a:r>
              <a:rPr lang="uk-UA" b="1" u="sng" dirty="0" smtClean="0">
                <a:solidFill>
                  <a:schemeClr val="tx2">
                    <a:lumMod val="50000"/>
                  </a:schemeClr>
                </a:solidFill>
              </a:rPr>
              <a:t>Проблема 5.</a:t>
            </a:r>
            <a:endParaRPr lang="uk-UA" sz="2400" b="1" i="1" u="sng" dirty="0">
              <a:solidFill>
                <a:schemeClr val="tx2">
                  <a:lumMod val="50000"/>
                </a:schemeClr>
              </a:solidFill>
            </a:endParaRPr>
          </a:p>
          <a:p>
            <a:pPr marL="0" indent="0" algn="ctr">
              <a:buNone/>
            </a:pPr>
            <a:r>
              <a:rPr lang="uk-UA" b="1" u="sng" dirty="0" smtClean="0">
                <a:solidFill>
                  <a:srgbClr val="FF0000"/>
                </a:solidFill>
              </a:rPr>
              <a:t>Необхідність створення санітарної зони</a:t>
            </a:r>
            <a:endParaRPr lang="uk-UA" b="1" u="sng" dirty="0">
              <a:solidFill>
                <a:srgbClr val="FF0000"/>
              </a:solidFill>
            </a:endParaRPr>
          </a:p>
          <a:p>
            <a:pPr marL="0" indent="0" algn="ctr">
              <a:buNone/>
            </a:pPr>
            <a:r>
              <a:rPr lang="uk-UA" b="1" u="sng" dirty="0" smtClean="0">
                <a:solidFill>
                  <a:schemeClr val="tx2">
                    <a:lumMod val="50000"/>
                  </a:schemeClr>
                </a:solidFill>
              </a:rPr>
              <a:t>Проблема 6.</a:t>
            </a:r>
            <a:endParaRPr lang="uk-UA" b="1" u="sng" dirty="0">
              <a:solidFill>
                <a:srgbClr val="FF0000"/>
              </a:solidFill>
            </a:endParaRPr>
          </a:p>
          <a:p>
            <a:pPr marL="0" indent="0" algn="ctr">
              <a:buNone/>
            </a:pPr>
            <a:r>
              <a:rPr lang="uk-UA" b="1" u="sng" dirty="0" smtClean="0">
                <a:solidFill>
                  <a:srgbClr val="FF0000"/>
                </a:solidFill>
              </a:rPr>
              <a:t>«Людський» фактор</a:t>
            </a:r>
            <a:endParaRPr lang="ru-RU" b="1" u="sng" dirty="0">
              <a:solidFill>
                <a:srgbClr val="FF0000"/>
              </a:solidFill>
            </a:endParaRPr>
          </a:p>
        </p:txBody>
      </p:sp>
      <p:sp>
        <p:nvSpPr>
          <p:cNvPr id="6" name="Прямоугольник 5"/>
          <p:cNvSpPr/>
          <p:nvPr/>
        </p:nvSpPr>
        <p:spPr>
          <a:xfrm>
            <a:off x="1835696" y="1916832"/>
            <a:ext cx="7200800" cy="400110"/>
          </a:xfrm>
          <a:prstGeom prst="rect">
            <a:avLst/>
          </a:prstGeom>
        </p:spPr>
        <p:txBody>
          <a:bodyPr wrap="square">
            <a:spAutoFit/>
          </a:bodyPr>
          <a:lstStyle/>
          <a:p>
            <a:r>
              <a:rPr lang="uk-UA" sz="2000" dirty="0" smtClean="0"/>
              <a:t> </a:t>
            </a:r>
            <a:endParaRPr lang="uk-UA" sz="20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4077072"/>
            <a:ext cx="3416813" cy="2554960"/>
          </a:xfrm>
          <a:prstGeom prst="rect">
            <a:avLst/>
          </a:prstGeom>
        </p:spPr>
      </p:pic>
    </p:spTree>
    <p:extLst>
      <p:ext uri="{BB962C8B-B14F-4D97-AF65-F5344CB8AC3E}">
        <p14:creationId xmlns:p14="http://schemas.microsoft.com/office/powerpoint/2010/main" val="413714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0648"/>
            <a:ext cx="8229600" cy="511156"/>
          </a:xfrm>
        </p:spPr>
        <p:txBody>
          <a:bodyPr>
            <a:noAutofit/>
          </a:bodyPr>
          <a:lstStyle/>
          <a:p>
            <a:r>
              <a:rPr lang="uk-UA" sz="3200" dirty="0" smtClean="0"/>
              <a:t>Екологічні проблеми атомної енергетики</a:t>
            </a:r>
            <a:endParaRPr lang="ru-RU" sz="3200" dirty="0"/>
          </a:p>
        </p:txBody>
      </p:sp>
      <p:sp>
        <p:nvSpPr>
          <p:cNvPr id="9" name="Содержимое 4"/>
          <p:cNvSpPr>
            <a:spLocks noGrp="1"/>
          </p:cNvSpPr>
          <p:nvPr/>
        </p:nvSpPr>
        <p:spPr>
          <a:xfrm>
            <a:off x="1259632" y="908720"/>
            <a:ext cx="7704856" cy="5669822"/>
          </a:xfrm>
          <a:prstGeom prst="rect">
            <a:avLst/>
          </a:prstGeom>
        </p:spPr>
        <p:txBody>
          <a:bodyPr vert="horz" lIns="91440" tIns="45720" rIns="91440" bIns="45720" rtlCol="0">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None/>
            </a:pPr>
            <a:r>
              <a:rPr lang="uk-UA" sz="2400" dirty="0" smtClean="0"/>
              <a:t> </a:t>
            </a:r>
            <a:r>
              <a:rPr lang="uk-UA" sz="2400" b="1" dirty="0" smtClean="0">
                <a:solidFill>
                  <a:srgbClr val="FF0000"/>
                </a:solidFill>
              </a:rPr>
              <a:t>АТОМНА ЕНЕРГЕТИКА Є ДУЖЕ ВРАЗЛИВОЮ ДО ПОТЕПЛІННЯ, ЩО СТАВИТЬ ПІД ЗАГРОЗУ МОЖЛИВІСТЬ БЕЗПЕЧНОГО ФУНКЦІОНУВАННЯ РЕАКТОРІВ.</a:t>
            </a:r>
          </a:p>
        </p:txBody>
      </p:sp>
      <p:sp>
        <p:nvSpPr>
          <p:cNvPr id="2" name="Прямоугольник 1"/>
          <p:cNvSpPr/>
          <p:nvPr/>
        </p:nvSpPr>
        <p:spPr>
          <a:xfrm>
            <a:off x="2123728" y="2204864"/>
            <a:ext cx="3888432" cy="4154984"/>
          </a:xfrm>
          <a:prstGeom prst="rect">
            <a:avLst/>
          </a:prstGeom>
        </p:spPr>
        <p:txBody>
          <a:bodyPr wrap="square">
            <a:spAutoFit/>
          </a:bodyPr>
          <a:lstStyle/>
          <a:p>
            <a:r>
              <a:rPr lang="uk-UA" sz="2400" dirty="0" smtClean="0"/>
              <a:t>АЕС потребує воду для охолодження реакторів. Зі зміною клімату і частішими випадками спекотних днів виникають проблеми для роботи АЕС. В 2003 році, коли в Європі температура повітря досягла 40°С, 17 реакторів працювали на знижених потужностях або були повністю вимкненні.</a:t>
            </a:r>
            <a:endParaRPr lang="ru-RU" sz="2400"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876" y="2268016"/>
            <a:ext cx="3129402" cy="3176343"/>
          </a:xfrm>
          <a:prstGeom prst="rect">
            <a:avLst/>
          </a:prstGeom>
        </p:spPr>
      </p:pic>
    </p:spTree>
    <p:extLst>
      <p:ext uri="{BB962C8B-B14F-4D97-AF65-F5344CB8AC3E}">
        <p14:creationId xmlns:p14="http://schemas.microsoft.com/office/powerpoint/2010/main" val="811741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2555776" y="908720"/>
            <a:ext cx="5472608" cy="5643602"/>
          </a:xfrm>
        </p:spPr>
        <p:txBody>
          <a:bodyPr>
            <a:noAutofit/>
          </a:bodyPr>
          <a:lstStyle/>
          <a:p>
            <a:pPr marL="0" indent="0" algn="ctr">
              <a:buNone/>
            </a:pPr>
            <a:r>
              <a:rPr lang="uk-UA" sz="2400" b="1" u="sng" dirty="0" smtClean="0">
                <a:solidFill>
                  <a:srgbClr val="FF0000"/>
                </a:solidFill>
              </a:rPr>
              <a:t>Висновок:</a:t>
            </a:r>
          </a:p>
          <a:p>
            <a:pPr marL="0" indent="0">
              <a:buNone/>
            </a:pPr>
            <a:endParaRPr lang="uk-UA" sz="2000" dirty="0"/>
          </a:p>
        </p:txBody>
      </p:sp>
      <p:sp>
        <p:nvSpPr>
          <p:cNvPr id="4" name="Прямоугольник 3"/>
          <p:cNvSpPr/>
          <p:nvPr/>
        </p:nvSpPr>
        <p:spPr>
          <a:xfrm>
            <a:off x="1907704" y="1340768"/>
            <a:ext cx="6768752" cy="5509200"/>
          </a:xfrm>
          <a:prstGeom prst="rect">
            <a:avLst/>
          </a:prstGeom>
        </p:spPr>
        <p:txBody>
          <a:bodyPr wrap="square">
            <a:spAutoFit/>
          </a:bodyPr>
          <a:lstStyle/>
          <a:p>
            <a:pPr algn="ctr"/>
            <a:r>
              <a:rPr lang="uk-UA" sz="2200" dirty="0" smtClean="0"/>
              <a:t>Розвиток людського суспільства нерозривно </a:t>
            </a:r>
            <a:r>
              <a:rPr lang="uk-UA" sz="2200" dirty="0" err="1" smtClean="0"/>
              <a:t>пов</a:t>
            </a:r>
            <a:r>
              <a:rPr lang="en-US" sz="2200" dirty="0" smtClean="0"/>
              <a:t>’</a:t>
            </a:r>
            <a:r>
              <a:rPr lang="uk-UA" sz="2200" dirty="0" err="1" smtClean="0"/>
              <a:t>язаний</a:t>
            </a:r>
            <a:r>
              <a:rPr lang="uk-UA" sz="2200" dirty="0" smtClean="0"/>
              <a:t> зі споживанням різних видів енергії. Сьогодні гостро стоїть проблема швидкого вичерпування запасів природних енергоресурсів – вугілля, нафти, газу. Теоретично ядерна енергія близька до ідеальної. Вона ефективна і недорога. Проте з виробництвом ядерної енергії </a:t>
            </a:r>
            <a:r>
              <a:rPr lang="uk-UA" sz="2200" dirty="0" err="1" smtClean="0"/>
              <a:t>пов</a:t>
            </a:r>
            <a:r>
              <a:rPr lang="en-US" sz="2200" dirty="0" smtClean="0"/>
              <a:t>’</a:t>
            </a:r>
            <a:r>
              <a:rPr lang="uk-UA" sz="2200" dirty="0" err="1" smtClean="0"/>
              <a:t>язано</a:t>
            </a:r>
            <a:r>
              <a:rPr lang="uk-UA" sz="2200" dirty="0" smtClean="0"/>
              <a:t> чимало проблем. Використання будь-якого виду енергії доводиться оплачувати грошима, людським життям, забрудненням навколишнього середовища. Не існує якогось універсального виду енергії, також не можна відмовитися від одного виду енергії, не замінивши його іншими видами. Доводиться балансувати між вигодами і ризиком, і проблеми ядерної енергетики повинні </a:t>
            </a:r>
            <a:r>
              <a:rPr lang="uk-UA" sz="2200" dirty="0" err="1" smtClean="0"/>
              <a:t>розв</a:t>
            </a:r>
            <a:r>
              <a:rPr lang="en-US" sz="2200" dirty="0" smtClean="0"/>
              <a:t>’</a:t>
            </a:r>
            <a:r>
              <a:rPr lang="uk-UA" sz="2200" dirty="0" err="1" smtClean="0"/>
              <a:t>язуватися</a:t>
            </a:r>
            <a:r>
              <a:rPr lang="uk-UA" sz="2200" dirty="0" smtClean="0"/>
              <a:t> в цьому контексті. </a:t>
            </a:r>
            <a:endParaRPr lang="ru-RU" sz="2200" dirty="0"/>
          </a:p>
        </p:txBody>
      </p:sp>
    </p:spTree>
    <p:extLst>
      <p:ext uri="{BB962C8B-B14F-4D97-AF65-F5344CB8AC3E}">
        <p14:creationId xmlns:p14="http://schemas.microsoft.com/office/powerpoint/2010/main" val="2441928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1979712" y="1412776"/>
            <a:ext cx="4227382" cy="5643602"/>
          </a:xfrm>
        </p:spPr>
        <p:txBody>
          <a:bodyPr>
            <a:noAutofit/>
          </a:bodyPr>
          <a:lstStyle/>
          <a:p>
            <a:pPr marL="0" indent="0">
              <a:buNone/>
            </a:pPr>
            <a:r>
              <a:rPr lang="uk-UA" sz="2400" dirty="0"/>
              <a:t> </a:t>
            </a:r>
            <a:r>
              <a:rPr lang="uk-UA" sz="2400" dirty="0" smtClean="0"/>
              <a:t>Прискорювані темпи зміни кліматичного балансу та непередбачувані наслідки цього поставили людство перед питанням інтенсивного та якомога скорішого впровадження технологій, які б дозволили відмовитися від викопного палива та припинити використовувати атмосферу Землі як смітник для викидів парникових газів.</a:t>
            </a:r>
            <a:endParaRPr lang="ru-RU" sz="24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1052736"/>
            <a:ext cx="2576851" cy="365222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1928794" y="1000108"/>
            <a:ext cx="6715172" cy="5643602"/>
          </a:xfrm>
        </p:spPr>
        <p:txBody>
          <a:bodyPr numCol="1">
            <a:normAutofit/>
          </a:bodyPr>
          <a:lstStyle/>
          <a:p>
            <a:pPr marL="0" indent="0" algn="just">
              <a:buNone/>
            </a:pPr>
            <a:r>
              <a:rPr lang="uk-UA" sz="2800" dirty="0" smtClean="0"/>
              <a:t> Сьогодні існує достатньо способів отримання енергії, які можуть забезпечити потреби у ній, не заподіюючи шкоди довкіллю. Але поряд із тим існує технології, які продовжують </a:t>
            </a:r>
            <a:r>
              <a:rPr lang="uk-UA" sz="2800" dirty="0" err="1" smtClean="0"/>
              <a:t>нав</a:t>
            </a:r>
            <a:r>
              <a:rPr lang="en-US" sz="2800" dirty="0" smtClean="0"/>
              <a:t>’</a:t>
            </a:r>
            <a:r>
              <a:rPr lang="uk-UA" sz="2800" dirty="0" err="1" smtClean="0"/>
              <a:t>язувати</a:t>
            </a:r>
            <a:r>
              <a:rPr lang="uk-UA" sz="2800" dirty="0" smtClean="0"/>
              <a:t> людству, подаючи її як альтернативу традиційним видам палива і потужним ресурсам, здатним вирушити ледь не усі енергетичні проблеми.</a:t>
            </a:r>
            <a:endParaRPr lang="ru-RU"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0648"/>
            <a:ext cx="8229600" cy="511156"/>
          </a:xfrm>
        </p:spPr>
        <p:txBody>
          <a:bodyPr>
            <a:noAutofit/>
          </a:bodyPr>
          <a:lstStyle/>
          <a:p>
            <a:r>
              <a:rPr lang="uk-UA" sz="3200" dirty="0" smtClean="0"/>
              <a:t>Екологічні проблеми атомної енергетики</a:t>
            </a:r>
            <a:endParaRPr lang="ru-RU" sz="3200" dirty="0"/>
          </a:p>
        </p:txBody>
      </p:sp>
      <p:sp>
        <p:nvSpPr>
          <p:cNvPr id="9" name="Содержимое 4"/>
          <p:cNvSpPr>
            <a:spLocks noGrp="1"/>
          </p:cNvSpPr>
          <p:nvPr/>
        </p:nvSpPr>
        <p:spPr>
          <a:xfrm>
            <a:off x="2000231" y="1071546"/>
            <a:ext cx="6822329" cy="1785950"/>
          </a:xfrm>
          <a:prstGeom prst="rect">
            <a:avLst/>
          </a:prstGeom>
        </p:spPr>
        <p:txBody>
          <a:bodyPr vert="horz" lIns="91440" tIns="45720" rIns="91440" bIns="45720" rtlCol="0">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uk-UA" sz="2800" dirty="0" smtClean="0"/>
              <a:t> На міжнародних переговорах зі зміни клімату представники ядерної промисловості намагаються довести, що саме ядерна енергетика спроможна вирішити проблему зміни клімату.</a:t>
            </a:r>
            <a:endParaRPr lang="ru-RU" sz="2800" dirty="0" smtClean="0"/>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31" y="3573016"/>
            <a:ext cx="4785320" cy="29908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mc:AlternateContent xmlns:mc="http://schemas.openxmlformats.org/markup-compatibility/2006" xmlns:a14="http://schemas.microsoft.com/office/drawing/2010/main">
        <mc:Choice Requires="a14">
          <p:sp>
            <p:nvSpPr>
              <p:cNvPr id="3" name="Содержимое 2"/>
              <p:cNvSpPr>
                <a:spLocks noGrp="1"/>
              </p:cNvSpPr>
              <p:nvPr>
                <p:ph idx="1"/>
              </p:nvPr>
            </p:nvSpPr>
            <p:spPr>
              <a:xfrm>
                <a:off x="1979712" y="1412776"/>
                <a:ext cx="7164288" cy="5643602"/>
              </a:xfrm>
            </p:spPr>
            <p:txBody>
              <a:bodyPr>
                <a:noAutofit/>
              </a:bodyPr>
              <a:lstStyle/>
              <a:p>
                <a:pPr marL="0" indent="0">
                  <a:buNone/>
                </a:pPr>
                <a:r>
                  <a:rPr lang="uk-UA" sz="2000" dirty="0" smtClean="0"/>
                  <a:t> Справді, атомні електростанції викидають набагато менше парникових газів, ніж теплові станції, які працюють на вугіллі, мазуті чи газі. Враховуючи повний цикл, включаючи виробництво ядерного палива, на одну вироблену кВт/годину атомна станція викидає тільки у 2,5-5 разів менше </a:t>
                </a:r>
                <a14:m>
                  <m:oMath xmlns:m="http://schemas.openxmlformats.org/officeDocument/2006/math">
                    <m:sSub>
                      <m:sSubPr>
                        <m:ctrlPr>
                          <a:rPr lang="pt-BR" sz="2000" i="1" smtClean="0">
                            <a:latin typeface="Cambria Math"/>
                          </a:rPr>
                        </m:ctrlPr>
                      </m:sSubPr>
                      <m:e>
                        <m:r>
                          <a:rPr lang="uk-UA" sz="2000" b="0" i="1" smtClean="0">
                            <a:latin typeface="Cambria Math"/>
                          </a:rPr>
                          <m:t>СО</m:t>
                        </m:r>
                      </m:e>
                      <m:sub>
                        <m:r>
                          <a:rPr lang="uk-UA" sz="2000" b="0" i="1" smtClean="0">
                            <a:latin typeface="Cambria Math"/>
                          </a:rPr>
                          <m:t>2</m:t>
                        </m:r>
                      </m:sub>
                    </m:sSub>
                  </m:oMath>
                </a14:m>
                <a:r>
                  <a:rPr lang="ru-RU" sz="2000" dirty="0" smtClean="0"/>
                  <a:t>, </a:t>
                </a:r>
                <a:r>
                  <a:rPr lang="uk-UA" sz="2000" dirty="0" smtClean="0"/>
                  <a:t>ніж станція</a:t>
                </a:r>
                <a:r>
                  <a:rPr lang="ru-RU" sz="2000" dirty="0" smtClean="0"/>
                  <a:t>, </a:t>
                </a:r>
                <a:r>
                  <a:rPr lang="uk-UA" sz="2000" dirty="0" smtClean="0"/>
                  <a:t>що працює на природному газі. Більш того, при комбінованому виробництві тепла та електрики з природного газу за існуючими технологіями, отримують викиди </a:t>
                </a:r>
                <a14:m>
                  <m:oMath xmlns:m="http://schemas.openxmlformats.org/officeDocument/2006/math">
                    <m:sSub>
                      <m:sSubPr>
                        <m:ctrlPr>
                          <a:rPr lang="pt-BR" sz="2000" i="1" smtClean="0">
                            <a:latin typeface="Cambria Math"/>
                          </a:rPr>
                        </m:ctrlPr>
                      </m:sSubPr>
                      <m:e>
                        <m:r>
                          <a:rPr lang="uk-UA" sz="2000" b="0" i="1" smtClean="0">
                            <a:latin typeface="Cambria Math"/>
                          </a:rPr>
                          <m:t>СО</m:t>
                        </m:r>
                      </m:e>
                      <m:sub>
                        <m:r>
                          <a:rPr lang="uk-UA" sz="2000" b="0" i="1" smtClean="0">
                            <a:latin typeface="Cambria Math"/>
                          </a:rPr>
                          <m:t>2</m:t>
                        </m:r>
                      </m:sub>
                    </m:sSub>
                    <m:r>
                      <a:rPr lang="uk-UA" sz="2000" b="0" i="1" smtClean="0">
                        <a:latin typeface="Cambria Math"/>
                      </a:rPr>
                      <m:t> </m:t>
                    </m:r>
                  </m:oMath>
                </a14:m>
                <a:r>
                  <a:rPr lang="uk-UA" sz="2000" dirty="0" smtClean="0"/>
                  <a:t>менші, ніж на атомній станції.</a:t>
                </a:r>
                <a:endParaRPr lang="uk-UA" sz="2000" dirty="0"/>
              </a:p>
            </p:txBody>
          </p:sp>
        </mc:Choice>
        <mc:Fallback xmlns="">
          <p:sp>
            <p:nvSpPr>
              <p:cNvPr id="3" name="Содержимое 2"/>
              <p:cNvSpPr>
                <a:spLocks noGrp="1" noRot="1" noChangeAspect="1" noMove="1" noResize="1" noEditPoints="1" noAdjustHandles="1" noChangeArrowheads="1" noChangeShapeType="1" noTextEdit="1"/>
              </p:cNvSpPr>
              <p:nvPr>
                <p:ph idx="1"/>
              </p:nvPr>
            </p:nvSpPr>
            <p:spPr>
              <a:xfrm>
                <a:off x="1979712" y="1412776"/>
                <a:ext cx="7164288" cy="5643602"/>
              </a:xfrm>
              <a:blipFill rotWithShape="1">
                <a:blip r:embed="rId3"/>
                <a:stretch>
                  <a:fillRect l="-936" t="-540"/>
                </a:stretch>
              </a:blipFill>
            </p:spPr>
            <p:txBody>
              <a:bodyPr/>
              <a:lstStyle/>
              <a:p>
                <a:r>
                  <a:rPr lang="ru-RU">
                    <a:noFill/>
                  </a:rPr>
                  <a:t> </a:t>
                </a:r>
              </a:p>
            </p:txBody>
          </p:sp>
        </mc:Fallback>
      </mc:AlternateContent>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365104"/>
            <a:ext cx="3283049" cy="2332693"/>
          </a:xfrm>
          <a:prstGeom prst="rect">
            <a:avLst/>
          </a:prstGeom>
        </p:spPr>
      </p:pic>
    </p:spTree>
    <p:extLst>
      <p:ext uri="{BB962C8B-B14F-4D97-AF65-F5344CB8AC3E}">
        <p14:creationId xmlns:p14="http://schemas.microsoft.com/office/powerpoint/2010/main" val="3062007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1928794" y="1000108"/>
            <a:ext cx="6715172" cy="5643602"/>
          </a:xfrm>
        </p:spPr>
        <p:txBody>
          <a:bodyPr numCol="1">
            <a:normAutofit/>
          </a:bodyPr>
          <a:lstStyle/>
          <a:p>
            <a:pPr marL="0" indent="0">
              <a:buNone/>
            </a:pPr>
            <a:r>
              <a:rPr lang="uk-UA" sz="2800" dirty="0" smtClean="0"/>
              <a:t> Але водночас атомна енергетика спричинює низку інших не вирішених екологічних та економічних проблем. Численні дослідження стверджують, що атомна енергетика – найдорожчий і найнебезпечніших з усіх видів отримання енергії. </a:t>
            </a:r>
            <a:endParaRPr lang="ru-RU" sz="28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4005064"/>
            <a:ext cx="3540224" cy="2655168"/>
          </a:xfrm>
          <a:prstGeom prst="rect">
            <a:avLst/>
          </a:prstGeom>
        </p:spPr>
      </p:pic>
    </p:spTree>
    <p:extLst>
      <p:ext uri="{BB962C8B-B14F-4D97-AF65-F5344CB8AC3E}">
        <p14:creationId xmlns:p14="http://schemas.microsoft.com/office/powerpoint/2010/main" val="2905266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0648"/>
            <a:ext cx="8229600" cy="511156"/>
          </a:xfrm>
        </p:spPr>
        <p:txBody>
          <a:bodyPr>
            <a:noAutofit/>
          </a:bodyPr>
          <a:lstStyle/>
          <a:p>
            <a:r>
              <a:rPr lang="uk-UA" sz="3200" dirty="0" smtClean="0"/>
              <a:t>Екологічні проблеми атомної енергетики</a:t>
            </a:r>
            <a:endParaRPr lang="ru-RU" sz="3200" dirty="0"/>
          </a:p>
        </p:txBody>
      </p:sp>
      <p:sp>
        <p:nvSpPr>
          <p:cNvPr id="9" name="Содержимое 4"/>
          <p:cNvSpPr>
            <a:spLocks noGrp="1"/>
          </p:cNvSpPr>
          <p:nvPr/>
        </p:nvSpPr>
        <p:spPr>
          <a:xfrm>
            <a:off x="1980587" y="764704"/>
            <a:ext cx="4299961" cy="5669822"/>
          </a:xfrm>
          <a:prstGeom prst="rect">
            <a:avLst/>
          </a:prstGeom>
        </p:spPr>
        <p:txBody>
          <a:bodyPr vert="horz" lIns="91440" tIns="45720" rIns="91440" bIns="45720" rtlCol="0">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uk-UA" sz="2800" dirty="0"/>
              <a:t> </a:t>
            </a:r>
            <a:r>
              <a:rPr lang="uk-UA" sz="2400" dirty="0" smtClean="0"/>
              <a:t>У процесі виробництва електроенергії на АЕС утворюються радіоактивні відходи, які залишатимуться небезпечними десятки тисяч років. Досі не існує безпечної технології утилізації, переробки та захоронення радіоактивних відходів. Збільшення кількості блоків на українських АЕС та продовження строку експлуатації існуючих блоків, призведе лише до збільшення радіоактивних відходів і нових ризиків для населення.</a:t>
            </a:r>
            <a:endParaRPr lang="ru-RU" sz="2400" dirty="0" smtClean="0"/>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745" y="1124744"/>
            <a:ext cx="3057952" cy="4020111"/>
          </a:xfrm>
          <a:prstGeom prst="rect">
            <a:avLst/>
          </a:prstGeom>
        </p:spPr>
      </p:pic>
    </p:spTree>
    <p:extLst>
      <p:ext uri="{BB962C8B-B14F-4D97-AF65-F5344CB8AC3E}">
        <p14:creationId xmlns:p14="http://schemas.microsoft.com/office/powerpoint/2010/main" val="729983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1763688" y="980728"/>
            <a:ext cx="3960440" cy="5643602"/>
          </a:xfrm>
        </p:spPr>
        <p:txBody>
          <a:bodyPr>
            <a:noAutofit/>
          </a:bodyPr>
          <a:lstStyle/>
          <a:p>
            <a:pPr marL="0" indent="0">
              <a:buNone/>
            </a:pPr>
            <a:r>
              <a:rPr lang="uk-UA" sz="2000" dirty="0" smtClean="0"/>
              <a:t> </a:t>
            </a:r>
            <a:r>
              <a:rPr lang="uk-UA" sz="2400" dirty="0" smtClean="0"/>
              <a:t>Сьогодні не існує жодного безпечного атомного реактора. На багатьох АЕС світу в результаті технічного дефекту чи людської помилки трапляються інциденти, що можуть призвести до аварії. Наслідки аварії на атомній станції значно перевищуватимуть матеріальні чи людські втрати, спричинені аварією на будь-якому іншому енергетичному об</a:t>
            </a:r>
            <a:r>
              <a:rPr lang="en-US" sz="2400" dirty="0" smtClean="0"/>
              <a:t>’</a:t>
            </a:r>
            <a:r>
              <a:rPr lang="uk-UA" sz="2400" dirty="0" err="1" smtClean="0"/>
              <a:t>єкті</a:t>
            </a:r>
            <a:r>
              <a:rPr lang="uk-UA" sz="2400" dirty="0" smtClean="0"/>
              <a:t>. </a:t>
            </a:r>
            <a:endParaRPr lang="uk-UA" sz="20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908720"/>
            <a:ext cx="3212686" cy="4464496"/>
          </a:xfrm>
          <a:prstGeom prst="rect">
            <a:avLst/>
          </a:prstGeom>
        </p:spPr>
      </p:pic>
    </p:spTree>
    <p:extLst>
      <p:ext uri="{BB962C8B-B14F-4D97-AF65-F5344CB8AC3E}">
        <p14:creationId xmlns:p14="http://schemas.microsoft.com/office/powerpoint/2010/main" val="1978059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582594"/>
          </a:xfrm>
        </p:spPr>
        <p:txBody>
          <a:bodyPr>
            <a:noAutofit/>
          </a:bodyPr>
          <a:lstStyle/>
          <a:p>
            <a:r>
              <a:rPr lang="uk-UA" sz="3200" dirty="0" smtClean="0"/>
              <a:t>Екологічні проблеми атомної енергетики</a:t>
            </a:r>
            <a:endParaRPr lang="ru-RU" sz="3200" dirty="0"/>
          </a:p>
        </p:txBody>
      </p:sp>
      <p:sp>
        <p:nvSpPr>
          <p:cNvPr id="3" name="Содержимое 2"/>
          <p:cNvSpPr>
            <a:spLocks noGrp="1"/>
          </p:cNvSpPr>
          <p:nvPr>
            <p:ph idx="1"/>
          </p:nvPr>
        </p:nvSpPr>
        <p:spPr>
          <a:xfrm>
            <a:off x="1928794" y="1000108"/>
            <a:ext cx="6715172" cy="5643602"/>
          </a:xfrm>
        </p:spPr>
        <p:txBody>
          <a:bodyPr numCol="1">
            <a:normAutofit/>
          </a:bodyPr>
          <a:lstStyle/>
          <a:p>
            <a:pPr marL="0" indent="0" algn="ctr">
              <a:buNone/>
            </a:pPr>
            <a:r>
              <a:rPr lang="uk-UA" sz="2800" dirty="0" smtClean="0"/>
              <a:t> </a:t>
            </a:r>
            <a:r>
              <a:rPr lang="uk-UA" sz="2400" b="1" i="1" u="sng" dirty="0" smtClean="0">
                <a:solidFill>
                  <a:srgbClr val="FF0000"/>
                </a:solidFill>
              </a:rPr>
              <a:t>Історія ядерної епохи – це історія катастроф</a:t>
            </a:r>
            <a:endParaRPr lang="ru-RU" sz="2400" b="1" i="1" u="sng" dirty="0">
              <a:solidFill>
                <a:srgbClr val="FF0000"/>
              </a:solidFill>
            </a:endParaRPr>
          </a:p>
        </p:txBody>
      </p:sp>
      <p:sp>
        <p:nvSpPr>
          <p:cNvPr id="5" name="Прямоугольник 4"/>
          <p:cNvSpPr/>
          <p:nvPr/>
        </p:nvSpPr>
        <p:spPr>
          <a:xfrm>
            <a:off x="3275856" y="1412776"/>
            <a:ext cx="4181209" cy="400110"/>
          </a:xfrm>
          <a:prstGeom prst="rect">
            <a:avLst/>
          </a:prstGeom>
        </p:spPr>
        <p:txBody>
          <a:bodyPr wrap="none">
            <a:spAutoFit/>
          </a:bodyPr>
          <a:lstStyle/>
          <a:p>
            <a:r>
              <a:rPr lang="uk-UA" sz="2000" b="1" i="1" dirty="0" smtClean="0"/>
              <a:t>Чорнобиль/Україна, 26 квітня 1986</a:t>
            </a:r>
            <a:endParaRPr lang="ru-RU" b="1" i="1" dirty="0"/>
          </a:p>
        </p:txBody>
      </p:sp>
      <mc:AlternateContent xmlns:mc="http://schemas.openxmlformats.org/markup-compatibility/2006" xmlns:a14="http://schemas.microsoft.com/office/drawing/2010/main">
        <mc:Choice Requires="a14">
          <p:sp>
            <p:nvSpPr>
              <p:cNvPr id="6" name="Прямоугольник 5"/>
              <p:cNvSpPr/>
              <p:nvPr/>
            </p:nvSpPr>
            <p:spPr>
              <a:xfrm>
                <a:off x="1835696" y="1916832"/>
                <a:ext cx="7200800" cy="2246769"/>
              </a:xfrm>
              <a:prstGeom prst="rect">
                <a:avLst/>
              </a:prstGeom>
            </p:spPr>
            <p:txBody>
              <a:bodyPr wrap="square">
                <a:spAutoFit/>
              </a:bodyPr>
              <a:lstStyle/>
              <a:p>
                <a:r>
                  <a:rPr lang="uk-UA" sz="2000" dirty="0" smtClean="0"/>
                  <a:t> Під час випробувань нової системи безпеки 4 блоку </a:t>
                </a:r>
                <a:r>
                  <a:rPr lang="uk-UA" sz="2000" dirty="0" err="1" smtClean="0"/>
                  <a:t>Чорнобильскої</a:t>
                </a:r>
                <a:r>
                  <a:rPr lang="uk-UA" sz="2000" dirty="0" smtClean="0"/>
                  <a:t> АЕС низка помилок операторів АЕС призвела до того, що стала плавитися активна зона реактора. Вибух пари зірвав 1000-тонну кришку реактора. Радіоактивні хмари дійшли до Європи. В Україні та Білорусі  виявилися зараженими 160 тис. </a:t>
                </a:r>
                <a14:m>
                  <m:oMath xmlns:m="http://schemas.openxmlformats.org/officeDocument/2006/math">
                    <m:sSup>
                      <m:sSupPr>
                        <m:ctrlPr>
                          <a:rPr lang="en-US" sz="2000" i="1" smtClean="0">
                            <a:latin typeface="Cambria Math"/>
                          </a:rPr>
                        </m:ctrlPr>
                      </m:sSupPr>
                      <m:e>
                        <m:r>
                          <a:rPr lang="uk-UA" sz="2000" b="0" i="1" smtClean="0">
                            <a:latin typeface="Cambria Math"/>
                          </a:rPr>
                          <m:t>км</m:t>
                        </m:r>
                      </m:e>
                      <m:sup>
                        <m:r>
                          <a:rPr lang="en-US" sz="2000" i="1" smtClean="0">
                            <a:latin typeface="Cambria Math"/>
                          </a:rPr>
                          <m:t>2</m:t>
                        </m:r>
                      </m:sup>
                    </m:sSup>
                  </m:oMath>
                </a14:m>
                <a:r>
                  <a:rPr lang="ru-RU" sz="2000" dirty="0" smtClean="0"/>
                  <a:t> </a:t>
                </a:r>
                <a:r>
                  <a:rPr lang="uk-UA" sz="2000" dirty="0" smtClean="0"/>
                  <a:t>території</a:t>
                </a:r>
                <a:r>
                  <a:rPr lang="ru-RU" sz="2000" dirty="0" smtClean="0"/>
                  <a:t>. </a:t>
                </a:r>
                <a:r>
                  <a:rPr lang="uk-UA" sz="2000" dirty="0" smtClean="0"/>
                  <a:t>В колишньому СРСР від аварії постраждали 9 </a:t>
                </a:r>
                <a:r>
                  <a:rPr lang="uk-UA" sz="2000" dirty="0" err="1" smtClean="0"/>
                  <a:t>млн</a:t>
                </a:r>
                <a:r>
                  <a:rPr lang="uk-UA" sz="2000" dirty="0" smtClean="0"/>
                  <a:t> людей.</a:t>
                </a:r>
                <a:endParaRPr lang="uk-UA" sz="20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835696" y="1916832"/>
                <a:ext cx="7200800" cy="2246769"/>
              </a:xfrm>
              <a:prstGeom prst="rect">
                <a:avLst/>
              </a:prstGeom>
              <a:blipFill rotWithShape="1">
                <a:blip r:embed="rId3"/>
                <a:stretch>
                  <a:fillRect l="-847" t="-1355" r="-1185" b="-3794"/>
                </a:stretch>
              </a:blipFill>
            </p:spPr>
            <p:txBody>
              <a:bodyPr/>
              <a:lstStyle/>
              <a:p>
                <a:r>
                  <a:rPr lang="ru-RU">
                    <a:noFill/>
                  </a:rPr>
                  <a:t> </a:t>
                </a:r>
              </a:p>
            </p:txBody>
          </p:sp>
        </mc:Fallback>
      </mc:AlternateContent>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4293096"/>
            <a:ext cx="3778854" cy="2355131"/>
          </a:xfrm>
          <a:prstGeom prst="rect">
            <a:avLst/>
          </a:prstGeom>
        </p:spPr>
      </p:pic>
    </p:spTree>
    <p:extLst>
      <p:ext uri="{BB962C8B-B14F-4D97-AF65-F5344CB8AC3E}">
        <p14:creationId xmlns:p14="http://schemas.microsoft.com/office/powerpoint/2010/main" val="4180458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707</Words>
  <Application>Microsoft Office PowerPoint</Application>
  <PresentationFormat>Экран (4:3)</PresentationFormat>
  <Paragraphs>53</Paragraphs>
  <Slides>16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lpstr>Екологічні проблеми атомної енергетики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User</cp:lastModifiedBy>
  <cp:revision>35</cp:revision>
  <dcterms:modified xsi:type="dcterms:W3CDTF">2015-02-08T13:08:37Z</dcterms:modified>
</cp:coreProperties>
</file>