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1"/>
  </p:notesMasterIdLst>
  <p:sldIdLst>
    <p:sldId id="256" r:id="rId3"/>
    <p:sldId id="257" r:id="rId4"/>
    <p:sldId id="258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0" r:id="rId14"/>
    <p:sldId id="269" r:id="rId15"/>
    <p:sldId id="270" r:id="rId16"/>
    <p:sldId id="261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2652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8149727811801306"/>
                  <c:y val="-0.238080602956763"/>
                </c:manualLayout>
              </c:layout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Країни, що розвиваються</c:v>
                </c:pt>
                <c:pt idx="1">
                  <c:v>Постсоціалістичні країни</c:v>
                </c:pt>
                <c:pt idx="2">
                  <c:v>Розвинені країни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0.65000000000000013</c:v>
                </c:pt>
                <c:pt idx="1">
                  <c:v>0.22000000000000003</c:v>
                </c:pt>
                <c:pt idx="2">
                  <c:v>0.13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191819772528433"/>
          <c:y val="0.18989306806087458"/>
          <c:w val="0.37882254301545659"/>
          <c:h val="0.62021364293079739"/>
        </c:manualLayout>
      </c:layout>
      <c:spPr>
        <a:solidFill>
          <a:srgbClr val="4F81BD">
            <a:alpha val="40000"/>
          </a:srgbClr>
        </a:solidFill>
      </c:spPr>
      <c:txPr>
        <a:bodyPr/>
        <a:lstStyle/>
        <a:p>
          <a:pPr>
            <a:defRPr sz="2800">
              <a:solidFill>
                <a:srgbClr val="FFFF00"/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7"/>
  <c:chart>
    <c:autoTitleDeleted val="1"/>
    <c:plotArea>
      <c:layout>
        <c:manualLayout>
          <c:layoutTarget val="inner"/>
          <c:xMode val="edge"/>
          <c:yMode val="edge"/>
          <c:x val="0.1131569657195494"/>
          <c:y val="0.10971129233410859"/>
          <c:w val="0.81276890735880236"/>
          <c:h val="0.66996913251998136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0039867517431431E-2"/>
                </c:manualLayout>
              </c:layout>
              <c:showVal val="1"/>
            </c:dLbl>
            <c:dLbl>
              <c:idx val="1"/>
              <c:layout>
                <c:manualLayout>
                  <c:x val="2.8291854240044454E-17"/>
                  <c:y val="-4.8047841020917831E-2"/>
                </c:manualLayout>
              </c:layout>
              <c:showVal val="1"/>
            </c:dLbl>
            <c:dLbl>
              <c:idx val="2"/>
              <c:layout>
                <c:manualLayout>
                  <c:x val="-1.5432098765432102E-3"/>
                  <c:y val="-5.3386490023242063E-2"/>
                </c:manualLayout>
              </c:layout>
              <c:showVal val="1"/>
            </c:dLbl>
            <c:dLbl>
              <c:idx val="3"/>
              <c:layout>
                <c:manualLayout>
                  <c:x val="3.08641975308642E-3"/>
                  <c:y val="-0.13346622505810501"/>
                </c:manualLayout>
              </c:layout>
              <c:showVal val="1"/>
            </c:dLbl>
            <c:dLbl>
              <c:idx val="4"/>
              <c:layout>
                <c:manualLayout>
                  <c:x val="1.5432098765432102E-3"/>
                  <c:y val="-0.2001993375871577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0.3256575891417765"/>
                </c:manualLayout>
              </c:layout>
              <c:showVal val="1"/>
            </c:dLbl>
            <c:dLbl>
              <c:idx val="6"/>
              <c:layout>
                <c:manualLayout>
                  <c:x val="-1.5432098765432102E-3"/>
                  <c:y val="-0.34434286064991126"/>
                </c:manualLayout>
              </c:layout>
              <c:showVal val="1"/>
            </c:dLbl>
            <c:dLbl>
              <c:idx val="7"/>
              <c:layout>
                <c:manualLayout>
                  <c:x val="-1.5432098765432102E-3"/>
                  <c:y val="-0.38972137716966709"/>
                </c:manualLayout>
              </c:layout>
              <c:showVal val="1"/>
            </c:dLbl>
            <c:dLbl>
              <c:idx val="8"/>
              <c:layout>
                <c:manualLayout>
                  <c:x val="-3.0864197530863073E-3"/>
                  <c:y val="-0.365697456659208"/>
                </c:manualLayout>
              </c:layout>
              <c:showVal val="1"/>
            </c:dLbl>
            <c:showVal val="1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1920</c:v>
                </c:pt>
                <c:pt idx="1">
                  <c:v>1938</c:v>
                </c:pt>
                <c:pt idx="2">
                  <c:v>1950</c:v>
                </c:pt>
                <c:pt idx="3">
                  <c:v>1970</c:v>
                </c:pt>
                <c:pt idx="4">
                  <c:v>1980</c:v>
                </c:pt>
                <c:pt idx="5">
                  <c:v>1998</c:v>
                </c:pt>
                <c:pt idx="6">
                  <c:v>2002</c:v>
                </c:pt>
                <c:pt idx="7">
                  <c:v>2007</c:v>
                </c:pt>
                <c:pt idx="8">
                  <c:v>2010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124</c:v>
                </c:pt>
                <c:pt idx="1">
                  <c:v>460</c:v>
                </c:pt>
                <c:pt idx="2">
                  <c:v>972</c:v>
                </c:pt>
                <c:pt idx="3">
                  <c:v>5053</c:v>
                </c:pt>
                <c:pt idx="4">
                  <c:v>8346</c:v>
                </c:pt>
                <c:pt idx="5">
                  <c:v>13937</c:v>
                </c:pt>
                <c:pt idx="6">
                  <c:v>15290</c:v>
                </c:pt>
                <c:pt idx="7">
                  <c:v>17382</c:v>
                </c:pt>
                <c:pt idx="8">
                  <c:v>16358</c:v>
                </c:pt>
              </c:numCache>
            </c:numRef>
          </c:val>
        </c:ser>
        <c:overlap val="100"/>
        <c:axId val="83920768"/>
        <c:axId val="83947520"/>
      </c:barChart>
      <c:catAx>
        <c:axId val="83920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b="0" dirty="0" smtClean="0"/>
                  <a:t>Роки</a:t>
                </a:r>
                <a:endParaRPr lang="ru-RU" b="0" dirty="0"/>
              </a:p>
            </c:rich>
          </c:tx>
          <c:layout>
            <c:manualLayout>
              <c:xMode val="edge"/>
              <c:yMode val="edge"/>
              <c:x val="0.9246185719840575"/>
              <c:y val="0.81532365356666292"/>
            </c:manualLayout>
          </c:layout>
        </c:title>
        <c:numFmt formatCode="General" sourceLinked="1"/>
        <c:tickLblPos val="nextTo"/>
        <c:crossAx val="83947520"/>
        <c:crosses val="autoZero"/>
        <c:auto val="1"/>
        <c:lblAlgn val="ctr"/>
        <c:lblOffset val="100"/>
      </c:catAx>
      <c:valAx>
        <c:axId val="83947520"/>
        <c:scaling>
          <c:orientation val="minMax"/>
        </c:scaling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uk-UA" sz="1800" b="0" i="0" u="none" strike="noStrike" baseline="0" dirty="0" err="1" smtClean="0"/>
                  <a:t>Млрд</a:t>
                </a:r>
                <a:r>
                  <a:rPr lang="uk-UA" sz="1800" b="0" i="0" u="none" strike="noStrike" baseline="0" dirty="0" smtClean="0"/>
                  <a:t>, кВт/</a:t>
                </a:r>
                <a:r>
                  <a:rPr lang="uk-UA" sz="1800" b="0" i="0" u="none" strike="noStrike" baseline="0" dirty="0" err="1" smtClean="0"/>
                  <a:t>год</a:t>
                </a:r>
                <a:endParaRPr lang="ru-RU" b="0" dirty="0"/>
              </a:p>
            </c:rich>
          </c:tx>
          <c:layout>
            <c:manualLayout>
              <c:xMode val="edge"/>
              <c:yMode val="edge"/>
              <c:x val="0"/>
              <c:y val="0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83920768"/>
        <c:crosses val="autoZero"/>
        <c:crossBetween val="between"/>
      </c:valAx>
      <c:spPr>
        <a:noFill/>
      </c:spPr>
    </c:plotArea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800"/>
            </a:pPr>
            <a:r>
              <a:rPr lang="uk-UA" sz="2800" dirty="0" smtClean="0"/>
              <a:t>2010</a:t>
            </a:r>
            <a:r>
              <a:rPr lang="uk-UA" sz="2800" baseline="0" dirty="0" smtClean="0"/>
              <a:t> р.</a:t>
            </a:r>
            <a:endParaRPr lang="ru-RU" sz="28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3"/>
              <c:layout>
                <c:manualLayout>
                  <c:x val="-1.5818144259745311E-2"/>
                  <c:y val="-2.404306000733988E-2"/>
                </c:manualLayout>
              </c:layout>
              <c:showVal val="1"/>
            </c:dLbl>
            <c:txPr>
              <a:bodyPr/>
              <a:lstStyle/>
              <a:p>
                <a:pPr>
                  <a:defRPr sz="4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ТЕС</c:v>
                </c:pt>
                <c:pt idx="1">
                  <c:v>ГЕС</c:v>
                </c:pt>
                <c:pt idx="2">
                  <c:v>АЕС</c:v>
                </c:pt>
                <c:pt idx="3">
                  <c:v>Альтернативні джерела енергії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0.62000000000000011</c:v>
                </c:pt>
                <c:pt idx="1">
                  <c:v>0.19</c:v>
                </c:pt>
                <c:pt idx="2">
                  <c:v>0.18000000000000002</c:v>
                </c:pt>
                <c:pt idx="3">
                  <c:v>1.0000000000000002E-2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749149411879091"/>
          <c:y val="8.9405282367531508E-2"/>
          <c:w val="0.3609652960046662"/>
          <c:h val="0.81940749405154223"/>
        </c:manualLayout>
      </c:layout>
      <c:txPr>
        <a:bodyPr/>
        <a:lstStyle/>
        <a:p>
          <a:pPr>
            <a:defRPr sz="2400" b="1"/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800"/>
            </a:pPr>
            <a:r>
              <a:rPr lang="uk-UA" sz="2800" dirty="0" smtClean="0"/>
              <a:t>2030</a:t>
            </a:r>
            <a:r>
              <a:rPr lang="uk-UA" sz="2800" baseline="0" dirty="0" smtClean="0"/>
              <a:t> р. (прогноз)</a:t>
            </a:r>
            <a:endParaRPr lang="ru-RU" sz="2800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ТЕС</c:v>
                </c:pt>
                <c:pt idx="1">
                  <c:v>ГЕС</c:v>
                </c:pt>
                <c:pt idx="2">
                  <c:v>АЕС</c:v>
                </c:pt>
                <c:pt idx="3">
                  <c:v>Альтернативні джерела енергії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0.47600000000000003</c:v>
                </c:pt>
                <c:pt idx="1">
                  <c:v>0.11899999999999998</c:v>
                </c:pt>
                <c:pt idx="2">
                  <c:v>0.33300000000000007</c:v>
                </c:pt>
                <c:pt idx="3">
                  <c:v>7.1999999999999995E-2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315203655098676"/>
          <c:y val="0.19854559129184224"/>
          <c:w val="0.32758870418975422"/>
          <c:h val="0.63989210693945142"/>
        </c:manualLayout>
      </c:layout>
      <c:txPr>
        <a:bodyPr/>
        <a:lstStyle/>
        <a:p>
          <a:pPr>
            <a:defRPr sz="2400" b="1"/>
          </a:pPr>
          <a:endParaRPr lang="ru-RU"/>
        </a:p>
      </c:txPr>
    </c:legend>
    <c:plotVisOnly val="1"/>
  </c:chart>
  <c:spPr>
    <a:gradFill>
      <a:gsLst>
        <a:gs pos="0">
          <a:srgbClr val="4F81BD">
            <a:tint val="66000"/>
            <a:satMod val="160000"/>
          </a:srgbClr>
        </a:gs>
        <a:gs pos="50000">
          <a:srgbClr val="4F81BD">
            <a:tint val="44500"/>
            <a:satMod val="160000"/>
          </a:srgbClr>
        </a:gs>
        <a:gs pos="100000">
          <a:srgbClr val="4F81BD">
            <a:tint val="23500"/>
            <a:satMod val="160000"/>
          </a:srgb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A918-8A40-40E3-A2CB-ECACCA2253AF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AA22-84B2-4633-BB4E-E8CEE2F21B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AA22-84B2-4633-BB4E-E8CEE2F21B7A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29F2CB-7231-4100-B0E4-37191EE2C037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587B67-765A-4D6D-85EA-8151FF3652D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inenergo.gov.ru/upload/resize_cache/iblock/5bc/475_316_1/5bcae9733e40b252c960d6c98bfef8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63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029604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uk-UA" sz="7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Електроенергетика</a:t>
            </a:r>
            <a:endParaRPr lang="ru-RU" sz="7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Розмаїтого Дмитра, 10-А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епловой двига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5909" y="1"/>
            <a:ext cx="102358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Провідні країни </a:t>
            </a:r>
            <a:b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 виробництва енергії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США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Китай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Японія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Росія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Німеччина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Польща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Австралія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-ASUTP.ru - Emerson автоматизирует одну из крупнейших тепловых электростанций в Европ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6647" y="0"/>
            <a:ext cx="1029729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Найбільша ТЕС у світі – </a:t>
            </a:r>
            <a:r>
              <a:rPr lang="uk-UA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“Сургутська”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(Росія)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На &quot;Запорожской АЭС&quot; был досрочно запущен третий энергоблок"/>
          <p:cNvPicPr>
            <a:picLocks noChangeAspect="1" noChangeArrowheads="1"/>
          </p:cNvPicPr>
          <p:nvPr/>
        </p:nvPicPr>
        <p:blipFill>
          <a:blip r:embed="rId2"/>
          <a:srcRect r="8904" b="3883"/>
          <a:stretch>
            <a:fillRect/>
          </a:stretch>
        </p:blipFill>
        <p:spPr bwMode="auto">
          <a:xfrm>
            <a:off x="-1" y="-1"/>
            <a:ext cx="9144001" cy="70723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vi-VN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томна електрост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vi-VN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нція (АЕС)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</a:t>
            </a:r>
            <a:r>
              <a:rPr lang="vi-VN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електростанція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в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якій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атомна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ядерна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енергія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перетворюється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електричну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Генератором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енергії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АЕС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атомний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реактор. Тепло, яке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виділяється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реакторі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ланцюгової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реакції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ділення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ядер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деяких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важких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елементів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потім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так само, як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звичайних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ТЕС,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перетвориться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електроенергію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На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відміну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від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ТЕС,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працюють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органічному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паливі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АЕС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працює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ядерному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пальному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От слов к делу: казахстанскую АЭС построят в Акта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3457" y="0"/>
            <a:ext cx="965091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Провідні країни </a:t>
            </a:r>
            <a:b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 виробництва енергії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Франція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Литва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Україна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Південна Корея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Японія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miraes.ru/wp-content/uploads/AE%60S-Kasivadzaki-Kariva-YAponiya.-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388804"/>
            <a:ext cx="9144000" cy="72468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Найбільша АЕС у світі – </a:t>
            </a:r>
            <a:b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“Касівадзакі-Каріва”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(Японія)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Сусанин / Жигулевская ГЭС потратит на техническое перевооруж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Гідроелектростанція (ГЕС) -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електростанція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яка за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допомогою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b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гідротурбіни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перетворює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кінетичну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b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енергію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води в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електроенергію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мская ГЭС приступила к транзитному пропус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Провідні країни </a:t>
            </a:r>
            <a:b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 виробництва енергії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Бразилія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Норвегія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Швеція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Австрія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Колумбія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Нова Зеландія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Канада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Росія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идроэлектростанции (ГЭС) Сибири, Энергетика, Строительство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4390" y="1"/>
            <a:ext cx="1031278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80975"/>
            <a:ext cx="7772400" cy="136207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Найбільша ГЕС у світі –</a:t>
            </a:r>
            <a:b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“Санься”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(Китай)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Start.crimea.ua Компании из США и Франции хотят производить энергию в Кировском районе Крыма"/>
          <p:cNvPicPr>
            <a:picLocks noChangeAspect="1" noChangeArrowheads="1"/>
          </p:cNvPicPr>
          <p:nvPr/>
        </p:nvPicPr>
        <p:blipFill>
          <a:blip r:embed="rId3"/>
          <a:srcRect b="6783"/>
          <a:stretch>
            <a:fillRect/>
          </a:stretch>
        </p:blipFill>
        <p:spPr bwMode="auto">
          <a:xfrm>
            <a:off x="0" y="-14309"/>
            <a:ext cx="9144000" cy="68723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cap="none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Сучасна альтернативна енергетика</a:t>
            </a:r>
            <a:endParaRPr lang="ru-RU" sz="5400" cap="none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Альтернативная энергетика в Украине опережает традиционную // Ліга.Бизн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7346" y="0"/>
            <a:ext cx="10338693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Сонячна енергетика (СЕС)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Перетворення сонячного випромінювання за допомогою напівпровідникових елементів (сонячних батарей).</a:t>
            </a:r>
          </a:p>
        </p:txBody>
      </p:sp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Закат ядерного ренессанса? SECLIFE - Ваш гид в области безоп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78743" y="0"/>
            <a:ext cx="11501486" cy="68831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Електроенергетика -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галузь промисловості, яка включає виробництво різних видів електроенергії, її транспортування, теплові мережі, котельні та інші об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єкти</a:t>
            </a:r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У Львові пройде Форум альтернативної енергетики CHERNIGOV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248565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Провідні виробники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США</a:t>
            </a:r>
          </a:p>
          <a:p>
            <a:r>
              <a:rPr lang="uk-UA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Франція</a:t>
            </a:r>
          </a:p>
          <a:p>
            <a:r>
              <a:rPr lang="uk-UA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Іспанія</a:t>
            </a:r>
          </a:p>
          <a:p>
            <a:r>
              <a:rPr lang="uk-UA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Італія</a:t>
            </a:r>
          </a:p>
          <a:p>
            <a:r>
              <a:rPr lang="uk-UA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Португалія</a:t>
            </a:r>
          </a:p>
          <a:p>
            <a:r>
              <a:rPr lang="uk-UA" sz="4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Японія</a:t>
            </a:r>
            <a:endParaRPr lang="uk-UA" sz="44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Україні у 2011р. Відкрито найпотужнішу у світі СЕС </a:t>
            </a:r>
            <a:r>
              <a:rPr lang="uk-UA" sz="36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“Перове”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 Криму (100 МВт</a:t>
            </a: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uk-UA" sz="36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Альтернативные источники энергии вет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314771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Вітроенергетика (ВЕС)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Перетворення </a:t>
            </a:r>
            <a:b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кінетичної енергії </a:t>
            </a:r>
            <a:b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вітру за допомогою </a:t>
            </a:r>
            <a:b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вітрогенераторів.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 штате Монтана построят ветроэлектростанцию &quot; Высокие техн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12128" y="0"/>
            <a:ext cx="103682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Провідні виробники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США, Данія, Швеція, Велика Британія, Нідерланди, Іспанія, </a:t>
            </a:r>
            <a:b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Греція, Канада.</a:t>
            </a:r>
          </a:p>
          <a:p>
            <a:r>
              <a:rPr lang="uk-UA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Найбільша частка вітрової енергетики в загальному виробництві – у Данії (20%)</a:t>
            </a:r>
            <a:endParaRPr lang="ru-RU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/>
          <a:p>
            <a:r>
              <a:rPr lang="uk-UA" dirty="0" smtClean="0"/>
              <a:t>Хвильова енергетика (</a:t>
            </a:r>
            <a:r>
              <a:rPr lang="uk-UA" dirty="0" err="1" smtClean="0"/>
              <a:t>ХвЕС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3500462" cy="4757757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Перетворення енергії вітрових хвиль</a:t>
            </a:r>
          </a:p>
          <a:p>
            <a:r>
              <a:rPr lang="uk-UA" dirty="0" smtClean="0"/>
              <a:t>Перша к світі </a:t>
            </a:r>
            <a:r>
              <a:rPr lang="uk-UA" dirty="0" err="1" smtClean="0"/>
              <a:t>ХвЕС</a:t>
            </a:r>
            <a:r>
              <a:rPr lang="uk-UA" dirty="0" smtClean="0"/>
              <a:t> працює поблизу берегів Великої Британії. Хвильові генератори невеликої потужності: Монако, Португалія, Японія, Норвегія.</a:t>
            </a:r>
            <a:endParaRPr lang="ru-RU" dirty="0"/>
          </a:p>
        </p:txBody>
      </p:sp>
      <p:pic>
        <p:nvPicPr>
          <p:cNvPr id="39938" name="Picture 2" descr="Патент на изобретение 22864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990850"/>
            <a:ext cx="5334000" cy="38671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eotermalnaya energiya Time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Геотермальна енергетика (</a:t>
            </a:r>
            <a:r>
              <a:rPr lang="uk-UA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ГеоЕС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Отримання енергії за рахунок теплової енергії надр Землі. Найчастіше використовують термальні води, природну пару.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academic.ru/pictures/wiki/files/77/MutnovG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743133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Природні виробники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США, Японія, Росія, Канада, Швейцарія, Ісландія, Нова Зеландія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03806E-7 L -0.88629 1.03806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upload.wikimedia.org/wikipedia/commons/thumb/a/aa/Champagne_vent_white_smokers.jpg/800px-Champagne_vent_white_smok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Гідротермальна енергетика океану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Ґрунтується на </a:t>
            </a:r>
            <a:r>
              <a:rPr lang="uk-UA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“океанотермічній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енергоконверсії”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– отримання електроенергії за рахунок різниці температур між океанськими поверхневими та глибинними водами.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upload.wikimedia.org/wikipedia/commons/6/63/Rance_tidal_power_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07182"/>
            <a:ext cx="9286908" cy="69651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Припливна електроенергетика (ПЕС)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Використання енергії морських припливів.</a:t>
            </a:r>
          </a:p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Провідні виробники:</a:t>
            </a:r>
          </a:p>
          <a:p>
            <a:pPr lvl="1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Франція</a:t>
            </a:r>
          </a:p>
          <a:p>
            <a:pPr lvl="1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Росія</a:t>
            </a:r>
          </a:p>
          <a:p>
            <a:pPr lvl="1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Китай</a:t>
            </a:r>
          </a:p>
          <a:p>
            <a:pPr lvl="1"/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Канада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У Нідерландах побудований найбільший у Європі завод з виробництва рідкого біопалива / Новини / Пелети, брикети та тверде біопа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60" cy="3873537"/>
          </a:xfrm>
          <a:prstGeom prst="rect">
            <a:avLst/>
          </a:prstGeom>
          <a:noFill/>
        </p:spPr>
      </p:pic>
      <p:pic>
        <p:nvPicPr>
          <p:cNvPr id="44036" name="Picture 4" descr="Біопаливо - людям, відходи - тваринам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-25725"/>
            <a:ext cx="5214942" cy="6883725"/>
          </a:xfrm>
          <a:prstGeom prst="rect">
            <a:avLst/>
          </a:prstGeom>
          <a:noFill/>
        </p:spPr>
      </p:pic>
      <p:pic>
        <p:nvPicPr>
          <p:cNvPr id="44034" name="Picture 2" descr="http://ikar62.ru/upload/images/1d/1d0f7f731dc9dc7fa2982e9aaccf4747thumb640x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3929058" cy="3000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Біопаливо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Отримання енергії з біологічної речовини: твердої (дрова, солома), рідкої (етанол, </a:t>
            </a:r>
            <a:b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метанол, </a:t>
            </a:r>
            <a:r>
              <a:rPr lang="uk-UA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біодизель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), газоподібної (водень,</a:t>
            </a:r>
            <a:b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біогаз). Найчастіше біопаливо отримують за допомогою переробки кукурудзи, рапсу, сої.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Схема и программа развития электроэнергетики Иркутской области на 2014 - 2018 годы будут доработа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1659"/>
            <a:ext cx="8229600" cy="5554683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Основну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частину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електроенергії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світі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виробляють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теплові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(ТЕС),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атомні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(АЕС) та 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гідроелектростанції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(ГЕС). </a:t>
            </a:r>
            <a:b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економічно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розвинених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країнах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технічні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засоби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електроенергетики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об'єднуються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автоматизовані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централізовані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керовані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b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електроенергетичні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системи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Підприємства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електроенергетики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є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підприємствами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безперервним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виробництвом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Электроэнергетика википедия - Все о хиромант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Частка країн у світовому виробництві електроенергетики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Схема и программа развития электроэнергетики Иркутской облас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Виробництво електроенергії провідними державами</a:t>
            </a:r>
            <a:endParaRPr lang="uk-UA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15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114800"/>
                <a:gridCol w="4114800"/>
              </a:tblGrid>
              <a:tr h="4746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uk-UA" sz="2400" dirty="0" smtClean="0"/>
                        <a:t>За часткою</a:t>
                      </a:r>
                      <a:r>
                        <a:rPr lang="uk-UA" sz="2400" baseline="0" dirty="0" smtClean="0"/>
                        <a:t> у світовому виробництві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uk-UA" sz="2400" dirty="0" smtClean="0"/>
                        <a:t>На одну особу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2580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США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Китай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Японія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Росія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Канада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Німеччина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Франція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Індія</a:t>
                      </a:r>
                      <a:endParaRPr lang="ru-RU" sz="3200" b="1" cap="none" spc="0" dirty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Норвегія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Ісландія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Канада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Швеція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США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uk-UA" sz="3200" b="1" cap="none" spc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Нова</a:t>
                      </a:r>
                      <a:r>
                        <a:rPr lang="uk-UA" sz="3200" b="1" cap="none" spc="0" baseline="0" dirty="0" smtClean="0">
                          <a:ln w="1905"/>
                          <a:solidFill>
                            <a:srgbClr val="FFFF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 Зеландія</a:t>
                      </a:r>
                      <a:endParaRPr lang="uk-UA" sz="3200" b="1" cap="none" spc="0" dirty="0" smtClean="0">
                        <a:ln w="1905"/>
                        <a:solidFill>
                          <a:srgbClr val="FFFF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5 Июля 2013 - Персональный сай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9204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Виробництво електроенергії</a:t>
            </a:r>
            <a:b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у світі, (</a:t>
            </a:r>
            <a:r>
              <a:rPr lang="uk-UA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Млрд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кВт/</a:t>
            </a:r>
            <a:r>
              <a:rPr lang="uk-UA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</a:t>
            </a:r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786874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Занимательная электроэнергетика - ЯПлакалъ"/>
          <p:cNvPicPr>
            <a:picLocks noChangeAspect="1" noChangeArrowheads="1"/>
          </p:cNvPicPr>
          <p:nvPr/>
        </p:nvPicPr>
        <p:blipFill>
          <a:blip r:embed="rId2"/>
          <a:srcRect l="3578" t="4166" r="2354" b="4166"/>
          <a:stretch>
            <a:fillRect/>
          </a:stretch>
        </p:blipFill>
        <p:spPr bwMode="auto">
          <a:xfrm>
            <a:off x="-649432" y="0"/>
            <a:ext cx="1044286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Структура виробництва електроенергії у світі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Мировые новости - Бизнес-портал АО &quot;Фонд развития предпринимательства &quot;ДАМ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7426" y="0"/>
            <a:ext cx="1219885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Структура виробництва електроенергії у світі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danger.in.ua/photo/gallery/449120120904112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Теплова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електростанція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(ТЕС) -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електростанція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в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якій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первісна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енергія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має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хімічну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форму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вивільняється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шляхом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спалювання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вугілля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рідкого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палива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чи</a:t>
            </a:r>
            <a:r>
              <a:rPr lang="ru-RU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газу.</a:t>
            </a:r>
            <a:endParaRPr lang="ru-RU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Електроенерге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274</TotalTime>
  <Words>390</Words>
  <Application>Microsoft Office PowerPoint</Application>
  <PresentationFormat>Экран (4:3)</PresentationFormat>
  <Paragraphs>116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Електроенергетика</vt:lpstr>
      <vt:lpstr>Поток</vt:lpstr>
      <vt:lpstr>Електроенергетика</vt:lpstr>
      <vt:lpstr>Електроенергетика -</vt:lpstr>
      <vt:lpstr>Слайд 3</vt:lpstr>
      <vt:lpstr>Частка країн у світовому виробництві електроенергетики</vt:lpstr>
      <vt:lpstr>Виробництво електроенергії провідними державами</vt:lpstr>
      <vt:lpstr>Виробництво електроенергії  у світі, (Млрд, кВт/год)</vt:lpstr>
      <vt:lpstr>Структура виробництва електроенергії у світі</vt:lpstr>
      <vt:lpstr>Структура виробництва електроенергії у світі</vt:lpstr>
      <vt:lpstr>Теплова електростанція (ТЕС) -</vt:lpstr>
      <vt:lpstr>Провідні країни  з виробництва енергії</vt:lpstr>
      <vt:lpstr>Найбільша ТЕС у світі – “Сургутська” (Росія)</vt:lpstr>
      <vt:lpstr>Атомна електростанція (АЕС) - </vt:lpstr>
      <vt:lpstr>Провідні країни  з виробництва енергії</vt:lpstr>
      <vt:lpstr>Найбільша АЕС у світі –  “Касівадзакі-Каріва” (Японія)</vt:lpstr>
      <vt:lpstr>Гідроелектростанція (ГЕС) -</vt:lpstr>
      <vt:lpstr>Провідні країни  з виробництва енергії</vt:lpstr>
      <vt:lpstr>Найбільша ГЕС у світі –  “Санься” (Китай)</vt:lpstr>
      <vt:lpstr>Сучасна альтернативна енергетика</vt:lpstr>
      <vt:lpstr>Сонячна енергетика (СЕС)</vt:lpstr>
      <vt:lpstr>Провідні виробники</vt:lpstr>
      <vt:lpstr>Вітроенергетика (ВЕС)</vt:lpstr>
      <vt:lpstr>Провідні виробники</vt:lpstr>
      <vt:lpstr>Хвильова енергетика (ХвЕС)</vt:lpstr>
      <vt:lpstr>Геотермальна енергетика (ГеоЕС)</vt:lpstr>
      <vt:lpstr>Природні виробники</vt:lpstr>
      <vt:lpstr>Гідротермальна енергетика океану</vt:lpstr>
      <vt:lpstr>Припливна електроенергетика (ПЕС)</vt:lpstr>
      <vt:lpstr>Біопаливо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Електроенергетика</dc:title>
  <dc:creator>Татьяна</dc:creator>
  <cp:lastModifiedBy>Татьяна</cp:lastModifiedBy>
  <cp:revision>34</cp:revision>
  <dcterms:created xsi:type="dcterms:W3CDTF">2014-11-17T19:23:34Z</dcterms:created>
  <dcterms:modified xsi:type="dcterms:W3CDTF">2014-11-18T00:08:23Z</dcterms:modified>
</cp:coreProperties>
</file>