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5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2C8A3-0BE0-4F31-84A8-EBFFC5CB8C4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A2873-1DA5-4EAA-AEA2-7BD9818C4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2873-1DA5-4EAA-AEA2-7BD9818C462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2873-1DA5-4EAA-AEA2-7BD9818C462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B68716-E90C-4666-9642-D94B3A8AA55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9D2DDFB-E5B7-4559-AE1D-5169B1C4C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716-E90C-4666-9642-D94B3A8AA55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DDFB-E5B7-4559-AE1D-5169B1C4C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716-E90C-4666-9642-D94B3A8AA55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DDFB-E5B7-4559-AE1D-5169B1C4C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716-E90C-4666-9642-D94B3A8AA55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DDFB-E5B7-4559-AE1D-5169B1C4C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716-E90C-4666-9642-D94B3A8AA55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DDFB-E5B7-4559-AE1D-5169B1C4C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716-E90C-4666-9642-D94B3A8AA55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DDFB-E5B7-4559-AE1D-5169B1C4C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B68716-E90C-4666-9642-D94B3A8AA55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D2DDFB-E5B7-4559-AE1D-5169B1C4C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CB68716-E90C-4666-9642-D94B3A8AA55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9D2DDFB-E5B7-4559-AE1D-5169B1C4C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716-E90C-4666-9642-D94B3A8AA55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DDFB-E5B7-4559-AE1D-5169B1C4C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716-E90C-4666-9642-D94B3A8AA55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DDFB-E5B7-4559-AE1D-5169B1C4C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716-E90C-4666-9642-D94B3A8AA55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DDFB-E5B7-4559-AE1D-5169B1C4C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B68716-E90C-4666-9642-D94B3A8AA55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9D2DDFB-E5B7-4559-AE1D-5169B1C4C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/>
          <a:lstStyle/>
          <a:p>
            <a:r>
              <a:rPr lang="uk-UA" dirty="0" smtClean="0"/>
              <a:t>Туристичні маршрути України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презентацію підготувала</a:t>
            </a:r>
            <a:r>
              <a:rPr lang="en-US" dirty="0" smtClean="0"/>
              <a:t> </a:t>
            </a:r>
            <a:r>
              <a:rPr lang="uk-UA" dirty="0" smtClean="0"/>
              <a:t>учениця </a:t>
            </a:r>
            <a:r>
              <a:rPr lang="en-US" dirty="0" smtClean="0"/>
              <a:t>10</a:t>
            </a:r>
            <a:r>
              <a:rPr lang="uk-UA" dirty="0" smtClean="0"/>
              <a:t> </a:t>
            </a:r>
            <a:r>
              <a:rPr lang="uk-UA" dirty="0" smtClean="0"/>
              <a:t>класу</a:t>
            </a:r>
            <a:endParaRPr lang="en-US" dirty="0" smtClean="0"/>
          </a:p>
          <a:p>
            <a:r>
              <a:rPr lang="uk-UA" dirty="0" smtClean="0">
                <a:sym typeface="Wingdings" pitchFamily="2" charset="2"/>
              </a:rPr>
              <a:t> </a:t>
            </a:r>
            <a:r>
              <a:rPr lang="uk-UA" dirty="0" smtClean="0">
                <a:sym typeface="Wingdings" pitchFamily="2" charset="2"/>
              </a:rPr>
              <a:t>Герман Анна</a:t>
            </a:r>
            <a:r>
              <a:rPr lang="uk-UA" dirty="0" smtClean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142705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Топ – 10 </a:t>
            </a:r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smtClean="0"/>
              <a:t>яток Львова, які відвідують туристи: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500702"/>
            <a:ext cx="4041648" cy="135729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1.Площа ринок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Архітектурний</a:t>
            </a:r>
            <a:r>
              <a:rPr lang="ru-RU" sz="1400" b="0" dirty="0" smtClean="0">
                <a:solidFill>
                  <a:srgbClr val="00B0F0"/>
                </a:solidFill>
              </a:rPr>
              <a:t> ансамбль  XIV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століття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створений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традиційному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стилі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європейських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середньовічних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міст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2" y="5429264"/>
            <a:ext cx="4041775" cy="142873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2.Ратуша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Ратуша - </a:t>
            </a:r>
            <a:r>
              <a:rPr lang="ru-RU" sz="1400" b="0" dirty="0" err="1" smtClean="0">
                <a:solidFill>
                  <a:srgbClr val="00B0F0"/>
                </a:solidFill>
              </a:rPr>
              <a:t>це</a:t>
            </a:r>
            <a:r>
              <a:rPr lang="ru-RU" sz="1400" b="0" dirty="0" smtClean="0">
                <a:solidFill>
                  <a:srgbClr val="00B0F0"/>
                </a:solidFill>
              </a:rPr>
              <a:t> символ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міста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Висота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ратуші</a:t>
            </a:r>
            <a:r>
              <a:rPr lang="ru-RU" sz="1400" b="0" dirty="0" smtClean="0">
                <a:solidFill>
                  <a:srgbClr val="00B0F0"/>
                </a:solidFill>
              </a:rPr>
              <a:t> 65 </a:t>
            </a:r>
            <a:r>
              <a:rPr lang="ru-RU" sz="1400" b="0" dirty="0" err="1" smtClean="0">
                <a:solidFill>
                  <a:srgbClr val="00B0F0"/>
                </a:solidFill>
              </a:rPr>
              <a:t>метрів</a:t>
            </a:r>
            <a:r>
              <a:rPr lang="ru-RU" sz="1400" b="0" dirty="0" smtClean="0">
                <a:solidFill>
                  <a:srgbClr val="00B0F0"/>
                </a:solidFill>
              </a:rPr>
              <a:t>. Для того, </a:t>
            </a:r>
            <a:r>
              <a:rPr lang="ru-RU" sz="1400" b="0" dirty="0" err="1" smtClean="0">
                <a:solidFill>
                  <a:srgbClr val="00B0F0"/>
                </a:solidFill>
              </a:rPr>
              <a:t>щоб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побачити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усю</a:t>
            </a:r>
            <a:r>
              <a:rPr lang="ru-RU" sz="1400" b="0" dirty="0" smtClean="0">
                <a:solidFill>
                  <a:srgbClr val="00B0F0"/>
                </a:solidFill>
              </a:rPr>
              <a:t> красу </a:t>
            </a:r>
            <a:r>
              <a:rPr lang="ru-RU" sz="1400" b="0" dirty="0" err="1" smtClean="0">
                <a:solidFill>
                  <a:srgbClr val="00B0F0"/>
                </a:solidFill>
              </a:rPr>
              <a:t>старовинного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міста</a:t>
            </a:r>
            <a:r>
              <a:rPr lang="ru-RU" sz="1400" b="0" dirty="0" smtClean="0">
                <a:solidFill>
                  <a:srgbClr val="00B0F0"/>
                </a:solidFill>
              </a:rPr>
              <a:t>, треба </a:t>
            </a:r>
            <a:r>
              <a:rPr lang="ru-RU" sz="1400" b="0" dirty="0" err="1" smtClean="0">
                <a:solidFill>
                  <a:srgbClr val="00B0F0"/>
                </a:solidFill>
              </a:rPr>
              <a:t>здолати</a:t>
            </a:r>
            <a:r>
              <a:rPr lang="ru-RU" sz="1400" b="0" dirty="0" smtClean="0">
                <a:solidFill>
                  <a:srgbClr val="00B0F0"/>
                </a:solidFill>
              </a:rPr>
              <a:t> 350 </a:t>
            </a:r>
            <a:r>
              <a:rPr lang="ru-RU" sz="1400" b="0" dirty="0" err="1" smtClean="0">
                <a:solidFill>
                  <a:srgbClr val="00B0F0"/>
                </a:solidFill>
              </a:rPr>
              <a:t>дерев'яних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сходинок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всього</a:t>
            </a:r>
            <a:r>
              <a:rPr lang="ru-RU" sz="1400" b="0" dirty="0" smtClean="0">
                <a:solidFill>
                  <a:srgbClr val="00B0F0"/>
                </a:solidFill>
              </a:rPr>
              <a:t> за 5 гривен (0,7USD).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1. Площа ринок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041775" cy="3929090"/>
          </a:xfrm>
        </p:spPr>
      </p:pic>
      <p:pic>
        <p:nvPicPr>
          <p:cNvPr id="8" name="Содержимое 7" descr="2 Ратуш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4000528" cy="400052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4643446"/>
            <a:ext cx="4041648" cy="221455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4.Домініканський костьол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На </a:t>
            </a:r>
            <a:r>
              <a:rPr lang="ru-RU" sz="1400" b="0" dirty="0" err="1" smtClean="0">
                <a:solidFill>
                  <a:srgbClr val="00B0F0"/>
                </a:solidFill>
              </a:rPr>
              <a:t>даний</a:t>
            </a:r>
            <a:r>
              <a:rPr lang="ru-RU" sz="1400" b="0" dirty="0" smtClean="0">
                <a:solidFill>
                  <a:srgbClr val="00B0F0"/>
                </a:solidFill>
              </a:rPr>
              <a:t> момент тут </a:t>
            </a:r>
            <a:r>
              <a:rPr lang="ru-RU" sz="1400" b="0" dirty="0" err="1" smtClean="0">
                <a:solidFill>
                  <a:srgbClr val="00B0F0"/>
                </a:solidFill>
              </a:rPr>
              <a:t>розташована</a:t>
            </a:r>
            <a:r>
              <a:rPr lang="ru-RU" sz="1400" b="0" dirty="0" smtClean="0">
                <a:solidFill>
                  <a:srgbClr val="00B0F0"/>
                </a:solidFill>
              </a:rPr>
              <a:t>  </a:t>
            </a:r>
            <a:r>
              <a:rPr lang="ru-RU" sz="1400" b="0" dirty="0" err="1" smtClean="0">
                <a:solidFill>
                  <a:srgbClr val="00B0F0"/>
                </a:solidFill>
              </a:rPr>
              <a:t>греко-католицька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церква</a:t>
            </a:r>
            <a:r>
              <a:rPr lang="ru-RU" sz="1400" b="0" dirty="0" smtClean="0">
                <a:solidFill>
                  <a:srgbClr val="00B0F0"/>
                </a:solidFill>
              </a:rPr>
              <a:t>.  </a:t>
            </a:r>
            <a:r>
              <a:rPr lang="ru-RU" sz="1400" b="0" dirty="0" err="1" smtClean="0">
                <a:solidFill>
                  <a:srgbClr val="00B0F0"/>
                </a:solidFill>
              </a:rPr>
              <a:t>Костьол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побудований</a:t>
            </a:r>
            <a:r>
              <a:rPr lang="ru-RU" sz="1400" b="0" dirty="0" smtClean="0">
                <a:solidFill>
                  <a:srgbClr val="00B0F0"/>
                </a:solidFill>
              </a:rPr>
              <a:t> у </a:t>
            </a:r>
            <a:r>
              <a:rPr lang="ru-RU" sz="1400" b="0" dirty="0" err="1" smtClean="0">
                <a:solidFill>
                  <a:srgbClr val="00B0F0"/>
                </a:solidFill>
              </a:rPr>
              <a:t>стилі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бароко</a:t>
            </a:r>
            <a:r>
              <a:rPr lang="ru-RU" sz="1400" b="0" dirty="0" smtClean="0">
                <a:solidFill>
                  <a:srgbClr val="00B0F0"/>
                </a:solidFill>
              </a:rPr>
              <a:t>  XVI ст., </a:t>
            </a:r>
            <a:r>
              <a:rPr lang="ru-RU" sz="1400" b="0" dirty="0" err="1" smtClean="0">
                <a:solidFill>
                  <a:srgbClr val="00B0F0"/>
                </a:solidFill>
              </a:rPr>
              <a:t>обов'язково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варто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побачити</a:t>
            </a:r>
            <a:r>
              <a:rPr lang="ru-RU" sz="1400" b="0" dirty="0" smtClean="0">
                <a:solidFill>
                  <a:srgbClr val="00B0F0"/>
                </a:solidFill>
              </a:rPr>
              <a:t> у </a:t>
            </a:r>
            <a:r>
              <a:rPr lang="ru-RU" sz="1400" b="0" dirty="0" err="1" smtClean="0">
                <a:solidFill>
                  <a:srgbClr val="00B0F0"/>
                </a:solidFill>
              </a:rPr>
              <a:t>вечірній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підствітці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щоб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оцінити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усю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його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велич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643446"/>
            <a:ext cx="4041775" cy="221455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3.Оперний театр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Оперний</a:t>
            </a:r>
            <a:r>
              <a:rPr lang="ru-RU" sz="1400" b="0" dirty="0" smtClean="0">
                <a:solidFill>
                  <a:srgbClr val="00B0F0"/>
                </a:solidFill>
              </a:rPr>
              <a:t> театр </a:t>
            </a:r>
            <a:r>
              <a:rPr lang="ru-RU" sz="1400" b="0" dirty="0" err="1" smtClean="0">
                <a:solidFill>
                  <a:srgbClr val="00B0F0"/>
                </a:solidFill>
              </a:rPr>
              <a:t>займає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значне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місце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серед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пам'яток</a:t>
            </a:r>
            <a:r>
              <a:rPr lang="ru-RU" sz="1400" b="0" dirty="0" smtClean="0">
                <a:solidFill>
                  <a:srgbClr val="00B0F0"/>
                </a:solidFill>
              </a:rPr>
              <a:t> Львова, </a:t>
            </a:r>
            <a:r>
              <a:rPr lang="ru-RU" sz="1400" b="0" dirty="0" err="1" smtClean="0">
                <a:solidFill>
                  <a:srgbClr val="00B0F0"/>
                </a:solidFill>
              </a:rPr>
              <a:t>це</a:t>
            </a:r>
            <a:r>
              <a:rPr lang="ru-RU" sz="1400" b="0" dirty="0" smtClean="0">
                <a:solidFill>
                  <a:srgbClr val="00B0F0"/>
                </a:solidFill>
              </a:rPr>
              <a:t> - один </a:t>
            </a:r>
            <a:r>
              <a:rPr lang="ru-RU" sz="1400" b="0" dirty="0" err="1" smtClean="0">
                <a:solidFill>
                  <a:srgbClr val="00B0F0"/>
                </a:solidFill>
              </a:rPr>
              <a:t>з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найкрасивіших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театрів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Європи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Будівля</a:t>
            </a:r>
            <a:r>
              <a:rPr lang="ru-RU" sz="1400" b="0" dirty="0" smtClean="0">
                <a:solidFill>
                  <a:srgbClr val="00B0F0"/>
                </a:solidFill>
              </a:rPr>
              <a:t> прикрашена скульптурами </a:t>
            </a:r>
            <a:r>
              <a:rPr lang="ru-RU" sz="1400" b="0" dirty="0" err="1" smtClean="0">
                <a:solidFill>
                  <a:srgbClr val="00B0F0"/>
                </a:solidFill>
              </a:rPr>
              <a:t>зовні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має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прекрасний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інтер'єр</a:t>
            </a:r>
            <a:r>
              <a:rPr lang="ru-RU" sz="1400" b="0" dirty="0" smtClean="0">
                <a:solidFill>
                  <a:srgbClr val="00B0F0"/>
                </a:solidFill>
              </a:rPr>
              <a:t> - </a:t>
            </a:r>
            <a:r>
              <a:rPr lang="ru-RU" sz="1400" b="0" dirty="0" err="1" smtClean="0">
                <a:solidFill>
                  <a:srgbClr val="00B0F0"/>
                </a:solidFill>
              </a:rPr>
              <a:t>дзеркальний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хол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безліч</a:t>
            </a:r>
            <a:r>
              <a:rPr lang="ru-RU" sz="1400" b="0" dirty="0" smtClean="0">
                <a:solidFill>
                  <a:srgbClr val="00B0F0"/>
                </a:solidFill>
              </a:rPr>
              <a:t> картин</a:t>
            </a:r>
            <a:r>
              <a:rPr lang="ru-RU" b="0" dirty="0" smtClean="0"/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3Оперний театр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8" y="642919"/>
            <a:ext cx="4041775" cy="4000528"/>
          </a:xfrm>
        </p:spPr>
      </p:pic>
      <p:pic>
        <p:nvPicPr>
          <p:cNvPr id="8" name="Содержимое 7" descr="4 Домініканський костьол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642918"/>
            <a:ext cx="4000528" cy="392909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643446"/>
            <a:ext cx="4041648" cy="221455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5.Собор Св. Юра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Величний</a:t>
            </a:r>
            <a:r>
              <a:rPr lang="ru-RU" sz="1400" b="0" dirty="0" smtClean="0">
                <a:solidFill>
                  <a:srgbClr val="00B0F0"/>
                </a:solidFill>
              </a:rPr>
              <a:t> собор в </a:t>
            </a:r>
            <a:r>
              <a:rPr lang="ru-RU" sz="1400" b="0" dirty="0" err="1" smtClean="0">
                <a:solidFill>
                  <a:srgbClr val="00B0F0"/>
                </a:solidFill>
              </a:rPr>
              <a:t>стилі</a:t>
            </a:r>
            <a:r>
              <a:rPr lang="ru-RU" sz="1400" b="0" dirty="0" smtClean="0">
                <a:solidFill>
                  <a:srgbClr val="00B0F0"/>
                </a:solidFill>
              </a:rPr>
              <a:t> рококо </a:t>
            </a:r>
            <a:r>
              <a:rPr lang="en-US" sz="1400" b="0" dirty="0" smtClean="0">
                <a:solidFill>
                  <a:srgbClr val="00B0F0"/>
                </a:solidFill>
              </a:rPr>
              <a:t>XVIII </a:t>
            </a:r>
            <a:r>
              <a:rPr lang="ru-RU" sz="1400" b="0" dirty="0" smtClean="0">
                <a:solidFill>
                  <a:srgbClr val="00B0F0"/>
                </a:solidFill>
              </a:rPr>
              <a:t>ст.  Фасад </a:t>
            </a:r>
            <a:r>
              <a:rPr lang="ru-RU" sz="1400" b="0" dirty="0" err="1" smtClean="0">
                <a:solidFill>
                  <a:srgbClr val="00B0F0"/>
                </a:solidFill>
              </a:rPr>
              <a:t>прикрашений</a:t>
            </a:r>
            <a:r>
              <a:rPr lang="ru-RU" sz="1400" b="0" dirty="0" smtClean="0">
                <a:solidFill>
                  <a:srgbClr val="00B0F0"/>
                </a:solidFill>
              </a:rPr>
              <a:t> скульптурами, а </a:t>
            </a:r>
            <a:r>
              <a:rPr lang="ru-RU" sz="1400" b="0" dirty="0" err="1" smtClean="0">
                <a:solidFill>
                  <a:srgbClr val="00B0F0"/>
                </a:solidFill>
              </a:rPr>
              <a:t>дзвіниця</a:t>
            </a:r>
            <a:r>
              <a:rPr lang="ru-RU" sz="1400" b="0" dirty="0" smtClean="0">
                <a:solidFill>
                  <a:srgbClr val="00B0F0"/>
                </a:solidFill>
              </a:rPr>
              <a:t> знаменита </a:t>
            </a:r>
            <a:r>
              <a:rPr lang="ru-RU" sz="1400" b="0" dirty="0" err="1" smtClean="0">
                <a:solidFill>
                  <a:srgbClr val="00B0F0"/>
                </a:solidFill>
              </a:rPr>
              <a:t>найстарішим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дзвоном</a:t>
            </a:r>
            <a:r>
              <a:rPr lang="ru-RU" sz="1400" b="0" dirty="0" smtClean="0">
                <a:solidFill>
                  <a:srgbClr val="00B0F0"/>
                </a:solidFill>
              </a:rPr>
              <a:t> в  </a:t>
            </a:r>
            <a:r>
              <a:rPr lang="ru-RU" sz="1400" b="0" dirty="0" err="1" smtClean="0">
                <a:solidFill>
                  <a:srgbClr val="00B0F0"/>
                </a:solidFill>
              </a:rPr>
              <a:t>Україні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Серед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віруючих</a:t>
            </a:r>
            <a:r>
              <a:rPr lang="ru-RU" sz="1400" b="0" dirty="0" smtClean="0">
                <a:solidFill>
                  <a:srgbClr val="00B0F0"/>
                </a:solidFill>
              </a:rPr>
              <a:t> храм </a:t>
            </a:r>
            <a:r>
              <a:rPr lang="ru-RU" sz="1400" b="0" dirty="0" err="1" smtClean="0">
                <a:solidFill>
                  <a:srgbClr val="00B0F0"/>
                </a:solidFill>
              </a:rPr>
              <a:t>відомий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завдяки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іконі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Діви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Марії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en-US" sz="1400" b="0" dirty="0" smtClean="0">
                <a:solidFill>
                  <a:srgbClr val="00B0F0"/>
                </a:solidFill>
              </a:rPr>
              <a:t>XVII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століття</a:t>
            </a:r>
            <a:r>
              <a:rPr lang="ru-RU" sz="1400" b="0" dirty="0" smtClean="0">
                <a:solidFill>
                  <a:srgbClr val="00B0F0"/>
                </a:solidFill>
              </a:rPr>
              <a:t>. Є </a:t>
            </a:r>
            <a:r>
              <a:rPr lang="ru-RU" sz="1400" b="0" dirty="0" err="1" smtClean="0">
                <a:solidFill>
                  <a:srgbClr val="00B0F0"/>
                </a:solidFill>
              </a:rPr>
              <a:t>пам'яткою</a:t>
            </a:r>
            <a:r>
              <a:rPr lang="ru-RU" sz="1400" b="0" dirty="0" smtClean="0">
                <a:solidFill>
                  <a:srgbClr val="00B0F0"/>
                </a:solidFill>
              </a:rPr>
              <a:t> ЮНЕСКО.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4643446"/>
            <a:ext cx="4041775" cy="221455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6. Музей Арсенал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Оборонне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спорудження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en-US" sz="1400" b="0" dirty="0" smtClean="0">
                <a:solidFill>
                  <a:srgbClr val="00B0F0"/>
                </a:solidFill>
              </a:rPr>
              <a:t>XVI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століття</a:t>
            </a:r>
            <a:r>
              <a:rPr lang="ru-RU" sz="1400" b="0" dirty="0" smtClean="0">
                <a:solidFill>
                  <a:srgbClr val="00B0F0"/>
                </a:solidFill>
              </a:rPr>
              <a:t>. У </a:t>
            </a:r>
            <a:r>
              <a:rPr lang="en-US" sz="1400" b="0" dirty="0" smtClean="0">
                <a:solidFill>
                  <a:srgbClr val="00B0F0"/>
                </a:solidFill>
              </a:rPr>
              <a:t>XVIII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будівля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використовувалася</a:t>
            </a:r>
            <a:r>
              <a:rPr lang="ru-RU" sz="1400" b="0" dirty="0" smtClean="0">
                <a:solidFill>
                  <a:srgbClr val="00B0F0"/>
                </a:solidFill>
              </a:rPr>
              <a:t> як </a:t>
            </a:r>
            <a:r>
              <a:rPr lang="ru-RU" sz="1400" b="0" dirty="0" err="1" smtClean="0">
                <a:solidFill>
                  <a:srgbClr val="00B0F0"/>
                </a:solidFill>
              </a:rPr>
              <a:t>в'язниця</a:t>
            </a:r>
            <a:r>
              <a:rPr lang="ru-RU" sz="1400" b="0" dirty="0" smtClean="0">
                <a:solidFill>
                  <a:srgbClr val="00B0F0"/>
                </a:solidFill>
              </a:rPr>
              <a:t>. У </a:t>
            </a:r>
            <a:r>
              <a:rPr lang="ru-RU" sz="1400" b="0" dirty="0" err="1" smtClean="0">
                <a:solidFill>
                  <a:srgbClr val="00B0F0"/>
                </a:solidFill>
              </a:rPr>
              <a:t>кінці</a:t>
            </a:r>
            <a:r>
              <a:rPr lang="ru-RU" sz="1400" b="0" dirty="0" smtClean="0">
                <a:solidFill>
                  <a:srgbClr val="00B0F0"/>
                </a:solidFill>
              </a:rPr>
              <a:t> 80-х. </a:t>
            </a:r>
            <a:r>
              <a:rPr lang="ru-RU" sz="1400" b="0" dirty="0" err="1" smtClean="0">
                <a:solidFill>
                  <a:srgbClr val="00B0F0"/>
                </a:solidFill>
              </a:rPr>
              <a:t>ХХ-го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століття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приміщенні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створений</a:t>
            </a:r>
            <a:r>
              <a:rPr lang="ru-RU" sz="1400" b="0" dirty="0" smtClean="0">
                <a:solidFill>
                  <a:srgbClr val="00B0F0"/>
                </a:solidFill>
              </a:rPr>
              <a:t> музей </a:t>
            </a:r>
            <a:r>
              <a:rPr lang="ru-RU" sz="1400" b="0" dirty="0" err="1" smtClean="0">
                <a:solidFill>
                  <a:srgbClr val="00B0F0"/>
                </a:solidFill>
              </a:rPr>
              <a:t>старовинної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зброї</a:t>
            </a:r>
            <a:r>
              <a:rPr lang="ru-RU" sz="1400" b="0" dirty="0" smtClean="0">
                <a:solidFill>
                  <a:srgbClr val="00B0F0"/>
                </a:solidFill>
              </a:rPr>
              <a:t> "Арсенал", де </a:t>
            </a:r>
            <a:r>
              <a:rPr lang="ru-RU" sz="1400" b="0" dirty="0" err="1" smtClean="0">
                <a:solidFill>
                  <a:srgbClr val="00B0F0"/>
                </a:solidFill>
              </a:rPr>
              <a:t>експонується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колекція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зброї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</a:t>
            </a:r>
            <a:r>
              <a:rPr lang="ru-RU" sz="1400" b="0" dirty="0" smtClean="0">
                <a:solidFill>
                  <a:srgbClr val="00B0F0"/>
                </a:solidFill>
              </a:rPr>
              <a:t> 30 </a:t>
            </a:r>
            <a:r>
              <a:rPr lang="ru-RU" sz="1400" b="0" dirty="0" err="1" smtClean="0">
                <a:solidFill>
                  <a:srgbClr val="00B0F0"/>
                </a:solidFill>
              </a:rPr>
              <a:t>країн</a:t>
            </a:r>
            <a:r>
              <a:rPr lang="ru-RU" sz="1400" b="0" dirty="0" smtClean="0">
                <a:solidFill>
                  <a:srgbClr val="00B0F0"/>
                </a:solidFill>
              </a:rPr>
              <a:t>. При </a:t>
            </a:r>
            <a:r>
              <a:rPr lang="ru-RU" sz="1400" b="0" dirty="0" err="1" smtClean="0">
                <a:solidFill>
                  <a:srgbClr val="00B0F0"/>
                </a:solidFill>
              </a:rPr>
              <a:t>музеї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працює</a:t>
            </a:r>
            <a:r>
              <a:rPr lang="ru-RU" sz="1400" b="0" dirty="0" smtClean="0">
                <a:solidFill>
                  <a:srgbClr val="00B0F0"/>
                </a:solidFill>
              </a:rPr>
              <a:t> салон </a:t>
            </a:r>
            <a:r>
              <a:rPr lang="ru-RU" sz="1400" b="0" dirty="0" err="1" smtClean="0">
                <a:solidFill>
                  <a:srgbClr val="00B0F0"/>
                </a:solidFill>
              </a:rPr>
              <a:t>антикваріату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5 Собор св.Юр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9" y="714375"/>
            <a:ext cx="4071966" cy="3886200"/>
          </a:xfrm>
        </p:spPr>
      </p:pic>
      <p:pic>
        <p:nvPicPr>
          <p:cNvPr id="8" name="Содержимое 7" descr="6 музей арсенал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5" y="714356"/>
            <a:ext cx="4041775" cy="392908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4714884"/>
            <a:ext cx="4041648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8.Палац Потоцьких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Палац</a:t>
            </a:r>
            <a:r>
              <a:rPr lang="ru-RU" b="0" dirty="0" smtClean="0"/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побудований</a:t>
            </a:r>
            <a:r>
              <a:rPr lang="ru-RU" sz="1400" b="0" dirty="0" smtClean="0">
                <a:solidFill>
                  <a:srgbClr val="00B0F0"/>
                </a:solidFill>
              </a:rPr>
              <a:t>  для  </a:t>
            </a:r>
            <a:r>
              <a:rPr lang="ru-RU" sz="1400" b="0" dirty="0" err="1" smtClean="0">
                <a:solidFill>
                  <a:srgbClr val="00B0F0"/>
                </a:solidFill>
              </a:rPr>
              <a:t>польських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поміщиків</a:t>
            </a:r>
            <a:r>
              <a:rPr lang="ru-RU" sz="1400" b="0" dirty="0" smtClean="0">
                <a:solidFill>
                  <a:srgbClr val="00B0F0"/>
                </a:solidFill>
              </a:rPr>
              <a:t>  </a:t>
            </a:r>
            <a:r>
              <a:rPr lang="ru-RU" sz="1400" b="0" dirty="0" err="1" smtClean="0">
                <a:solidFill>
                  <a:srgbClr val="00B0F0"/>
                </a:solidFill>
              </a:rPr>
              <a:t>Потоцьких</a:t>
            </a:r>
            <a:r>
              <a:rPr lang="ru-RU" sz="1400" b="0" dirty="0" smtClean="0">
                <a:solidFill>
                  <a:srgbClr val="00B0F0"/>
                </a:solidFill>
              </a:rPr>
              <a:t> за проектом  </a:t>
            </a:r>
            <a:r>
              <a:rPr lang="ru-RU" sz="1400" b="0" dirty="0" err="1" smtClean="0">
                <a:solidFill>
                  <a:srgbClr val="00B0F0"/>
                </a:solidFill>
              </a:rPr>
              <a:t>Людвіга</a:t>
            </a:r>
            <a:r>
              <a:rPr lang="ru-RU" sz="1400" b="0" dirty="0" smtClean="0">
                <a:solidFill>
                  <a:srgbClr val="00B0F0"/>
                </a:solidFill>
              </a:rPr>
              <a:t> де Поверни, </a:t>
            </a:r>
            <a:r>
              <a:rPr lang="ru-RU" sz="1400" b="0" dirty="0" err="1" smtClean="0">
                <a:solidFill>
                  <a:srgbClr val="00B0F0"/>
                </a:solidFill>
              </a:rPr>
              <a:t>архітектура</a:t>
            </a:r>
            <a:r>
              <a:rPr lang="ru-RU" sz="1400" b="0" dirty="0" smtClean="0">
                <a:solidFill>
                  <a:srgbClr val="00B0F0"/>
                </a:solidFill>
              </a:rPr>
              <a:t> палацу </a:t>
            </a:r>
            <a:r>
              <a:rPr lang="ru-RU" sz="1400" b="0" dirty="0" err="1" smtClean="0">
                <a:solidFill>
                  <a:srgbClr val="00B0F0"/>
                </a:solidFill>
              </a:rPr>
              <a:t>представляє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епоху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класицизму</a:t>
            </a:r>
            <a:r>
              <a:rPr lang="ru-RU" sz="1400" b="0" dirty="0" smtClean="0">
                <a:solidFill>
                  <a:srgbClr val="00B0F0"/>
                </a:solidFill>
              </a:rPr>
              <a:t>. До </a:t>
            </a:r>
            <a:r>
              <a:rPr lang="ru-RU" sz="1400" b="0" dirty="0" err="1" smtClean="0">
                <a:solidFill>
                  <a:srgbClr val="00B0F0"/>
                </a:solidFill>
              </a:rPr>
              <a:t>сьогодні</a:t>
            </a:r>
            <a:r>
              <a:rPr lang="ru-RU" sz="1400" b="0" dirty="0" smtClean="0">
                <a:solidFill>
                  <a:srgbClr val="00B0F0"/>
                </a:solidFill>
              </a:rPr>
              <a:t> прекрасно </a:t>
            </a:r>
            <a:r>
              <a:rPr lang="ru-RU" sz="1400" b="0" dirty="0" err="1" smtClean="0">
                <a:solidFill>
                  <a:srgbClr val="00B0F0"/>
                </a:solidFill>
              </a:rPr>
              <a:t>зберігся</a:t>
            </a:r>
            <a:r>
              <a:rPr lang="ru-RU" sz="1400" b="0" dirty="0" smtClean="0">
                <a:solidFill>
                  <a:srgbClr val="00B0F0"/>
                </a:solidFill>
              </a:rPr>
              <a:t> не </a:t>
            </a:r>
            <a:r>
              <a:rPr lang="ru-RU" sz="1400" b="0" dirty="0" err="1" smtClean="0">
                <a:solidFill>
                  <a:srgbClr val="00B0F0"/>
                </a:solidFill>
              </a:rPr>
              <a:t>лише</a:t>
            </a:r>
            <a:r>
              <a:rPr lang="ru-RU" sz="1400" b="0" dirty="0" smtClean="0">
                <a:solidFill>
                  <a:srgbClr val="00B0F0"/>
                </a:solidFill>
              </a:rPr>
              <a:t> фасад </a:t>
            </a:r>
            <a:r>
              <a:rPr lang="ru-RU" sz="1400" b="0" dirty="0" err="1" smtClean="0">
                <a:solidFill>
                  <a:srgbClr val="00B0F0"/>
                </a:solidFill>
              </a:rPr>
              <a:t>будівлі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але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інтер'єри</a:t>
            </a:r>
            <a:r>
              <a:rPr lang="ru-RU" sz="1400" b="0" dirty="0" smtClean="0">
                <a:solidFill>
                  <a:srgbClr val="00B0F0"/>
                </a:solidFill>
              </a:rPr>
              <a:t>  в </a:t>
            </a:r>
            <a:r>
              <a:rPr lang="ru-RU" sz="1400" b="0" dirty="0" err="1" smtClean="0">
                <a:solidFill>
                  <a:srgbClr val="00B0F0"/>
                </a:solidFill>
              </a:rPr>
              <a:t>стилі</a:t>
            </a:r>
            <a:r>
              <a:rPr lang="ru-RU" sz="1400" b="0" dirty="0" smtClean="0">
                <a:solidFill>
                  <a:srgbClr val="00B0F0"/>
                </a:solidFill>
              </a:rPr>
              <a:t> Людовика XVI.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714884"/>
            <a:ext cx="4041775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7.Костьол </a:t>
            </a:r>
            <a:r>
              <a:rPr lang="uk-UA" dirty="0" err="1" smtClean="0">
                <a:solidFill>
                  <a:srgbClr val="00B0F0"/>
                </a:solidFill>
              </a:rPr>
              <a:t>Кларисок</a:t>
            </a:r>
            <a:endParaRPr lang="uk-UA" dirty="0" smtClean="0">
              <a:solidFill>
                <a:srgbClr val="00B0F0"/>
              </a:solidFill>
            </a:endParaRP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Костьол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належить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францисканському</a:t>
            </a:r>
            <a:r>
              <a:rPr lang="ru-RU" sz="1400" b="0" dirty="0" smtClean="0">
                <a:solidFill>
                  <a:srgbClr val="00B0F0"/>
                </a:solidFill>
              </a:rPr>
              <a:t> Ордену </a:t>
            </a:r>
            <a:r>
              <a:rPr lang="ru-RU" sz="1400" b="0" dirty="0" err="1" smtClean="0">
                <a:solidFill>
                  <a:srgbClr val="00B0F0"/>
                </a:solidFill>
              </a:rPr>
              <a:t>Кларисок</a:t>
            </a:r>
            <a:r>
              <a:rPr lang="ru-RU" sz="1400" b="0" dirty="0" smtClean="0">
                <a:solidFill>
                  <a:srgbClr val="00B0F0"/>
                </a:solidFill>
              </a:rPr>
              <a:t> 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побудований</a:t>
            </a:r>
            <a:r>
              <a:rPr lang="ru-RU" sz="1400" b="0" dirty="0" smtClean="0">
                <a:solidFill>
                  <a:srgbClr val="00B0F0"/>
                </a:solidFill>
              </a:rPr>
              <a:t> на початку XVI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століття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r>
              <a:rPr lang="ru-RU" sz="1400" dirty="0" smtClean="0">
                <a:solidFill>
                  <a:srgbClr val="00B0F0"/>
                </a:solidFill>
              </a:rPr>
              <a:t/>
            </a:r>
            <a:br>
              <a:rPr lang="ru-RU" sz="1400" dirty="0" smtClean="0">
                <a:solidFill>
                  <a:srgbClr val="00B0F0"/>
                </a:solidFill>
              </a:rPr>
            </a:br>
            <a:r>
              <a:rPr lang="ru-RU" sz="1400" b="0" dirty="0" err="1" smtClean="0">
                <a:solidFill>
                  <a:srgbClr val="00B0F0"/>
                </a:solidFill>
              </a:rPr>
              <a:t>Після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реконструкції</a:t>
            </a:r>
            <a:r>
              <a:rPr lang="ru-RU" sz="1400" b="0" dirty="0" smtClean="0">
                <a:solidFill>
                  <a:srgbClr val="00B0F0"/>
                </a:solidFill>
              </a:rPr>
              <a:t> в XIХ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костьол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використали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переважно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якості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госпіталю</a:t>
            </a:r>
            <a:r>
              <a:rPr lang="ru-RU" b="0" dirty="0" smtClean="0"/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7 костьол кларисок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8" y="785794"/>
            <a:ext cx="4041775" cy="3857651"/>
          </a:xfrm>
        </p:spPr>
      </p:pic>
      <p:pic>
        <p:nvPicPr>
          <p:cNvPr id="8" name="Содержимое 7" descr="8 Палац потоцьких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3" y="785795"/>
            <a:ext cx="4041775" cy="378621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4714884"/>
            <a:ext cx="4041648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10.Музей народної архітектури та побуту                “ Шевченківський Гай ”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Знаходиться</a:t>
            </a:r>
            <a:r>
              <a:rPr lang="ru-RU" sz="1400" b="0" dirty="0" smtClean="0">
                <a:solidFill>
                  <a:srgbClr val="00B0F0"/>
                </a:solidFill>
              </a:rPr>
              <a:t> на </a:t>
            </a:r>
            <a:r>
              <a:rPr lang="ru-RU" sz="1400" b="0" dirty="0" err="1" smtClean="0">
                <a:solidFill>
                  <a:srgbClr val="00B0F0"/>
                </a:solidFill>
              </a:rPr>
              <a:t>лісистих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пагорбах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східній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частині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міста</a:t>
            </a:r>
            <a:r>
              <a:rPr lang="ru-RU" sz="1400" b="0" dirty="0" smtClean="0">
                <a:solidFill>
                  <a:srgbClr val="00B0F0"/>
                </a:solidFill>
              </a:rPr>
              <a:t>. Тут </a:t>
            </a:r>
            <a:r>
              <a:rPr lang="ru-RU" sz="1400" b="0" dirty="0" err="1" smtClean="0">
                <a:solidFill>
                  <a:srgbClr val="00B0F0"/>
                </a:solidFill>
              </a:rPr>
              <a:t>представлені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історико-етнографічні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поселення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області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Західної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України</a:t>
            </a:r>
            <a:r>
              <a:rPr lang="ru-RU" b="0" dirty="0" smtClean="0"/>
              <a:t>.</a:t>
            </a:r>
            <a:endParaRPr lang="uk-UA" dirty="0" smtClean="0">
              <a:solidFill>
                <a:srgbClr val="00B0F0"/>
              </a:solidFill>
            </a:endParaRPr>
          </a:p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714884"/>
            <a:ext cx="4041775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9.Будинок </a:t>
            </a:r>
            <a:r>
              <a:rPr lang="uk-UA" dirty="0" err="1" smtClean="0">
                <a:solidFill>
                  <a:srgbClr val="00B0F0"/>
                </a:solidFill>
              </a:rPr>
              <a:t>Корнякта</a:t>
            </a:r>
            <a:endParaRPr lang="uk-UA" dirty="0" smtClean="0">
              <a:solidFill>
                <a:srgbClr val="00B0F0"/>
              </a:solidFill>
            </a:endParaRP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Будинок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стилі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ренесансу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побудований</a:t>
            </a:r>
            <a:r>
              <a:rPr lang="ru-RU" sz="1400" b="0" dirty="0" smtClean="0">
                <a:solidFill>
                  <a:srgbClr val="00B0F0"/>
                </a:solidFill>
              </a:rPr>
              <a:t> для </a:t>
            </a:r>
            <a:r>
              <a:rPr lang="ru-RU" sz="1400" b="0" dirty="0" err="1" smtClean="0">
                <a:solidFill>
                  <a:srgbClr val="00B0F0"/>
                </a:solidFill>
              </a:rPr>
              <a:t>грецького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купця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Корнякта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що</a:t>
            </a:r>
            <a:r>
              <a:rPr lang="ru-RU" sz="1400" b="0" dirty="0" smtClean="0">
                <a:solidFill>
                  <a:srgbClr val="00B0F0"/>
                </a:solidFill>
              </a:rPr>
              <a:t> жив у </a:t>
            </a:r>
            <a:r>
              <a:rPr lang="ru-RU" sz="1400" b="0" dirty="0" err="1" smtClean="0">
                <a:solidFill>
                  <a:srgbClr val="00B0F0"/>
                </a:solidFill>
              </a:rPr>
              <a:t>Львові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який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контролював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торгівлю</a:t>
            </a:r>
            <a:r>
              <a:rPr lang="ru-RU" sz="1400" b="0" dirty="0" smtClean="0">
                <a:solidFill>
                  <a:srgbClr val="00B0F0"/>
                </a:solidFill>
              </a:rPr>
              <a:t> вином по </a:t>
            </a:r>
            <a:r>
              <a:rPr lang="ru-RU" sz="1400" b="0" dirty="0" err="1" smtClean="0">
                <a:solidFill>
                  <a:srgbClr val="00B0F0"/>
                </a:solidFill>
              </a:rPr>
              <a:t>усьому</a:t>
            </a:r>
            <a:r>
              <a:rPr lang="ru-RU" sz="1400" b="0" dirty="0" smtClean="0">
                <a:solidFill>
                  <a:srgbClr val="00B0F0"/>
                </a:solidFill>
              </a:rPr>
              <a:t> Чорному морю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відомим</a:t>
            </a:r>
            <a:r>
              <a:rPr lang="ru-RU" sz="1400" b="0" dirty="0" smtClean="0">
                <a:solidFill>
                  <a:srgbClr val="00B0F0"/>
                </a:solidFill>
              </a:rPr>
              <a:t> меценатом.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492173f4foupw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8" y="785795"/>
            <a:ext cx="4041775" cy="3929090"/>
          </a:xfrm>
        </p:spPr>
      </p:pic>
      <p:pic>
        <p:nvPicPr>
          <p:cNvPr id="8" name="Содержимое 7" descr="bea73ef7ls7w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3" y="714356"/>
            <a:ext cx="4041775" cy="40005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95444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Харків</a:t>
            </a:r>
            <a:r>
              <a:rPr lang="ru-RU" sz="1800" dirty="0" smtClean="0"/>
              <a:t> — «перша </a:t>
            </a:r>
            <a:r>
              <a:rPr lang="ru-RU" sz="1800" dirty="0" err="1" smtClean="0"/>
              <a:t>столиця</a:t>
            </a:r>
            <a:r>
              <a:rPr lang="ru-RU" sz="1800" dirty="0" smtClean="0"/>
              <a:t>» — </a:t>
            </a:r>
            <a:r>
              <a:rPr lang="ru-RU" sz="1800" dirty="0" err="1" smtClean="0"/>
              <a:t>є</a:t>
            </a:r>
            <a:r>
              <a:rPr lang="ru-RU" sz="1800" dirty="0" smtClean="0"/>
              <a:t> не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найбільшим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містом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східній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Україні</a:t>
            </a:r>
            <a:r>
              <a:rPr lang="ru-RU" sz="1800" dirty="0" smtClean="0"/>
              <a:t>.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15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Харків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столицею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. Зараз </a:t>
            </a:r>
            <a:r>
              <a:rPr lang="ru-RU" sz="1800" dirty="0" err="1" smtClean="0"/>
              <a:t>є</a:t>
            </a:r>
            <a:r>
              <a:rPr lang="ru-RU" sz="1800" dirty="0" smtClean="0"/>
              <a:t> великим </a:t>
            </a:r>
            <a:r>
              <a:rPr lang="ru-RU" sz="1800" dirty="0" err="1" smtClean="0"/>
              <a:t>історико-географічним</a:t>
            </a:r>
            <a:r>
              <a:rPr lang="ru-RU" sz="1800" dirty="0" smtClean="0"/>
              <a:t> центром </a:t>
            </a:r>
            <a:r>
              <a:rPr lang="ru-RU" sz="1800" dirty="0" err="1" smtClean="0"/>
              <a:t>і</a:t>
            </a:r>
            <a:r>
              <a:rPr lang="ru-RU" sz="1800" dirty="0" smtClean="0"/>
              <a:t> часовою столицею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. Тут </a:t>
            </a:r>
            <a:r>
              <a:rPr lang="ru-RU" sz="1800" dirty="0" err="1" smtClean="0"/>
              <a:t>знаходиться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єдиний</a:t>
            </a:r>
            <a:r>
              <a:rPr lang="ru-RU" sz="1800" dirty="0" smtClean="0"/>
              <a:t> в </a:t>
            </a:r>
            <a:r>
              <a:rPr lang="ru-RU" sz="1800" dirty="0" err="1" smtClean="0"/>
              <a:t>Україні</a:t>
            </a:r>
            <a:r>
              <a:rPr lang="ru-RU" sz="1800" dirty="0" smtClean="0"/>
              <a:t> </a:t>
            </a:r>
            <a:r>
              <a:rPr lang="ru-RU" sz="1800" dirty="0" err="1" smtClean="0"/>
              <a:t>Державний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еталон</a:t>
            </a:r>
            <a:r>
              <a:rPr lang="ru-RU" sz="1800" dirty="0" smtClean="0"/>
              <a:t> </a:t>
            </a:r>
            <a:r>
              <a:rPr lang="ru-RU" sz="1800" dirty="0" err="1" smtClean="0"/>
              <a:t>одиниць</a:t>
            </a:r>
            <a:r>
              <a:rPr lang="ru-RU" sz="1800" dirty="0" smtClean="0"/>
              <a:t> часу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частоти</a:t>
            </a:r>
            <a:r>
              <a:rPr lang="ru-RU" sz="1800" dirty="0" smtClean="0"/>
              <a:t>,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погрішність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складає</a:t>
            </a:r>
            <a:r>
              <a:rPr lang="ru-RU" sz="1800" dirty="0" smtClean="0"/>
              <a:t> 1 сек. в 1-2 млн.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Содержимое 3" descr="Centre_of_Kharkiv_view_fom_the_roo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4168448" cy="3786214"/>
          </a:xfrm>
        </p:spPr>
      </p:pic>
      <p:pic>
        <p:nvPicPr>
          <p:cNvPr id="2050" name="Picture 2" descr="C:\Users\Аня\Desktop\Kharkov_stre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57430"/>
            <a:ext cx="4365646" cy="3714776"/>
          </a:xfrm>
          <a:prstGeom prst="rect">
            <a:avLst/>
          </a:prstGeom>
          <a:noFill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85720" y="6143644"/>
            <a:ext cx="4041648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uk-UA" sz="1900" dirty="0" smtClean="0">
                <a:solidFill>
                  <a:srgbClr val="00B0F0"/>
                </a:solidFill>
              </a:rPr>
              <a:t>Центр Харкова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643438" y="6072206"/>
            <a:ext cx="428628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uk-UA" sz="1900" noProof="0" dirty="0" smtClean="0">
                <a:solidFill>
                  <a:srgbClr val="00B0F0"/>
                </a:solidFill>
              </a:rPr>
              <a:t>Харків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28604"/>
            <a:ext cx="8382000" cy="12144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 </a:t>
            </a:r>
            <a:r>
              <a:rPr lang="ru-RU" sz="2000" dirty="0" err="1" smtClean="0"/>
              <a:t>кількістю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 друге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Києва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входить в </a:t>
            </a:r>
            <a:r>
              <a:rPr lang="ru-RU" sz="2000" dirty="0" err="1" smtClean="0"/>
              <a:t>Лігу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Пропоную</a:t>
            </a:r>
            <a:r>
              <a:rPr lang="ru-RU" sz="2000" dirty="0" smtClean="0"/>
              <a:t> </a:t>
            </a:r>
            <a:r>
              <a:rPr lang="ru-RU" sz="2000" dirty="0" err="1" smtClean="0"/>
              <a:t>вашій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увазі</a:t>
            </a:r>
            <a:r>
              <a:rPr lang="ru-RU" sz="2000" dirty="0" smtClean="0"/>
              <a:t> рейтинг </a:t>
            </a:r>
            <a:r>
              <a:rPr lang="ru-RU" sz="2000" dirty="0" err="1" smtClean="0"/>
              <a:t>кращих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Харкова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відвідують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туристи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5500702"/>
            <a:ext cx="4041648" cy="135729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2. Успенський собор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Прадавній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православний</a:t>
            </a:r>
            <a:r>
              <a:rPr lang="ru-RU" sz="1400" b="0" dirty="0" smtClean="0">
                <a:solidFill>
                  <a:srgbClr val="00B0F0"/>
                </a:solidFill>
              </a:rPr>
              <a:t> храм </a:t>
            </a:r>
            <a:r>
              <a:rPr lang="ru-RU" sz="1400" b="0" dirty="0" err="1" smtClean="0">
                <a:solidFill>
                  <a:srgbClr val="00B0F0"/>
                </a:solidFill>
              </a:rPr>
              <a:t>Харкова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до </a:t>
            </a:r>
            <a:r>
              <a:rPr lang="en-US" sz="1400" b="0" dirty="0" smtClean="0">
                <a:solidFill>
                  <a:srgbClr val="00B0F0"/>
                </a:solidFill>
              </a:rPr>
              <a:t>XXI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найвищою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будівлею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місті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висота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його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дзвіниці</a:t>
            </a:r>
            <a:r>
              <a:rPr lang="ru-RU" sz="1400" b="0" dirty="0" smtClean="0">
                <a:solidFill>
                  <a:srgbClr val="00B0F0"/>
                </a:solidFill>
              </a:rPr>
              <a:t> 89.5 </a:t>
            </a:r>
            <a:r>
              <a:rPr lang="ru-RU" sz="1400" b="0" dirty="0" err="1" smtClean="0">
                <a:solidFill>
                  <a:srgbClr val="00B0F0"/>
                </a:solidFill>
              </a:rPr>
              <a:t>метрів</a:t>
            </a:r>
            <a:r>
              <a:rPr lang="ru-RU" b="0" dirty="0" smtClean="0"/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5500702"/>
            <a:ext cx="4041775" cy="135729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1.Покровський монастир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Найдревніша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будівля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місті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Монастир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дзвіницею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побудований</a:t>
            </a:r>
            <a:r>
              <a:rPr lang="ru-RU" sz="1400" b="0" dirty="0" smtClean="0">
                <a:solidFill>
                  <a:srgbClr val="00B0F0"/>
                </a:solidFill>
              </a:rPr>
              <a:t> на </a:t>
            </a:r>
            <a:r>
              <a:rPr lang="ru-RU" sz="1400" b="0" dirty="0" err="1" smtClean="0">
                <a:solidFill>
                  <a:srgbClr val="00B0F0"/>
                </a:solidFill>
              </a:rPr>
              <a:t>території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оборонної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споруди</a:t>
            </a:r>
            <a:r>
              <a:rPr lang="ru-RU" sz="1400" b="0" dirty="0" smtClean="0">
                <a:solidFill>
                  <a:srgbClr val="00B0F0"/>
                </a:solidFill>
              </a:rPr>
              <a:t> «</a:t>
            </a:r>
            <a:r>
              <a:rPr lang="ru-RU" sz="1400" b="0" dirty="0" err="1" smtClean="0">
                <a:solidFill>
                  <a:srgbClr val="00B0F0"/>
                </a:solidFill>
              </a:rPr>
              <a:t>Харківська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фортеця</a:t>
            </a:r>
            <a:r>
              <a:rPr lang="ru-RU" sz="1400" b="0" dirty="0" smtClean="0">
                <a:solidFill>
                  <a:srgbClr val="00B0F0"/>
                </a:solidFill>
              </a:rPr>
              <a:t>» в XVII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столітті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Pokrov_Cathedra_at_Kharkiv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4000528" cy="3886200"/>
          </a:xfrm>
        </p:spPr>
      </p:pic>
      <p:pic>
        <p:nvPicPr>
          <p:cNvPr id="8" name="Содержимое 7" descr="bef1d1f2s7f7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041775" cy="385765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4714884"/>
            <a:ext cx="4041648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4.Собор Благовіщенський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Прекрасна </a:t>
            </a:r>
            <a:r>
              <a:rPr lang="ru-RU" sz="1400" b="0" dirty="0" err="1" smtClean="0">
                <a:solidFill>
                  <a:srgbClr val="00B0F0"/>
                </a:solidFill>
              </a:rPr>
              <a:t>будівля</a:t>
            </a:r>
            <a:r>
              <a:rPr lang="ru-RU" sz="1400" b="0" dirty="0" smtClean="0">
                <a:solidFill>
                  <a:srgbClr val="00B0F0"/>
                </a:solidFill>
              </a:rPr>
              <a:t> у </a:t>
            </a:r>
            <a:r>
              <a:rPr lang="ru-RU" sz="1400" b="0" dirty="0" err="1" smtClean="0">
                <a:solidFill>
                  <a:srgbClr val="00B0F0"/>
                </a:solidFill>
              </a:rPr>
              <a:t>візантійському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стилі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Висота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дзвіниці</a:t>
            </a:r>
            <a:r>
              <a:rPr lang="ru-RU" sz="1400" b="0" dirty="0" smtClean="0">
                <a:solidFill>
                  <a:srgbClr val="00B0F0"/>
                </a:solidFill>
              </a:rPr>
              <a:t> собору - 75 </a:t>
            </a:r>
            <a:r>
              <a:rPr lang="ru-RU" sz="1400" b="0" dirty="0" err="1" smtClean="0">
                <a:solidFill>
                  <a:srgbClr val="00B0F0"/>
                </a:solidFill>
              </a:rPr>
              <a:t>метрів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714884"/>
            <a:ext cx="4041775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3.Церква Трьох святителів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Храм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побудований</a:t>
            </a:r>
            <a:r>
              <a:rPr lang="ru-RU" sz="1400" b="0" dirty="0" smtClean="0">
                <a:solidFill>
                  <a:srgbClr val="00B0F0"/>
                </a:solidFill>
              </a:rPr>
              <a:t> на честь  </a:t>
            </a:r>
            <a:r>
              <a:rPr lang="ru-RU" sz="1400" b="0" dirty="0" err="1" smtClean="0">
                <a:solidFill>
                  <a:srgbClr val="00B0F0"/>
                </a:solidFill>
              </a:rPr>
              <a:t>Іоанна</a:t>
            </a:r>
            <a:r>
              <a:rPr lang="ru-RU" sz="1400" b="0" dirty="0" smtClean="0">
                <a:solidFill>
                  <a:srgbClr val="00B0F0"/>
                </a:solidFill>
              </a:rPr>
              <a:t> Златоуста, Василя Великого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Григорія</a:t>
            </a:r>
            <a:r>
              <a:rPr lang="ru-RU" sz="1400" b="0" dirty="0" smtClean="0">
                <a:solidFill>
                  <a:srgbClr val="00B0F0"/>
                </a:solidFill>
              </a:rPr>
              <a:t> Богослова на початку XIX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століття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4095cf69050r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785813"/>
            <a:ext cx="4000528" cy="3886200"/>
          </a:xfrm>
        </p:spPr>
      </p:pic>
      <p:pic>
        <p:nvPicPr>
          <p:cNvPr id="8" name="Содержимое 7" descr="Khakov_Blagoveshinskiy_cathedra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9" y="785794"/>
            <a:ext cx="4113212" cy="385765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4714884"/>
            <a:ext cx="4041648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6.Церка Св. Пантелеймона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Церква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побудована</a:t>
            </a:r>
            <a:r>
              <a:rPr lang="ru-RU" sz="1400" b="0" dirty="0" smtClean="0">
                <a:solidFill>
                  <a:srgbClr val="00B0F0"/>
                </a:solidFill>
              </a:rPr>
              <a:t> в XVIII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столітті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всього</a:t>
            </a:r>
            <a:r>
              <a:rPr lang="ru-RU" sz="1400" b="0" dirty="0" smtClean="0">
                <a:solidFill>
                  <a:srgbClr val="00B0F0"/>
                </a:solidFill>
              </a:rPr>
              <a:t> за 3 роки.  Храм </a:t>
            </a:r>
            <a:r>
              <a:rPr lang="ru-RU" sz="1400" b="0" dirty="0" err="1" smtClean="0">
                <a:solidFill>
                  <a:srgbClr val="00B0F0"/>
                </a:solidFill>
              </a:rPr>
              <a:t>виконаний</a:t>
            </a:r>
            <a:r>
              <a:rPr lang="ru-RU" sz="1400" b="0" dirty="0" smtClean="0">
                <a:solidFill>
                  <a:srgbClr val="00B0F0"/>
                </a:solidFill>
              </a:rPr>
              <a:t> в  «</a:t>
            </a:r>
            <a:r>
              <a:rPr lang="ru-RU" sz="1400" b="0" dirty="0" err="1" smtClean="0">
                <a:solidFill>
                  <a:srgbClr val="00B0F0"/>
                </a:solidFill>
              </a:rPr>
              <a:t>російсько-візантійському</a:t>
            </a:r>
            <a:r>
              <a:rPr lang="ru-RU" sz="1400" b="0" dirty="0" smtClean="0">
                <a:solidFill>
                  <a:srgbClr val="00B0F0"/>
                </a:solidFill>
              </a:rPr>
              <a:t>» </a:t>
            </a:r>
            <a:r>
              <a:rPr lang="ru-RU" sz="1400" b="0" dirty="0" err="1" smtClean="0">
                <a:solidFill>
                  <a:srgbClr val="00B0F0"/>
                </a:solidFill>
              </a:rPr>
              <a:t>стилі</a:t>
            </a:r>
            <a:r>
              <a:rPr lang="ru-RU" sz="1400" b="0" dirty="0" smtClean="0">
                <a:solidFill>
                  <a:srgbClr val="00B0F0"/>
                </a:solidFill>
              </a:rPr>
              <a:t>.  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714884"/>
            <a:ext cx="4041775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5.Собор </a:t>
            </a:r>
            <a:r>
              <a:rPr lang="uk-UA" dirty="0" err="1" smtClean="0">
                <a:solidFill>
                  <a:srgbClr val="00B0F0"/>
                </a:solidFill>
              </a:rPr>
              <a:t>Успіння</a:t>
            </a:r>
            <a:r>
              <a:rPr lang="uk-UA" dirty="0" smtClean="0">
                <a:solidFill>
                  <a:srgbClr val="00B0F0"/>
                </a:solidFill>
              </a:rPr>
              <a:t> Діви Марії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Це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католицький</a:t>
            </a:r>
            <a:r>
              <a:rPr lang="ru-RU" sz="1400" b="0" dirty="0" smtClean="0">
                <a:solidFill>
                  <a:srgbClr val="00B0F0"/>
                </a:solidFill>
              </a:rPr>
              <a:t> собор </a:t>
            </a:r>
            <a:r>
              <a:rPr lang="ru-RU" sz="1400" b="0" dirty="0" err="1" smtClean="0">
                <a:solidFill>
                  <a:srgbClr val="00B0F0"/>
                </a:solidFill>
              </a:rPr>
              <a:t>з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дзвіницею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побудований</a:t>
            </a:r>
            <a:r>
              <a:rPr lang="ru-RU" sz="1400" b="0" dirty="0" smtClean="0">
                <a:solidFill>
                  <a:srgbClr val="00B0F0"/>
                </a:solidFill>
              </a:rPr>
              <a:t> у </a:t>
            </a:r>
            <a:r>
              <a:rPr lang="ru-RU" sz="1400" b="0" dirty="0" err="1" smtClean="0">
                <a:solidFill>
                  <a:srgbClr val="00B0F0"/>
                </a:solidFill>
              </a:rPr>
              <a:t>кінці</a:t>
            </a:r>
            <a:r>
              <a:rPr lang="ru-RU" sz="1400" b="0" dirty="0" smtClean="0">
                <a:solidFill>
                  <a:srgbClr val="00B0F0"/>
                </a:solidFill>
              </a:rPr>
              <a:t> XVIII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століття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готичному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стилі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fbcf98bcvnhw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785813"/>
            <a:ext cx="4000528" cy="3886200"/>
          </a:xfrm>
        </p:spPr>
      </p:pic>
      <p:pic>
        <p:nvPicPr>
          <p:cNvPr id="9" name="Содержимое 8" descr="f171c6159sjrq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715154"/>
            <a:ext cx="4000528" cy="395685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4786322"/>
            <a:ext cx="4041648" cy="207167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8.Дзеркальний струмінь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Фонтан  "</a:t>
            </a:r>
            <a:r>
              <a:rPr lang="ru-RU" sz="1400" b="0" dirty="0" err="1" smtClean="0">
                <a:solidFill>
                  <a:srgbClr val="00B0F0"/>
                </a:solidFill>
              </a:rPr>
              <a:t>Дзеркальний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струмінь</a:t>
            </a:r>
            <a:r>
              <a:rPr lang="ru-RU" sz="1400" b="0" dirty="0" smtClean="0">
                <a:solidFill>
                  <a:srgbClr val="00B0F0"/>
                </a:solidFill>
              </a:rPr>
              <a:t>" </a:t>
            </a:r>
            <a:r>
              <a:rPr lang="ru-RU" sz="1400" b="0" dirty="0" err="1" smtClean="0">
                <a:solidFill>
                  <a:srgbClr val="00B0F0"/>
                </a:solidFill>
              </a:rPr>
              <a:t>є</a:t>
            </a:r>
            <a:r>
              <a:rPr lang="ru-RU" sz="1400" b="0" dirty="0" smtClean="0">
                <a:solidFill>
                  <a:srgbClr val="00B0F0"/>
                </a:solidFill>
              </a:rPr>
              <a:t> символом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міста</a:t>
            </a:r>
            <a:r>
              <a:rPr lang="ru-RU" sz="1400" b="0" dirty="0" smtClean="0">
                <a:solidFill>
                  <a:srgbClr val="00B0F0"/>
                </a:solidFill>
              </a:rPr>
              <a:t>. Фонтан </a:t>
            </a:r>
            <a:r>
              <a:rPr lang="ru-RU" sz="1400" b="0" dirty="0" err="1" smtClean="0">
                <a:solidFill>
                  <a:srgbClr val="00B0F0"/>
                </a:solidFill>
              </a:rPr>
              <a:t>знаходиться</a:t>
            </a:r>
            <a:r>
              <a:rPr lang="ru-RU" sz="1400" b="0" dirty="0" smtClean="0">
                <a:solidFill>
                  <a:srgbClr val="00B0F0"/>
                </a:solidFill>
              </a:rPr>
              <a:t> в Парку Перемоги, </a:t>
            </a:r>
            <a:r>
              <a:rPr lang="ru-RU" sz="1400" b="0" dirty="0" err="1" smtClean="0">
                <a:solidFill>
                  <a:srgbClr val="00B0F0"/>
                </a:solidFill>
              </a:rPr>
              <a:t>навпроти</a:t>
            </a:r>
            <a:r>
              <a:rPr lang="ru-RU" sz="1400" b="0" dirty="0" smtClean="0">
                <a:solidFill>
                  <a:srgbClr val="00B0F0"/>
                </a:solidFill>
              </a:rPr>
              <a:t> Театру опери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балету.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85720" y="4786322"/>
            <a:ext cx="4041775" cy="207167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7.Музей Держпрому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Комплекс </a:t>
            </a:r>
            <a:r>
              <a:rPr lang="ru-RU" sz="1400" b="0" dirty="0" err="1" smtClean="0">
                <a:solidFill>
                  <a:srgbClr val="00B0F0"/>
                </a:solidFill>
              </a:rPr>
              <a:t>будівель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стилі</a:t>
            </a:r>
            <a:r>
              <a:rPr lang="ru-RU" sz="1400" b="0" dirty="0" smtClean="0">
                <a:solidFill>
                  <a:srgbClr val="00B0F0"/>
                </a:solidFill>
              </a:rPr>
              <a:t> «</a:t>
            </a:r>
            <a:r>
              <a:rPr lang="ru-RU" sz="1400" b="0" dirty="0" err="1" smtClean="0">
                <a:solidFill>
                  <a:srgbClr val="00B0F0"/>
                </a:solidFill>
              </a:rPr>
              <a:t>конструктивізм</a:t>
            </a:r>
            <a:r>
              <a:rPr lang="ru-RU" sz="1400" b="0" dirty="0" smtClean="0">
                <a:solidFill>
                  <a:srgbClr val="00B0F0"/>
                </a:solidFill>
              </a:rPr>
              <a:t>».  У 1934 р. за </a:t>
            </a:r>
            <a:r>
              <a:rPr lang="ru-RU" sz="1400" b="0" dirty="0" err="1" smtClean="0">
                <a:solidFill>
                  <a:srgbClr val="00B0F0"/>
                </a:solidFill>
              </a:rPr>
              <a:t>часів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правління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радянської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влади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Харків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був</a:t>
            </a:r>
            <a:r>
              <a:rPr lang="ru-RU" sz="1400" b="0" dirty="0" smtClean="0">
                <a:solidFill>
                  <a:srgbClr val="00B0F0"/>
                </a:solidFill>
              </a:rPr>
              <a:t> столицею </a:t>
            </a:r>
            <a:r>
              <a:rPr lang="ru-RU" sz="1400" b="0" dirty="0" err="1" smtClean="0">
                <a:solidFill>
                  <a:srgbClr val="00B0F0"/>
                </a:solidFill>
              </a:rPr>
              <a:t>України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у </a:t>
            </a:r>
            <a:r>
              <a:rPr lang="ru-RU" sz="1400" b="0" dirty="0" err="1" smtClean="0">
                <a:solidFill>
                  <a:srgbClr val="00B0F0"/>
                </a:solidFill>
              </a:rPr>
              <a:t>будівлі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знаходилася</a:t>
            </a:r>
            <a:r>
              <a:rPr lang="ru-RU" sz="1400" b="0" dirty="0" smtClean="0">
                <a:solidFill>
                  <a:srgbClr val="00B0F0"/>
                </a:solidFill>
              </a:rPr>
              <a:t> Рада </a:t>
            </a:r>
            <a:r>
              <a:rPr lang="ru-RU" sz="1400" b="0" dirty="0" err="1" smtClean="0">
                <a:solidFill>
                  <a:srgbClr val="00B0F0"/>
                </a:solidFill>
              </a:rPr>
              <a:t>Народних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Комісарів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України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533ee9156ygtj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4041775" cy="3929090"/>
          </a:xfrm>
        </p:spPr>
      </p:pic>
      <p:pic>
        <p:nvPicPr>
          <p:cNvPr id="8" name="Содержимое 7" descr="7cc340e85anv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3" y="857232"/>
            <a:ext cx="4041775" cy="392909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4954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Ту</a:t>
            </a:r>
            <a:r>
              <a:rPr lang="uk-UA" sz="1600" dirty="0" err="1" smtClean="0"/>
              <a:t>ризм</a:t>
            </a:r>
            <a:r>
              <a:rPr lang="uk-UA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важливою</a:t>
            </a:r>
            <a:r>
              <a:rPr lang="ru-RU" sz="1600" dirty="0" smtClean="0"/>
              <a:t> </a:t>
            </a:r>
            <a:r>
              <a:rPr lang="ru-RU" sz="1600" dirty="0" err="1" smtClean="0"/>
              <a:t>галуззю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економіки</a:t>
            </a:r>
            <a:r>
              <a:rPr lang="ru-RU" sz="1600" dirty="0" smtClean="0"/>
              <a:t> 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. </a:t>
            </a:r>
            <a:r>
              <a:rPr lang="ru-RU" sz="1600" dirty="0" err="1" smtClean="0"/>
              <a:t>Щороку</a:t>
            </a:r>
            <a:r>
              <a:rPr lang="ru-RU" sz="1600" dirty="0" smtClean="0"/>
              <a:t> </a:t>
            </a:r>
            <a:r>
              <a:rPr lang="ru-RU" sz="1600" dirty="0" err="1" smtClean="0"/>
              <a:t>Україну</a:t>
            </a:r>
            <a:r>
              <a:rPr lang="ru-RU" sz="1600" dirty="0" smtClean="0"/>
              <a:t> </a:t>
            </a:r>
            <a:r>
              <a:rPr lang="ru-RU" sz="1600" dirty="0" err="1" smtClean="0"/>
              <a:t>відвідують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понад</a:t>
            </a:r>
            <a:r>
              <a:rPr lang="ru-RU" sz="1600" dirty="0" smtClean="0"/>
              <a:t> 20 </a:t>
            </a:r>
            <a:r>
              <a:rPr lang="ru-RU" sz="1600" dirty="0" err="1" smtClean="0"/>
              <a:t>мільйонів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туристів</a:t>
            </a:r>
            <a:r>
              <a:rPr lang="ru-RU" sz="1600" dirty="0" smtClean="0"/>
              <a:t>. </a:t>
            </a:r>
            <a:r>
              <a:rPr lang="ru-RU" sz="1600" dirty="0" err="1" smtClean="0"/>
              <a:t>Згідно</a:t>
            </a:r>
            <a:r>
              <a:rPr lang="ru-RU" sz="1600" dirty="0" smtClean="0"/>
              <a:t> рейтингу </a:t>
            </a:r>
            <a:r>
              <a:rPr lang="ru-RU" sz="1600" dirty="0" err="1" smtClean="0"/>
              <a:t>Всесвітньої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 Туризму, </a:t>
            </a:r>
            <a:r>
              <a:rPr lang="ru-RU" sz="1600" dirty="0" err="1" smtClean="0"/>
              <a:t>Україна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займає</a:t>
            </a:r>
            <a:r>
              <a:rPr lang="ru-RU" sz="1600" dirty="0" smtClean="0"/>
              <a:t> </a:t>
            </a:r>
            <a:r>
              <a:rPr lang="ru-RU" sz="1600" b="1" dirty="0" smtClean="0"/>
              <a:t>8 </a:t>
            </a:r>
            <a:r>
              <a:rPr lang="ru-RU" sz="1600" b="1" dirty="0" err="1" smtClean="0"/>
              <a:t>місце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світі</a:t>
            </a:r>
            <a:r>
              <a:rPr lang="ru-RU" sz="1600" dirty="0" smtClean="0"/>
              <a:t> за </a:t>
            </a:r>
            <a:r>
              <a:rPr lang="ru-RU" sz="1600" dirty="0" err="1" smtClean="0"/>
              <a:t>кількістю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туристичних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візитів</a:t>
            </a:r>
            <a:r>
              <a:rPr lang="ru-RU" sz="1600" dirty="0" smtClean="0"/>
              <a:t>. </a:t>
            </a:r>
            <a:r>
              <a:rPr lang="ru-RU" sz="1600" dirty="0" err="1" smtClean="0"/>
              <a:t>Туристичні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маршрути</a:t>
            </a:r>
            <a:r>
              <a:rPr lang="ru-RU" sz="1600" dirty="0" smtClean="0"/>
              <a:t> по </a:t>
            </a:r>
            <a:r>
              <a:rPr lang="ru-RU" sz="1600" dirty="0" err="1" smtClean="0"/>
              <a:t>найбільших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містах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pic>
        <p:nvPicPr>
          <p:cNvPr id="4" name="Содержимое 3" descr="ukrain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642918"/>
            <a:ext cx="7143800" cy="457292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4714884"/>
            <a:ext cx="4041648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10.Площа свободи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центральна </a:t>
            </a:r>
            <a:r>
              <a:rPr lang="ru-RU" sz="1400" b="0" dirty="0" err="1" smtClean="0">
                <a:solidFill>
                  <a:srgbClr val="00B0F0"/>
                </a:solidFill>
              </a:rPr>
              <a:t>площа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міста</a:t>
            </a:r>
            <a:r>
              <a:rPr lang="ru-RU" sz="1400" b="0" dirty="0" smtClean="0">
                <a:solidFill>
                  <a:srgbClr val="00B0F0"/>
                </a:solidFill>
              </a:rPr>
              <a:t>, яка </a:t>
            </a:r>
            <a:r>
              <a:rPr lang="ru-RU" sz="1400" b="0" dirty="0" err="1" smtClean="0">
                <a:solidFill>
                  <a:srgbClr val="00B0F0"/>
                </a:solidFill>
              </a:rPr>
              <a:t>займає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шосте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місце</a:t>
            </a:r>
            <a:r>
              <a:rPr lang="ru-RU" sz="1400" b="0" dirty="0" smtClean="0">
                <a:solidFill>
                  <a:srgbClr val="00B0F0"/>
                </a:solidFill>
              </a:rPr>
              <a:t> за величиною в </a:t>
            </a:r>
            <a:r>
              <a:rPr lang="ru-RU" sz="1400" b="0" dirty="0" err="1" smtClean="0">
                <a:solidFill>
                  <a:srgbClr val="00B0F0"/>
                </a:solidFill>
              </a:rPr>
              <a:t>Європі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дванадцяте</a:t>
            </a:r>
            <a:r>
              <a:rPr lang="ru-RU" sz="1400" b="0" dirty="0" smtClean="0">
                <a:solidFill>
                  <a:srgbClr val="00B0F0"/>
                </a:solidFill>
              </a:rPr>
              <a:t> у </a:t>
            </a:r>
            <a:r>
              <a:rPr lang="ru-RU" sz="1400" b="0" dirty="0" err="1" smtClean="0">
                <a:solidFill>
                  <a:srgbClr val="00B0F0"/>
                </a:solidFill>
              </a:rPr>
              <a:t>світі</a:t>
            </a:r>
            <a:endParaRPr lang="uk-UA" sz="1400" dirty="0" smtClean="0">
              <a:solidFill>
                <a:srgbClr val="00B0F0"/>
              </a:solidFill>
            </a:endParaRPr>
          </a:p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786322"/>
            <a:ext cx="4041775" cy="207167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9.Канатна дорога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Дорога </a:t>
            </a:r>
            <a:r>
              <a:rPr lang="ru-RU" sz="1400" b="0" dirty="0" err="1" smtClean="0">
                <a:solidFill>
                  <a:srgbClr val="00B0F0"/>
                </a:solidFill>
              </a:rPr>
              <a:t>протяжністю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близько</a:t>
            </a:r>
            <a:r>
              <a:rPr lang="ru-RU" sz="1400" b="0" dirty="0" smtClean="0">
                <a:solidFill>
                  <a:srgbClr val="00B0F0"/>
                </a:solidFill>
              </a:rPr>
              <a:t> 1400 м, </a:t>
            </a:r>
            <a:r>
              <a:rPr lang="ru-RU" sz="1400" b="0" dirty="0" err="1" smtClean="0">
                <a:solidFill>
                  <a:srgbClr val="00B0F0"/>
                </a:solidFill>
              </a:rPr>
              <a:t>тягнеться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від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Ботанічного</a:t>
            </a:r>
            <a:r>
              <a:rPr lang="ru-RU" sz="1400" b="0" dirty="0" smtClean="0">
                <a:solidFill>
                  <a:srgbClr val="00B0F0"/>
                </a:solidFill>
              </a:rPr>
              <a:t> саду до центрального парку </a:t>
            </a:r>
            <a:r>
              <a:rPr lang="ru-RU" sz="1400" b="0" dirty="0" err="1" smtClean="0">
                <a:solidFill>
                  <a:srgbClr val="00B0F0"/>
                </a:solidFill>
              </a:rPr>
              <a:t>культури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Канати</a:t>
            </a:r>
            <a:r>
              <a:rPr lang="ru-RU" sz="1400" b="0" dirty="0" smtClean="0">
                <a:solidFill>
                  <a:srgbClr val="00B0F0"/>
                </a:solidFill>
              </a:rPr>
              <a:t> дороги </a:t>
            </a:r>
            <a:r>
              <a:rPr lang="ru-RU" sz="1400" b="0" dirty="0" err="1" smtClean="0">
                <a:solidFill>
                  <a:srgbClr val="00B0F0"/>
                </a:solidFill>
              </a:rPr>
              <a:t>розташовані</a:t>
            </a:r>
            <a:r>
              <a:rPr lang="ru-RU" sz="1400" b="0" dirty="0" smtClean="0">
                <a:solidFill>
                  <a:srgbClr val="00B0F0"/>
                </a:solidFill>
              </a:rPr>
              <a:t> на </a:t>
            </a:r>
            <a:r>
              <a:rPr lang="ru-RU" sz="1400" b="0" dirty="0" err="1" smtClean="0">
                <a:solidFill>
                  <a:srgbClr val="00B0F0"/>
                </a:solidFill>
              </a:rPr>
              <a:t>висоті</a:t>
            </a:r>
            <a:r>
              <a:rPr lang="ru-RU" sz="1400" b="0" dirty="0" smtClean="0">
                <a:solidFill>
                  <a:srgbClr val="00B0F0"/>
                </a:solidFill>
              </a:rPr>
              <a:t> 26м. У зимовий час дрога не </a:t>
            </a:r>
            <a:r>
              <a:rPr lang="ru-RU" sz="1400" b="0" dirty="0" err="1" smtClean="0">
                <a:solidFill>
                  <a:srgbClr val="00B0F0"/>
                </a:solidFill>
              </a:rPr>
              <a:t>працює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9811421e8r75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4071966" cy="3899323"/>
          </a:xfrm>
        </p:spPr>
      </p:pic>
      <p:pic>
        <p:nvPicPr>
          <p:cNvPr id="8" name="Содержимое 7" descr="freedom-square-kharko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5" y="785794"/>
            <a:ext cx="4143405" cy="392909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Донецьк</a:t>
            </a:r>
            <a:r>
              <a:rPr lang="ru-RU" sz="1800" dirty="0" smtClean="0"/>
              <a:t> —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в </a:t>
            </a:r>
            <a:r>
              <a:rPr lang="ru-RU" sz="1800" dirty="0" err="1" smtClean="0"/>
              <a:t>східній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Україні</a:t>
            </a:r>
            <a:r>
              <a:rPr lang="ru-RU" sz="1800" dirty="0" smtClean="0"/>
              <a:t>,  на </a:t>
            </a:r>
            <a:r>
              <a:rPr lang="ru-RU" sz="1800" dirty="0" err="1" smtClean="0"/>
              <a:t>річці</a:t>
            </a:r>
            <a:r>
              <a:rPr lang="ru-RU" sz="1800" dirty="0" smtClean="0"/>
              <a:t> </a:t>
            </a:r>
            <a:r>
              <a:rPr lang="ru-RU" sz="1800" dirty="0" err="1" smtClean="0"/>
              <a:t>Кальміус</a:t>
            </a:r>
            <a:r>
              <a:rPr lang="ru-RU" sz="1800" dirty="0" smtClean="0"/>
              <a:t> (центральна </a:t>
            </a:r>
            <a:r>
              <a:rPr lang="ru-RU" sz="1800" dirty="0" err="1" smtClean="0"/>
              <a:t>частина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Донбасу</a:t>
            </a:r>
            <a:r>
              <a:rPr lang="ru-RU" sz="1800" dirty="0" smtClean="0"/>
              <a:t>). </a:t>
            </a:r>
            <a:r>
              <a:rPr lang="ru-RU" sz="1800" dirty="0" err="1" smtClean="0"/>
              <a:t>Донецьк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одним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центрів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. У </a:t>
            </a:r>
            <a:r>
              <a:rPr lang="ru-RU" sz="1800" dirty="0" err="1" smtClean="0"/>
              <a:t>місті</a:t>
            </a:r>
            <a:r>
              <a:rPr lang="ru-RU" sz="1800" dirty="0" smtClean="0"/>
              <a:t> 140 </a:t>
            </a:r>
            <a:r>
              <a:rPr lang="ru-RU" sz="1800" dirty="0" err="1" smtClean="0"/>
              <a:t>музеїв</a:t>
            </a:r>
            <a:r>
              <a:rPr lang="ru-RU" sz="1800" dirty="0" smtClean="0"/>
              <a:t>, 11 </a:t>
            </a:r>
            <a:r>
              <a:rPr lang="ru-RU" sz="1800" dirty="0" err="1" smtClean="0"/>
              <a:t>кінотеатрів</a:t>
            </a:r>
            <a:r>
              <a:rPr lang="ru-RU" sz="1800" dirty="0" smtClean="0"/>
              <a:t>, 368 </a:t>
            </a:r>
            <a:r>
              <a:rPr lang="ru-RU" sz="1800" dirty="0" err="1" smtClean="0"/>
              <a:t>бібліотек</a:t>
            </a:r>
            <a:r>
              <a:rPr lang="ru-RU" sz="1800" dirty="0" smtClean="0"/>
              <a:t>, 53 </a:t>
            </a:r>
            <a:r>
              <a:rPr lang="ru-RU" sz="1800" dirty="0" err="1" smtClean="0"/>
              <a:t>Палаци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Содержимое 3" descr="56d66f48rh6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714488"/>
            <a:ext cx="4071966" cy="4143404"/>
          </a:xfrm>
        </p:spPr>
      </p:pic>
      <p:pic>
        <p:nvPicPr>
          <p:cNvPr id="3074" name="Picture 2" descr="C:\Users\Аня\Desktop\37827f95v1lx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4195180" cy="4071966"/>
          </a:xfrm>
          <a:prstGeom prst="rect">
            <a:avLst/>
          </a:prstGeom>
          <a:noFill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428596" y="5857892"/>
            <a:ext cx="4041648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uk-UA" sz="1400" noProof="0" dirty="0" smtClean="0">
                <a:solidFill>
                  <a:srgbClr val="00B0F0"/>
                </a:solidFill>
              </a:rPr>
              <a:t>Донецьк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857752" y="5857892"/>
            <a:ext cx="4041648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uk-UA" sz="1400" noProof="0" dirty="0" smtClean="0">
                <a:solidFill>
                  <a:srgbClr val="00B0F0"/>
                </a:solidFill>
              </a:rPr>
              <a:t>Нічний     Донецьк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82000" cy="688661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Донецьк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знаменитий</a:t>
            </a:r>
            <a:r>
              <a:rPr lang="ru-RU" sz="1800" dirty="0" smtClean="0"/>
              <a:t> не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як </a:t>
            </a:r>
            <a:r>
              <a:rPr lang="ru-RU" sz="1800" dirty="0" err="1" smtClean="0"/>
              <a:t>промисловий</a:t>
            </a:r>
            <a:r>
              <a:rPr lang="ru-RU" sz="1800" dirty="0" smtClean="0"/>
              <a:t> центр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. Тут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цікавих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місць</a:t>
            </a:r>
            <a:r>
              <a:rPr lang="ru-RU" sz="1800" dirty="0" smtClean="0"/>
              <a:t>, де </a:t>
            </a:r>
            <a:r>
              <a:rPr lang="ru-RU" sz="1800" dirty="0" err="1" smtClean="0"/>
              <a:t>люблять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побувати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туристи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5357826"/>
            <a:ext cx="4041648" cy="150017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2.Мяч – фонтан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ретендує</a:t>
            </a:r>
            <a:r>
              <a:rPr lang="ru-RU" sz="1400" b="0" dirty="0" smtClean="0">
                <a:solidFill>
                  <a:srgbClr val="00B0F0"/>
                </a:solidFill>
              </a:rPr>
              <a:t> на </a:t>
            </a:r>
            <a:r>
              <a:rPr lang="ru-RU" sz="1400" b="0" dirty="0" err="1" smtClean="0">
                <a:solidFill>
                  <a:srgbClr val="00B0F0"/>
                </a:solidFill>
              </a:rPr>
              <a:t>занесення</a:t>
            </a:r>
            <a:r>
              <a:rPr lang="ru-RU" sz="1400" b="0" dirty="0" smtClean="0">
                <a:solidFill>
                  <a:srgbClr val="00B0F0"/>
                </a:solidFill>
              </a:rPr>
              <a:t> в книгу </a:t>
            </a:r>
            <a:r>
              <a:rPr lang="ru-RU" sz="1400" b="0" dirty="0" err="1" smtClean="0">
                <a:solidFill>
                  <a:srgbClr val="00B0F0"/>
                </a:solidFill>
              </a:rPr>
              <a:t>рекордів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Гіннеса</a:t>
            </a:r>
            <a:r>
              <a:rPr lang="ru-RU" sz="1400" b="0" dirty="0" smtClean="0">
                <a:solidFill>
                  <a:srgbClr val="00B0F0"/>
                </a:solidFill>
              </a:rPr>
              <a:t>. Фонтан </a:t>
            </a:r>
            <a:r>
              <a:rPr lang="ru-RU" sz="1400" b="0" dirty="0" err="1" smtClean="0">
                <a:solidFill>
                  <a:srgbClr val="00B0F0"/>
                </a:solidFill>
              </a:rPr>
              <a:t>виготовили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німецькі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майстри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граніту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М'яч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під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тиском</a:t>
            </a:r>
            <a:r>
              <a:rPr lang="ru-RU" sz="1400" b="0" dirty="0" smtClean="0">
                <a:solidFill>
                  <a:srgbClr val="00B0F0"/>
                </a:solidFill>
              </a:rPr>
              <a:t> води </a:t>
            </a:r>
            <a:r>
              <a:rPr lang="ru-RU" sz="1400" b="0" dirty="0" err="1" smtClean="0">
                <a:solidFill>
                  <a:srgbClr val="00B0F0"/>
                </a:solidFill>
              </a:rPr>
              <a:t>обертається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важить</a:t>
            </a:r>
            <a:r>
              <a:rPr lang="ru-RU" sz="1400" b="0" dirty="0" smtClean="0">
                <a:solidFill>
                  <a:srgbClr val="00B0F0"/>
                </a:solidFill>
              </a:rPr>
              <a:t> 30 тонн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5286388"/>
            <a:ext cx="4041775" cy="1571612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1.Музей ФК Шахтар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Музей </a:t>
            </a:r>
            <a:r>
              <a:rPr lang="ru-RU" sz="1400" b="0" dirty="0" err="1" smtClean="0">
                <a:solidFill>
                  <a:srgbClr val="00B0F0"/>
                </a:solidFill>
              </a:rPr>
              <a:t>є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найбільшим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музеєм</a:t>
            </a:r>
            <a:r>
              <a:rPr lang="ru-RU" sz="1400" b="0" dirty="0" smtClean="0">
                <a:solidFill>
                  <a:srgbClr val="00B0F0"/>
                </a:solidFill>
              </a:rPr>
              <a:t> футболу в </a:t>
            </a:r>
            <a:r>
              <a:rPr lang="ru-RU" sz="1400" b="0" dirty="0" err="1" smtClean="0">
                <a:solidFill>
                  <a:srgbClr val="00B0F0"/>
                </a:solidFill>
              </a:rPr>
              <a:t>Україні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який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представляє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футбольну</a:t>
            </a:r>
            <a:r>
              <a:rPr lang="ru-RU" sz="1400" b="0" dirty="0" smtClean="0">
                <a:solidFill>
                  <a:srgbClr val="00B0F0"/>
                </a:solidFill>
              </a:rPr>
              <a:t>  </a:t>
            </a:r>
            <a:r>
              <a:rPr lang="ru-RU" sz="1400" b="0" dirty="0" err="1" smtClean="0">
                <a:solidFill>
                  <a:srgbClr val="00B0F0"/>
                </a:solidFill>
              </a:rPr>
              <a:t>історію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України</a:t>
            </a:r>
            <a:r>
              <a:rPr lang="ru-RU" sz="1400" b="0" dirty="0" smtClean="0">
                <a:solidFill>
                  <a:srgbClr val="00B0F0"/>
                </a:solidFill>
              </a:rPr>
              <a:t>. Тут представлена 23-метрова </a:t>
            </a:r>
            <a:r>
              <a:rPr lang="ru-RU" sz="1400" b="0" dirty="0" err="1" smtClean="0">
                <a:solidFill>
                  <a:srgbClr val="00B0F0"/>
                </a:solidFill>
              </a:rPr>
              <a:t>стіна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слави</a:t>
            </a:r>
            <a:r>
              <a:rPr lang="ru-RU" sz="1400" b="0" dirty="0" smtClean="0">
                <a:solidFill>
                  <a:srgbClr val="00B0F0"/>
                </a:solidFill>
              </a:rPr>
              <a:t>, кубки, нагороди, фото </a:t>
            </a:r>
            <a:r>
              <a:rPr lang="ru-RU" sz="1400" b="0" dirty="0" err="1" smtClean="0">
                <a:solidFill>
                  <a:srgbClr val="00B0F0"/>
                </a:solidFill>
              </a:rPr>
              <a:t>гравців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Шахтаря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2c9efbffhcviz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8" y="1428736"/>
            <a:ext cx="4041775" cy="3857651"/>
          </a:xfrm>
        </p:spPr>
      </p:pic>
      <p:pic>
        <p:nvPicPr>
          <p:cNvPr id="8" name="Содержимое 7" descr="e053712eqkry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5" y="1428736"/>
            <a:ext cx="4041775" cy="38576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4786322"/>
            <a:ext cx="4041648" cy="207167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4.Парк кованих фігур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Парк </a:t>
            </a:r>
            <a:r>
              <a:rPr lang="ru-RU" sz="1400" b="0" dirty="0" err="1" smtClean="0">
                <a:solidFill>
                  <a:srgbClr val="00B0F0"/>
                </a:solidFill>
              </a:rPr>
              <a:t>унікальний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усій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Європі</a:t>
            </a:r>
            <a:r>
              <a:rPr lang="ru-RU" sz="1400" b="0" dirty="0" smtClean="0">
                <a:solidFill>
                  <a:srgbClr val="00B0F0"/>
                </a:solidFill>
              </a:rPr>
              <a:t>. У</a:t>
            </a:r>
            <a:r>
              <a:rPr lang="ru-RU" b="0" dirty="0" smtClean="0"/>
              <a:t> </a:t>
            </a:r>
            <a:r>
              <a:rPr lang="ru-RU" sz="1400" b="0" dirty="0" smtClean="0">
                <a:solidFill>
                  <a:srgbClr val="00B0F0"/>
                </a:solidFill>
              </a:rPr>
              <a:t>парку </a:t>
            </a:r>
            <a:r>
              <a:rPr lang="ru-RU" sz="1400" b="0" dirty="0" err="1" smtClean="0">
                <a:solidFill>
                  <a:srgbClr val="00B0F0"/>
                </a:solidFill>
              </a:rPr>
              <a:t>щорічно</a:t>
            </a:r>
            <a:r>
              <a:rPr lang="ru-RU" sz="1400" b="0" dirty="0" smtClean="0">
                <a:solidFill>
                  <a:srgbClr val="00B0F0"/>
                </a:solidFill>
              </a:rPr>
              <a:t> проходить </a:t>
            </a:r>
            <a:r>
              <a:rPr lang="ru-RU" sz="1400" b="0" dirty="0" err="1" smtClean="0">
                <a:solidFill>
                  <a:srgbClr val="00B0F0"/>
                </a:solidFill>
              </a:rPr>
              <a:t>міжнародний</a:t>
            </a:r>
            <a:r>
              <a:rPr lang="ru-RU" sz="1400" b="0" dirty="0" smtClean="0">
                <a:solidFill>
                  <a:srgbClr val="00B0F0"/>
                </a:solidFill>
              </a:rPr>
              <a:t> фестиваль </a:t>
            </a:r>
            <a:r>
              <a:rPr lang="ru-RU" sz="1400" b="0" dirty="0" err="1" smtClean="0">
                <a:solidFill>
                  <a:srgbClr val="00B0F0"/>
                </a:solidFill>
              </a:rPr>
              <a:t>ковальського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мистецтва</a:t>
            </a:r>
            <a:r>
              <a:rPr lang="ru-RU" sz="1400" b="0" dirty="0" smtClean="0">
                <a:solidFill>
                  <a:srgbClr val="00B0F0"/>
                </a:solidFill>
              </a:rPr>
              <a:t>. Тут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лавки </a:t>
            </a:r>
            <a:r>
              <a:rPr lang="ru-RU" sz="1400" b="0" dirty="0" err="1" smtClean="0">
                <a:solidFill>
                  <a:srgbClr val="00B0F0"/>
                </a:solidFill>
              </a:rPr>
              <a:t>закоханих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кована "</a:t>
            </a:r>
            <a:r>
              <a:rPr lang="ru-RU" sz="1400" b="0" dirty="0" err="1" smtClean="0">
                <a:solidFill>
                  <a:srgbClr val="00B0F0"/>
                </a:solidFill>
              </a:rPr>
              <a:t>українська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альтанка</a:t>
            </a:r>
            <a:r>
              <a:rPr lang="ru-RU" sz="1400" b="0" dirty="0" smtClean="0">
                <a:solidFill>
                  <a:srgbClr val="00B0F0"/>
                </a:solidFill>
              </a:rPr>
              <a:t>",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алея </a:t>
            </a:r>
            <a:r>
              <a:rPr lang="ru-RU" sz="1400" b="0" dirty="0" err="1" smtClean="0">
                <a:solidFill>
                  <a:srgbClr val="00B0F0"/>
                </a:solidFill>
              </a:rPr>
              <a:t>знаків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зодіаку</a:t>
            </a:r>
            <a:r>
              <a:rPr lang="ru-RU" sz="1400" b="0" dirty="0" smtClean="0">
                <a:solidFill>
                  <a:srgbClr val="00B0F0"/>
                </a:solidFill>
              </a:rPr>
              <a:t>, а </a:t>
            </a:r>
            <a:r>
              <a:rPr lang="ru-RU" sz="1400" b="0" dirty="0" err="1" smtClean="0">
                <a:solidFill>
                  <a:srgbClr val="00B0F0"/>
                </a:solidFill>
              </a:rPr>
              <a:t>також</a:t>
            </a:r>
            <a:r>
              <a:rPr lang="ru-RU" sz="1400" b="0" dirty="0" smtClean="0">
                <a:solidFill>
                  <a:srgbClr val="00B0F0"/>
                </a:solidFill>
              </a:rPr>
              <a:t> алея </a:t>
            </a:r>
            <a:r>
              <a:rPr lang="ru-RU" sz="1400" b="0" dirty="0" err="1" smtClean="0">
                <a:solidFill>
                  <a:srgbClr val="00B0F0"/>
                </a:solidFill>
              </a:rPr>
              <a:t>казкових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персонажів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714884"/>
            <a:ext cx="4041775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3.Залізничний музей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Єдиний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Україні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залізничний</a:t>
            </a:r>
            <a:r>
              <a:rPr lang="ru-RU" sz="1400" b="0" dirty="0" smtClean="0">
                <a:solidFill>
                  <a:srgbClr val="00B0F0"/>
                </a:solidFill>
              </a:rPr>
              <a:t> музей, </a:t>
            </a:r>
            <a:r>
              <a:rPr lang="ru-RU" sz="1400" b="0" dirty="0" err="1" smtClean="0">
                <a:solidFill>
                  <a:srgbClr val="00B0F0"/>
                </a:solidFill>
              </a:rPr>
              <a:t>який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представляє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залізничну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техніку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знаходиться</a:t>
            </a:r>
            <a:r>
              <a:rPr lang="ru-RU" sz="1400" b="0" dirty="0" smtClean="0">
                <a:solidFill>
                  <a:srgbClr val="00B0F0"/>
                </a:solidFill>
              </a:rPr>
              <a:t> на </a:t>
            </a:r>
            <a:r>
              <a:rPr lang="ru-RU" sz="1400" b="0" dirty="0" err="1" smtClean="0">
                <a:solidFill>
                  <a:srgbClr val="00B0F0"/>
                </a:solidFill>
              </a:rPr>
              <a:t>вокзалі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Донецька</a:t>
            </a:r>
            <a:r>
              <a:rPr lang="ru-RU" sz="1400" b="0" dirty="0" smtClean="0">
                <a:solidFill>
                  <a:srgbClr val="00B0F0"/>
                </a:solidFill>
              </a:rPr>
              <a:t>. Музею 11 </a:t>
            </a:r>
            <a:r>
              <a:rPr lang="ru-RU" sz="1400" b="0" dirty="0" err="1" smtClean="0">
                <a:solidFill>
                  <a:srgbClr val="00B0F0"/>
                </a:solidFill>
              </a:rPr>
              <a:t>років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8" name="Содержимое 7" descr="c20cc8136tqf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4071965" cy="3857652"/>
          </a:xfrm>
        </p:spPr>
      </p:pic>
      <p:pic>
        <p:nvPicPr>
          <p:cNvPr id="10" name="Содержимое 9" descr="177651a9q99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5" y="857232"/>
            <a:ext cx="4041775" cy="385765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4714884"/>
            <a:ext cx="4041648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6.Ботанічний сад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Ботанічний</a:t>
            </a:r>
            <a:r>
              <a:rPr lang="ru-RU" sz="1400" b="0" dirty="0" smtClean="0">
                <a:solidFill>
                  <a:srgbClr val="00B0F0"/>
                </a:solidFill>
              </a:rPr>
              <a:t> сад </a:t>
            </a:r>
            <a:r>
              <a:rPr lang="ru-RU" sz="1400" b="0" dirty="0" err="1" smtClean="0">
                <a:solidFill>
                  <a:srgbClr val="00B0F0"/>
                </a:solidFill>
              </a:rPr>
              <a:t>Донецька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є</a:t>
            </a:r>
            <a:r>
              <a:rPr lang="ru-RU" sz="1400" b="0" dirty="0" smtClean="0">
                <a:solidFill>
                  <a:srgbClr val="00B0F0"/>
                </a:solidFill>
              </a:rPr>
              <a:t> одним </a:t>
            </a:r>
            <a:r>
              <a:rPr lang="ru-RU" sz="1400" b="0" dirty="0" err="1" smtClean="0">
                <a:solidFill>
                  <a:srgbClr val="00B0F0"/>
                </a:solidFill>
              </a:rPr>
              <a:t>з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найбільших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садів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Європи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Колекція</a:t>
            </a:r>
            <a:r>
              <a:rPr lang="ru-RU" sz="1400" b="0" dirty="0" smtClean="0">
                <a:solidFill>
                  <a:srgbClr val="00B0F0"/>
                </a:solidFill>
              </a:rPr>
              <a:t> саду </a:t>
            </a:r>
            <a:r>
              <a:rPr lang="ru-RU" sz="1400" b="0" dirty="0" err="1" smtClean="0">
                <a:solidFill>
                  <a:srgbClr val="00B0F0"/>
                </a:solidFill>
              </a:rPr>
              <a:t>перевищує</a:t>
            </a:r>
            <a:r>
              <a:rPr lang="ru-RU" sz="1400" b="0" dirty="0" smtClean="0">
                <a:solidFill>
                  <a:srgbClr val="00B0F0"/>
                </a:solidFill>
              </a:rPr>
              <a:t> 8000 </a:t>
            </a:r>
            <a:r>
              <a:rPr lang="ru-RU" sz="1400" b="0" dirty="0" err="1" smtClean="0">
                <a:solidFill>
                  <a:srgbClr val="00B0F0"/>
                </a:solidFill>
              </a:rPr>
              <a:t>зразків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рослин</a:t>
            </a:r>
            <a:r>
              <a:rPr lang="ru-RU" sz="1400" b="0" dirty="0" smtClean="0">
                <a:solidFill>
                  <a:srgbClr val="00B0F0"/>
                </a:solidFill>
              </a:rPr>
              <a:t>. Тут </a:t>
            </a:r>
            <a:r>
              <a:rPr lang="ru-RU" sz="1400" b="0" dirty="0" err="1" smtClean="0">
                <a:solidFill>
                  <a:srgbClr val="00B0F0"/>
                </a:solidFill>
              </a:rPr>
              <a:t>також</a:t>
            </a:r>
            <a:r>
              <a:rPr lang="ru-RU" sz="1400" b="0" dirty="0" smtClean="0">
                <a:solidFill>
                  <a:srgbClr val="00B0F0"/>
                </a:solidFill>
              </a:rPr>
              <a:t> представлена </a:t>
            </a:r>
            <a:r>
              <a:rPr lang="ru-RU" sz="1400" b="0" dirty="0" err="1" smtClean="0">
                <a:solidFill>
                  <a:srgbClr val="00B0F0"/>
                </a:solidFill>
              </a:rPr>
              <a:t>зимова</a:t>
            </a:r>
            <a:r>
              <a:rPr lang="ru-RU" sz="1400" b="0" dirty="0" smtClean="0">
                <a:solidFill>
                  <a:srgbClr val="00B0F0"/>
                </a:solidFill>
              </a:rPr>
              <a:t> оранжерея.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714884"/>
            <a:ext cx="4041775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5.Пальма </a:t>
            </a:r>
            <a:r>
              <a:rPr lang="uk-UA" dirty="0" err="1" smtClean="0">
                <a:solidFill>
                  <a:srgbClr val="00B0F0"/>
                </a:solidFill>
              </a:rPr>
              <a:t>Мерцалова</a:t>
            </a:r>
            <a:endParaRPr lang="uk-UA" dirty="0" smtClean="0">
              <a:solidFill>
                <a:srgbClr val="00B0F0"/>
              </a:solidFill>
            </a:endParaRP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Сталева</a:t>
            </a:r>
            <a:r>
              <a:rPr lang="ru-RU" sz="1400" b="0" dirty="0" smtClean="0">
                <a:solidFill>
                  <a:srgbClr val="00B0F0"/>
                </a:solidFill>
              </a:rPr>
              <a:t> пальма </a:t>
            </a:r>
            <a:r>
              <a:rPr lang="ru-RU" sz="1400" b="0" dirty="0" err="1" smtClean="0">
                <a:solidFill>
                  <a:srgbClr val="00B0F0"/>
                </a:solidFill>
              </a:rPr>
              <a:t>виготовлена</a:t>
            </a:r>
            <a:r>
              <a:rPr lang="ru-RU" sz="1400" b="0" dirty="0" smtClean="0">
                <a:solidFill>
                  <a:srgbClr val="00B0F0"/>
                </a:solidFill>
              </a:rPr>
              <a:t> ковалями </a:t>
            </a:r>
            <a:r>
              <a:rPr lang="ru-RU" sz="1400" b="0" dirty="0" err="1" smtClean="0">
                <a:solidFill>
                  <a:srgbClr val="00B0F0"/>
                </a:solidFill>
              </a:rPr>
              <a:t>Донбасу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</a:t>
            </a:r>
            <a:r>
              <a:rPr lang="ru-RU" sz="1400" b="0" dirty="0" smtClean="0">
                <a:solidFill>
                  <a:srgbClr val="00B0F0"/>
                </a:solidFill>
              </a:rPr>
              <a:t> шматка рейки у </a:t>
            </a:r>
            <a:r>
              <a:rPr lang="ru-RU" sz="1400" b="0" dirty="0" err="1" smtClean="0">
                <a:solidFill>
                  <a:srgbClr val="00B0F0"/>
                </a:solidFill>
              </a:rPr>
              <a:t>кінці</a:t>
            </a:r>
            <a:r>
              <a:rPr lang="ru-RU" sz="1400" b="0" dirty="0" smtClean="0">
                <a:solidFill>
                  <a:srgbClr val="00B0F0"/>
                </a:solidFill>
              </a:rPr>
              <a:t> XIX ст., </a:t>
            </a:r>
            <a:r>
              <a:rPr lang="ru-RU" sz="1400" b="0" dirty="0" err="1" smtClean="0">
                <a:solidFill>
                  <a:srgbClr val="00B0F0"/>
                </a:solidFill>
              </a:rPr>
              <a:t>але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до </a:t>
            </a:r>
            <a:r>
              <a:rPr lang="ru-RU" sz="1400" b="0" dirty="0" err="1" smtClean="0">
                <a:solidFill>
                  <a:srgbClr val="00B0F0"/>
                </a:solidFill>
              </a:rPr>
              <a:t>сьогодні</a:t>
            </a:r>
            <a:r>
              <a:rPr lang="ru-RU" sz="1400" b="0" dirty="0" smtClean="0">
                <a:solidFill>
                  <a:srgbClr val="00B0F0"/>
                </a:solidFill>
              </a:rPr>
              <a:t> на </a:t>
            </a:r>
            <a:r>
              <a:rPr lang="ru-RU" sz="1400" b="0" dirty="0" err="1" smtClean="0">
                <a:solidFill>
                  <a:srgbClr val="00B0F0"/>
                </a:solidFill>
              </a:rPr>
              <a:t>гербі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Донецької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області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зображена</a:t>
            </a:r>
            <a:r>
              <a:rPr lang="ru-RU" sz="1400" b="0" dirty="0" smtClean="0">
                <a:solidFill>
                  <a:srgbClr val="00B0F0"/>
                </a:solidFill>
              </a:rPr>
              <a:t> пальма.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265f3b2emqyp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8" y="785794"/>
            <a:ext cx="4041775" cy="3929090"/>
          </a:xfrm>
        </p:spPr>
      </p:pic>
      <p:pic>
        <p:nvPicPr>
          <p:cNvPr id="8" name="Содержимое 7" descr="71267428aprf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3" y="785795"/>
            <a:ext cx="4041775" cy="392909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4786322"/>
            <a:ext cx="4041648" cy="207167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8.Парк </a:t>
            </a:r>
            <a:r>
              <a:rPr lang="uk-UA" dirty="0" err="1" smtClean="0">
                <a:solidFill>
                  <a:srgbClr val="00B0F0"/>
                </a:solidFill>
              </a:rPr>
              <a:t>ім.Ленінського</a:t>
            </a:r>
            <a:r>
              <a:rPr lang="uk-UA" dirty="0" smtClean="0">
                <a:solidFill>
                  <a:srgbClr val="00B0F0"/>
                </a:solidFill>
              </a:rPr>
              <a:t> комсомолу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У парку </a:t>
            </a:r>
            <a:r>
              <a:rPr lang="ru-RU" sz="1400" b="0" dirty="0" err="1" smtClean="0">
                <a:solidFill>
                  <a:srgbClr val="00B0F0"/>
                </a:solidFill>
              </a:rPr>
              <a:t>є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пам'ятник</a:t>
            </a:r>
            <a:r>
              <a:rPr lang="ru-RU" sz="1400" b="0" dirty="0" smtClean="0">
                <a:solidFill>
                  <a:srgbClr val="00B0F0"/>
                </a:solidFill>
              </a:rPr>
              <a:t> «</a:t>
            </a:r>
            <a:r>
              <a:rPr lang="ru-RU" sz="1400" b="0" dirty="0" err="1" smtClean="0">
                <a:solidFill>
                  <a:srgbClr val="00B0F0"/>
                </a:solidFill>
              </a:rPr>
              <a:t>Твоїм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визволителям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Донбас</a:t>
            </a:r>
            <a:r>
              <a:rPr lang="ru-RU" sz="1400" b="0" dirty="0" smtClean="0">
                <a:solidFill>
                  <a:srgbClr val="00B0F0"/>
                </a:solidFill>
              </a:rPr>
              <a:t>» (у </a:t>
            </a:r>
            <a:r>
              <a:rPr lang="ru-RU" sz="1400" b="0" dirty="0" err="1" smtClean="0">
                <a:solidFill>
                  <a:srgbClr val="00B0F0"/>
                </a:solidFill>
              </a:rPr>
              <a:t>пам'ять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Великій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Вітчизняній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війні</a:t>
            </a:r>
            <a:r>
              <a:rPr lang="ru-RU" sz="1400" b="0" dirty="0" smtClean="0">
                <a:solidFill>
                  <a:srgbClr val="00B0F0"/>
                </a:solidFill>
              </a:rPr>
              <a:t>), </a:t>
            </a:r>
            <a:r>
              <a:rPr lang="ru-RU" sz="1400" b="0" dirty="0" err="1" smtClean="0">
                <a:solidFill>
                  <a:srgbClr val="00B0F0"/>
                </a:solidFill>
              </a:rPr>
              <a:t>оглядовий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майданчик</a:t>
            </a:r>
            <a:r>
              <a:rPr lang="ru-RU" sz="1400" b="0" dirty="0" smtClean="0">
                <a:solidFill>
                  <a:srgbClr val="00B0F0"/>
                </a:solidFill>
              </a:rPr>
              <a:t>, музей </a:t>
            </a:r>
            <a:r>
              <a:rPr lang="ru-RU" sz="1400" b="0" dirty="0" err="1" smtClean="0">
                <a:solidFill>
                  <a:srgbClr val="00B0F0"/>
                </a:solidFill>
              </a:rPr>
              <a:t>військової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техніки</a:t>
            </a:r>
            <a:r>
              <a:rPr lang="ru-RU" sz="1400" b="0" dirty="0" smtClean="0">
                <a:solidFill>
                  <a:srgbClr val="00B0F0"/>
                </a:solidFill>
              </a:rPr>
              <a:t> просто неба, до </a:t>
            </a:r>
            <a:r>
              <a:rPr lang="ru-RU" sz="1400" b="0" dirty="0" err="1" smtClean="0">
                <a:solidFill>
                  <a:srgbClr val="00B0F0"/>
                </a:solidFill>
              </a:rPr>
              <a:t>відкриття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готується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лабіринт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</a:t>
            </a:r>
            <a:r>
              <a:rPr lang="ru-RU" sz="1400" b="0" dirty="0" smtClean="0">
                <a:solidFill>
                  <a:srgbClr val="00B0F0"/>
                </a:solidFill>
              </a:rPr>
              <a:t> фонтанами.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786322"/>
            <a:ext cx="4041775" cy="207167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7.Цар – гармата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Цар-гармата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Донецьку</a:t>
            </a:r>
            <a:r>
              <a:rPr lang="ru-RU" sz="1400" b="0" dirty="0" smtClean="0">
                <a:solidFill>
                  <a:srgbClr val="00B0F0"/>
                </a:solidFill>
              </a:rPr>
              <a:t>, -  </a:t>
            </a:r>
            <a:r>
              <a:rPr lang="ru-RU" sz="1400" b="0" dirty="0" err="1" smtClean="0">
                <a:solidFill>
                  <a:srgbClr val="00B0F0"/>
                </a:solidFill>
              </a:rPr>
              <a:t>копія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московської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створеної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бронзи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en-US" sz="1400" b="0" dirty="0" smtClean="0">
                <a:solidFill>
                  <a:srgbClr val="00B0F0"/>
                </a:solidFill>
              </a:rPr>
              <a:t>XV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столітті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Її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відлили</a:t>
            </a:r>
            <a:r>
              <a:rPr lang="ru-RU" sz="1400" b="0" dirty="0" smtClean="0">
                <a:solidFill>
                  <a:srgbClr val="00B0F0"/>
                </a:solidFill>
              </a:rPr>
              <a:t>  </a:t>
            </a:r>
            <a:r>
              <a:rPr lang="ru-RU" sz="1400" b="0" dirty="0" err="1" smtClean="0">
                <a:solidFill>
                  <a:srgbClr val="00B0F0"/>
                </a:solidFill>
              </a:rPr>
              <a:t>іжевські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майстри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подарунок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Донецьку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  вона </a:t>
            </a:r>
            <a:r>
              <a:rPr lang="ru-RU" sz="1400" b="0" dirty="0" err="1" smtClean="0">
                <a:solidFill>
                  <a:srgbClr val="00B0F0"/>
                </a:solidFill>
              </a:rPr>
              <a:t>є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запорукою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дружби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між</a:t>
            </a:r>
            <a:r>
              <a:rPr lang="ru-RU" sz="1400" b="0" dirty="0" smtClean="0">
                <a:solidFill>
                  <a:srgbClr val="00B0F0"/>
                </a:solidFill>
              </a:rPr>
              <a:t> 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містами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8" name="Содержимое 7" descr="539b4cb7z054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8" y="857232"/>
            <a:ext cx="4041775" cy="3929090"/>
          </a:xfrm>
        </p:spPr>
      </p:pic>
      <p:pic>
        <p:nvPicPr>
          <p:cNvPr id="9" name="Содержимое 8" descr="a2644b1apd95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5" y="857232"/>
            <a:ext cx="4041775" cy="392908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4857760"/>
            <a:ext cx="4041648" cy="2000240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10.Терикони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Терикони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є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штучними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промисловими</a:t>
            </a:r>
            <a:r>
              <a:rPr lang="ru-RU" sz="1400" b="0" dirty="0" smtClean="0">
                <a:solidFill>
                  <a:srgbClr val="00B0F0"/>
                </a:solidFill>
              </a:rPr>
              <a:t> горами </a:t>
            </a:r>
            <a:r>
              <a:rPr lang="ru-RU" sz="1400" b="0" dirty="0" err="1" smtClean="0">
                <a:solidFill>
                  <a:srgbClr val="00B0F0"/>
                </a:solidFill>
              </a:rPr>
              <a:t>зі</a:t>
            </a:r>
            <a:r>
              <a:rPr lang="ru-RU" sz="1400" b="0" dirty="0" smtClean="0">
                <a:solidFill>
                  <a:srgbClr val="00B0F0"/>
                </a:solidFill>
              </a:rPr>
              <a:t> шлаку, «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побічним</a:t>
            </a:r>
            <a:r>
              <a:rPr lang="ru-RU" sz="1400" b="0" dirty="0" smtClean="0">
                <a:solidFill>
                  <a:srgbClr val="00B0F0"/>
                </a:solidFill>
              </a:rPr>
              <a:t> продуктом» </a:t>
            </a:r>
            <a:r>
              <a:rPr lang="ru-RU" sz="1400" b="0" dirty="0" err="1" smtClean="0">
                <a:solidFill>
                  <a:srgbClr val="00B0F0"/>
                </a:solidFill>
              </a:rPr>
              <a:t>від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видобутку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вугілля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руди</a:t>
            </a:r>
            <a:r>
              <a:rPr lang="ru-RU" sz="1400" b="0" dirty="0" smtClean="0">
                <a:solidFill>
                  <a:srgbClr val="00B0F0"/>
                </a:solidFill>
              </a:rPr>
              <a:t>.   </a:t>
            </a:r>
            <a:r>
              <a:rPr lang="ru-RU" sz="1400" dirty="0" smtClean="0">
                <a:solidFill>
                  <a:srgbClr val="00B0F0"/>
                </a:solidFill>
              </a:rPr>
              <a:t/>
            </a:r>
            <a:br>
              <a:rPr lang="ru-RU" sz="1400" dirty="0" smtClean="0">
                <a:solidFill>
                  <a:srgbClr val="00B0F0"/>
                </a:solidFill>
              </a:rPr>
            </a:br>
            <a:r>
              <a:rPr lang="ru-RU" sz="1400" b="0" dirty="0" err="1" smtClean="0">
                <a:solidFill>
                  <a:srgbClr val="00B0F0"/>
                </a:solidFill>
              </a:rPr>
              <a:t>Ці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пам'ятки</a:t>
            </a:r>
            <a:r>
              <a:rPr lang="ru-RU" sz="1400" b="0" dirty="0" smtClean="0">
                <a:solidFill>
                  <a:srgbClr val="00B0F0"/>
                </a:solidFill>
              </a:rPr>
              <a:t>  </a:t>
            </a:r>
            <a:r>
              <a:rPr lang="ru-RU" sz="1400" b="0" dirty="0" err="1" smtClean="0">
                <a:solidFill>
                  <a:srgbClr val="00B0F0"/>
                </a:solidFill>
              </a:rPr>
              <a:t>сподобаються</a:t>
            </a:r>
            <a:r>
              <a:rPr lang="ru-RU" sz="1400" b="0" dirty="0" smtClean="0">
                <a:solidFill>
                  <a:srgbClr val="00B0F0"/>
                </a:solidFill>
              </a:rPr>
              <a:t> любителям </a:t>
            </a:r>
            <a:r>
              <a:rPr lang="ru-RU" sz="1400" b="0" dirty="0" err="1" smtClean="0">
                <a:solidFill>
                  <a:srgbClr val="00B0F0"/>
                </a:solidFill>
              </a:rPr>
              <a:t>сталкінгу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прибічникам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наукової</a:t>
            </a:r>
            <a:r>
              <a:rPr lang="ru-RU" sz="1400" b="0" dirty="0" smtClean="0">
                <a:solidFill>
                  <a:srgbClr val="00B0F0"/>
                </a:solidFill>
              </a:rPr>
              <a:t> фантастики.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857760"/>
            <a:ext cx="4041775" cy="2000240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9.Парк Щербакова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Історія</a:t>
            </a:r>
            <a:r>
              <a:rPr lang="ru-RU" sz="1400" b="0" dirty="0" smtClean="0">
                <a:solidFill>
                  <a:srgbClr val="00B0F0"/>
                </a:solidFill>
              </a:rPr>
              <a:t> парку </a:t>
            </a:r>
            <a:r>
              <a:rPr lang="ru-RU" sz="1400" b="0" dirty="0" err="1" smtClean="0">
                <a:solidFill>
                  <a:srgbClr val="00B0F0"/>
                </a:solidFill>
              </a:rPr>
              <a:t>починається</a:t>
            </a:r>
            <a:r>
              <a:rPr lang="ru-RU" sz="1400" b="0" dirty="0" smtClean="0">
                <a:solidFill>
                  <a:srgbClr val="00B0F0"/>
                </a:solidFill>
              </a:rPr>
              <a:t> в XIX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столітті</a:t>
            </a:r>
            <a:r>
              <a:rPr lang="ru-RU" sz="1400" b="0" dirty="0" smtClean="0">
                <a:solidFill>
                  <a:srgbClr val="00B0F0"/>
                </a:solidFill>
              </a:rPr>
              <a:t>. У парку </a:t>
            </a:r>
            <a:r>
              <a:rPr lang="ru-RU" sz="1400" b="0" dirty="0" err="1" smtClean="0">
                <a:solidFill>
                  <a:srgbClr val="00B0F0"/>
                </a:solidFill>
              </a:rPr>
              <a:t>безліч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пам'ятників</a:t>
            </a:r>
            <a:r>
              <a:rPr lang="ru-RU" sz="1400" b="0" dirty="0" smtClean="0">
                <a:solidFill>
                  <a:srgbClr val="00B0F0"/>
                </a:solidFill>
              </a:rPr>
              <a:t>, скульптур, </a:t>
            </a:r>
            <a:r>
              <a:rPr lang="ru-RU" sz="1400" b="0" dirty="0" err="1" smtClean="0">
                <a:solidFill>
                  <a:srgbClr val="00B0F0"/>
                </a:solidFill>
              </a:rPr>
              <a:t>атракціонів</a:t>
            </a:r>
            <a:r>
              <a:rPr lang="ru-RU" sz="1400" b="0" dirty="0" smtClean="0">
                <a:solidFill>
                  <a:srgbClr val="00B0F0"/>
                </a:solidFill>
              </a:rPr>
              <a:t>. У парку </a:t>
            </a:r>
            <a:r>
              <a:rPr lang="ru-RU" sz="1400" b="0" dirty="0" err="1" smtClean="0">
                <a:solidFill>
                  <a:srgbClr val="00B0F0"/>
                </a:solidFill>
              </a:rPr>
              <a:t>знаходиться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пам'ятник</a:t>
            </a:r>
            <a:r>
              <a:rPr lang="ru-RU" sz="1400" b="0" dirty="0" smtClean="0">
                <a:solidFill>
                  <a:srgbClr val="00B0F0"/>
                </a:solidFill>
              </a:rPr>
              <a:t> "</a:t>
            </a:r>
            <a:r>
              <a:rPr lang="ru-RU" sz="1400" b="0" dirty="0" err="1" smtClean="0">
                <a:solidFill>
                  <a:srgbClr val="00B0F0"/>
                </a:solidFill>
              </a:rPr>
              <a:t>Добрий</a:t>
            </a:r>
            <a:r>
              <a:rPr lang="ru-RU" sz="1400" b="0" dirty="0" smtClean="0">
                <a:solidFill>
                  <a:srgbClr val="00B0F0"/>
                </a:solidFill>
              </a:rPr>
              <a:t> Ангел Миру", </a:t>
            </a:r>
            <a:r>
              <a:rPr lang="ru-RU" sz="1400" b="0" dirty="0" err="1" smtClean="0">
                <a:solidFill>
                  <a:srgbClr val="00B0F0"/>
                </a:solidFill>
              </a:rPr>
              <a:t>що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представляє</a:t>
            </a:r>
            <a:r>
              <a:rPr lang="ru-RU" sz="1400" b="0" dirty="0" smtClean="0">
                <a:solidFill>
                  <a:srgbClr val="00B0F0"/>
                </a:solidFill>
              </a:rPr>
              <a:t>  золоту </a:t>
            </a:r>
            <a:r>
              <a:rPr lang="ru-RU" sz="1400" b="0" dirty="0" err="1" smtClean="0">
                <a:solidFill>
                  <a:srgbClr val="00B0F0"/>
                </a:solidFill>
              </a:rPr>
              <a:t>фігуру</a:t>
            </a:r>
            <a:r>
              <a:rPr lang="ru-RU" sz="1400" b="0" dirty="0" smtClean="0">
                <a:solidFill>
                  <a:srgbClr val="00B0F0"/>
                </a:solidFill>
              </a:rPr>
              <a:t> Ангела </a:t>
            </a:r>
            <a:r>
              <a:rPr lang="ru-RU" sz="1400" b="0" dirty="0" err="1" smtClean="0">
                <a:solidFill>
                  <a:srgbClr val="00B0F0"/>
                </a:solidFill>
              </a:rPr>
              <a:t>з</a:t>
            </a:r>
            <a:r>
              <a:rPr lang="ru-RU" sz="1400" b="0" dirty="0" smtClean="0">
                <a:solidFill>
                  <a:srgbClr val="00B0F0"/>
                </a:solidFill>
              </a:rPr>
              <a:t> голубом в руках, - </a:t>
            </a:r>
            <a:r>
              <a:rPr lang="ru-RU" sz="1400" b="0" dirty="0" err="1" smtClean="0">
                <a:solidFill>
                  <a:srgbClr val="00B0F0"/>
                </a:solidFill>
              </a:rPr>
              <a:t>міжнародний</a:t>
            </a:r>
            <a:r>
              <a:rPr lang="ru-RU" sz="1400" b="0" dirty="0" smtClean="0">
                <a:solidFill>
                  <a:srgbClr val="00B0F0"/>
                </a:solidFill>
              </a:rPr>
              <a:t> символом меценатства.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0fa62b70wtgq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8" y="928670"/>
            <a:ext cx="4041775" cy="3929089"/>
          </a:xfrm>
        </p:spPr>
      </p:pic>
      <p:pic>
        <p:nvPicPr>
          <p:cNvPr id="8" name="Содержимое 7" descr="8ac8da19u5ry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5" y="928670"/>
            <a:ext cx="4041775" cy="385765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6688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«Перлина Чорного моря», «</a:t>
            </a:r>
            <a:r>
              <a:rPr lang="ru-RU" sz="1800" dirty="0" err="1" smtClean="0"/>
              <a:t>Південна</a:t>
            </a:r>
            <a:r>
              <a:rPr lang="ru-RU" sz="1800" dirty="0" smtClean="0"/>
              <a:t> </a:t>
            </a:r>
            <a:r>
              <a:rPr lang="ru-RU" sz="1800" dirty="0" err="1" smtClean="0"/>
              <a:t>столиця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», «</a:t>
            </a:r>
            <a:r>
              <a:rPr lang="ru-RU" sz="1800" dirty="0" err="1" smtClean="0"/>
              <a:t>Південна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Пальміра</a:t>
            </a:r>
            <a:r>
              <a:rPr lang="ru-RU" sz="1800" dirty="0" smtClean="0"/>
              <a:t>» — так часто </a:t>
            </a:r>
            <a:r>
              <a:rPr lang="ru-RU" sz="1800" dirty="0" err="1" smtClean="0"/>
              <a:t>називають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 smtClean="0"/>
              <a:t>легендарної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краси</a:t>
            </a:r>
            <a:r>
              <a:rPr lang="ru-RU" sz="1800" dirty="0" smtClean="0"/>
              <a:t>, </a:t>
            </a:r>
            <a:r>
              <a:rPr lang="ru-RU" sz="1800" dirty="0" err="1" smtClean="0"/>
              <a:t>розташоване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південно-західній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Україні</a:t>
            </a:r>
            <a:r>
              <a:rPr lang="ru-RU" sz="1800" dirty="0" smtClean="0"/>
              <a:t>, </a:t>
            </a:r>
            <a:r>
              <a:rPr lang="ru-RU" sz="1800" dirty="0" err="1" smtClean="0"/>
              <a:t>на</a:t>
            </a:r>
            <a:r>
              <a:rPr lang="ru-RU" sz="1800" dirty="0" smtClean="0"/>
              <a:t> </a:t>
            </a:r>
            <a:r>
              <a:rPr lang="ru-RU" sz="1800" dirty="0" err="1" smtClean="0"/>
              <a:t>березі</a:t>
            </a:r>
            <a:r>
              <a:rPr lang="ru-RU" sz="1800" dirty="0" smtClean="0"/>
              <a:t> Чорного моря.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знаменитого </a:t>
            </a:r>
            <a:r>
              <a:rPr lang="ru-RU" sz="1800" dirty="0" err="1" smtClean="0"/>
              <a:t>гумору</a:t>
            </a:r>
            <a:r>
              <a:rPr lang="ru-RU" sz="1800" dirty="0" smtClean="0"/>
              <a:t>,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 smtClean="0"/>
              <a:t>моряків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вузьких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вуличок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старовинних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двориків</a:t>
            </a:r>
            <a:r>
              <a:rPr lang="ru-RU" sz="1800" dirty="0" smtClean="0"/>
              <a:t> — Одеса —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найбільшим</a:t>
            </a:r>
            <a:r>
              <a:rPr lang="ru-RU" sz="1800" dirty="0" smtClean="0"/>
              <a:t> портом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Содержимое 3" descr="Odessa_and_the_Black_S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3571900" cy="3357586"/>
          </a:xfrm>
        </p:spPr>
      </p:pic>
      <p:pic>
        <p:nvPicPr>
          <p:cNvPr id="4098" name="Picture 2" descr="C:\Users\Аня\Desktop\Odessa_in_the_centre_of_the_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500306"/>
            <a:ext cx="4603765" cy="3357586"/>
          </a:xfrm>
          <a:prstGeom prst="rect">
            <a:avLst/>
          </a:prstGeom>
          <a:noFill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428596" y="5857892"/>
            <a:ext cx="3786214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uk-UA" sz="1400" dirty="0" smtClean="0">
                <a:solidFill>
                  <a:srgbClr val="00B0F0"/>
                </a:solidFill>
              </a:rPr>
              <a:t>Одеса – перлина Чорного моря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286248" y="5857892"/>
            <a:ext cx="4572032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uk-UA" sz="1400" dirty="0" smtClean="0">
                <a:solidFill>
                  <a:srgbClr val="00B0F0"/>
                </a:solidFill>
              </a:rPr>
              <a:t>Центр Одеси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571612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Пам'ятки</a:t>
            </a:r>
            <a:r>
              <a:rPr lang="ru-RU" sz="1800" dirty="0" smtClean="0"/>
              <a:t> </a:t>
            </a:r>
            <a:r>
              <a:rPr lang="ru-RU" sz="1800" dirty="0" err="1" smtClean="0"/>
              <a:t>Одеси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відкривають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</a:t>
            </a:r>
            <a:r>
              <a:rPr lang="ru-RU" sz="1800" dirty="0" smtClean="0"/>
              <a:t>, </a:t>
            </a:r>
            <a:r>
              <a:rPr lang="ru-RU" sz="1800" dirty="0" err="1" smtClean="0"/>
              <a:t>повний</a:t>
            </a:r>
            <a:r>
              <a:rPr lang="ru-RU" sz="1800" dirty="0" smtClean="0"/>
              <a:t> загадок, </a:t>
            </a:r>
            <a:r>
              <a:rPr lang="ru-RU" sz="1800" dirty="0" err="1" smtClean="0"/>
              <a:t>таємниць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легенд. В </a:t>
            </a:r>
            <a:r>
              <a:rPr lang="ru-RU" sz="1800" dirty="0" err="1" smtClean="0"/>
              <a:t>Одесі</a:t>
            </a:r>
            <a:r>
              <a:rPr lang="ru-RU" sz="1800" dirty="0" smtClean="0"/>
              <a:t> </a:t>
            </a:r>
            <a:r>
              <a:rPr lang="ru-RU" sz="1800" dirty="0" err="1" smtClean="0"/>
              <a:t>варто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подивитися</a:t>
            </a:r>
            <a:r>
              <a:rPr lang="ru-RU" sz="1800" dirty="0" smtClean="0"/>
              <a:t> все, </a:t>
            </a:r>
            <a:r>
              <a:rPr lang="ru-RU" sz="1800" dirty="0" err="1" smtClean="0"/>
              <a:t>адже</a:t>
            </a:r>
            <a:r>
              <a:rPr lang="ru-RU" sz="1800" dirty="0" smtClean="0"/>
              <a:t> Одеса — сама по </a:t>
            </a:r>
            <a:r>
              <a:rPr lang="ru-RU" sz="1800" dirty="0" err="1" smtClean="0"/>
              <a:t>собі</a:t>
            </a:r>
            <a:r>
              <a:rPr lang="ru-RU" sz="1800" dirty="0" smtClean="0"/>
              <a:t> </a:t>
            </a:r>
            <a:r>
              <a:rPr lang="ru-RU" sz="1800" dirty="0" err="1" smtClean="0"/>
              <a:t>вже</a:t>
            </a:r>
            <a:r>
              <a:rPr lang="ru-RU" sz="1800" dirty="0" smtClean="0"/>
              <a:t> </a:t>
            </a:r>
            <a:r>
              <a:rPr lang="ru-RU" sz="1800" dirty="0" err="1" smtClean="0"/>
              <a:t>пам'ятка</a:t>
            </a:r>
            <a:r>
              <a:rPr lang="ru-RU" sz="1800" dirty="0" smtClean="0"/>
              <a:t>. </a:t>
            </a:r>
            <a:r>
              <a:rPr lang="ru-RU" sz="1800" dirty="0" err="1" smtClean="0"/>
              <a:t>Кожна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вулиця</a:t>
            </a:r>
            <a:r>
              <a:rPr lang="ru-RU" sz="1800" dirty="0" smtClean="0"/>
              <a:t> в </a:t>
            </a:r>
            <a:r>
              <a:rPr lang="ru-RU" sz="1800" dirty="0" err="1" smtClean="0"/>
              <a:t>центрі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, </a:t>
            </a:r>
            <a:r>
              <a:rPr lang="ru-RU" sz="1800" dirty="0" err="1" smtClean="0"/>
              <a:t>кожен</a:t>
            </a:r>
            <a:r>
              <a:rPr lang="ru-RU" sz="1800" dirty="0" smtClean="0"/>
              <a:t> </a:t>
            </a:r>
            <a:r>
              <a:rPr lang="ru-RU" sz="1800" dirty="0" err="1" smtClean="0"/>
              <a:t>будинок</a:t>
            </a:r>
            <a:r>
              <a:rPr lang="ru-RU" sz="1800" dirty="0" smtClean="0"/>
              <a:t> — </a:t>
            </a:r>
            <a:r>
              <a:rPr lang="ru-RU" sz="1800" dirty="0" err="1" smtClean="0"/>
              <a:t>цікава</a:t>
            </a:r>
            <a:r>
              <a:rPr lang="ru-RU" sz="1800" dirty="0" smtClean="0"/>
              <a:t> </a:t>
            </a:r>
            <a:r>
              <a:rPr lang="ru-RU" sz="1800" dirty="0" err="1" smtClean="0"/>
              <a:t>унікальна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історія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незвичайних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осіб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в</a:t>
            </a:r>
            <a:r>
              <a:rPr lang="ru-RU" sz="1800" dirty="0" smtClean="0"/>
              <a:t> той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інший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пов’язані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містом</a:t>
            </a:r>
            <a:r>
              <a:rPr lang="ru-RU" sz="1800" dirty="0" smtClean="0"/>
              <a:t>.  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5500702"/>
            <a:ext cx="4041648" cy="135729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1.Приморський бульвар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 </a:t>
            </a:r>
            <a:r>
              <a:rPr lang="ru-RU" sz="1400" b="0" dirty="0" err="1" smtClean="0">
                <a:solidFill>
                  <a:srgbClr val="00B0F0"/>
                </a:solidFill>
              </a:rPr>
              <a:t>Улюблений</a:t>
            </a:r>
            <a:r>
              <a:rPr lang="ru-RU" sz="1400" b="0" dirty="0" smtClean="0">
                <a:solidFill>
                  <a:srgbClr val="00B0F0"/>
                </a:solidFill>
              </a:rPr>
              <a:t>  не </a:t>
            </a:r>
            <a:r>
              <a:rPr lang="ru-RU" sz="1400" b="0" dirty="0" err="1" smtClean="0">
                <a:solidFill>
                  <a:srgbClr val="00B0F0"/>
                </a:solidFill>
              </a:rPr>
              <a:t>лише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серед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городян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але</a:t>
            </a:r>
            <a:r>
              <a:rPr lang="ru-RU" sz="1400" b="0" dirty="0" smtClean="0">
                <a:solidFill>
                  <a:srgbClr val="00B0F0"/>
                </a:solidFill>
              </a:rPr>
              <a:t> 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серед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туристів</a:t>
            </a:r>
            <a:r>
              <a:rPr lang="ru-RU" sz="1400" b="0" dirty="0" smtClean="0">
                <a:solidFill>
                  <a:srgbClr val="00B0F0"/>
                </a:solidFill>
              </a:rPr>
              <a:t> за свою </a:t>
            </a:r>
            <a:r>
              <a:rPr lang="ru-RU" sz="1400" b="0" dirty="0" err="1" smtClean="0">
                <a:solidFill>
                  <a:srgbClr val="00B0F0"/>
                </a:solidFill>
              </a:rPr>
              <a:t>привабливість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романтичність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Уздовж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вулиці</a:t>
            </a:r>
            <a:r>
              <a:rPr lang="ru-RU" sz="1400" b="0" dirty="0" smtClean="0">
                <a:solidFill>
                  <a:srgbClr val="00B0F0"/>
                </a:solidFill>
              </a:rPr>
              <a:t> росте </a:t>
            </a:r>
            <a:r>
              <a:rPr lang="ru-RU" sz="1400" b="0" dirty="0" err="1" smtClean="0">
                <a:solidFill>
                  <a:srgbClr val="00B0F0"/>
                </a:solidFill>
              </a:rPr>
              <a:t>безліч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прекрасних</a:t>
            </a:r>
            <a:r>
              <a:rPr lang="ru-RU" sz="1400" b="0" dirty="0" smtClean="0">
                <a:solidFill>
                  <a:srgbClr val="00B0F0"/>
                </a:solidFill>
              </a:rPr>
              <a:t> дерев </a:t>
            </a:r>
            <a:r>
              <a:rPr lang="ru-RU" sz="1400" b="0" dirty="0" err="1" smtClean="0">
                <a:solidFill>
                  <a:srgbClr val="00B0F0"/>
                </a:solidFill>
              </a:rPr>
              <a:t>різних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видів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вік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яких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налічує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більше</a:t>
            </a:r>
            <a:r>
              <a:rPr lang="ru-RU" sz="1400" b="0" dirty="0" smtClean="0">
                <a:solidFill>
                  <a:srgbClr val="00B0F0"/>
                </a:solidFill>
              </a:rPr>
              <a:t> 100 </a:t>
            </a:r>
            <a:r>
              <a:rPr lang="ru-RU" sz="1400" b="0" dirty="0" err="1" smtClean="0">
                <a:solidFill>
                  <a:srgbClr val="00B0F0"/>
                </a:solidFill>
              </a:rPr>
              <a:t>років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5572140"/>
            <a:ext cx="4041775" cy="1285860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2.Деребасівська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Вулиця</a:t>
            </a:r>
            <a:r>
              <a:rPr lang="ru-RU" sz="1400" b="0" dirty="0" smtClean="0">
                <a:solidFill>
                  <a:srgbClr val="00B0F0"/>
                </a:solidFill>
              </a:rPr>
              <a:t>, яка </a:t>
            </a:r>
            <a:r>
              <a:rPr lang="ru-RU" sz="1400" b="0" dirty="0" err="1" smtClean="0">
                <a:solidFill>
                  <a:srgbClr val="00B0F0"/>
                </a:solidFill>
              </a:rPr>
              <a:t>була</a:t>
            </a:r>
            <a:r>
              <a:rPr lang="ru-RU" sz="1400" b="0" dirty="0" smtClean="0">
                <a:solidFill>
                  <a:srgbClr val="00B0F0"/>
                </a:solidFill>
              </a:rPr>
              <a:t> описана у </a:t>
            </a:r>
            <a:r>
              <a:rPr lang="ru-RU" sz="1400" b="0" dirty="0" err="1" smtClean="0">
                <a:solidFill>
                  <a:srgbClr val="00B0F0"/>
                </a:solidFill>
              </a:rPr>
              <a:t>безлічі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творів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у</a:t>
            </a:r>
            <a:r>
              <a:rPr lang="ru-RU" sz="1400" b="0" dirty="0" smtClean="0">
                <a:solidFill>
                  <a:srgbClr val="00B0F0"/>
                </a:solidFill>
              </a:rPr>
              <a:t> тому </a:t>
            </a:r>
            <a:r>
              <a:rPr lang="ru-RU" sz="1400" b="0" dirty="0" err="1" smtClean="0">
                <a:solidFill>
                  <a:srgbClr val="00B0F0"/>
                </a:solidFill>
              </a:rPr>
              <a:t>числі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творах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Ільфа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Петрова. </a:t>
            </a:r>
            <a:r>
              <a:rPr lang="ru-RU" sz="1400" b="0" dirty="0" err="1" smtClean="0">
                <a:solidFill>
                  <a:srgbClr val="00B0F0"/>
                </a:solidFill>
              </a:rPr>
              <a:t>Ця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вулиця</a:t>
            </a:r>
            <a:r>
              <a:rPr lang="ru-RU" sz="1400" b="0" dirty="0" smtClean="0">
                <a:solidFill>
                  <a:srgbClr val="00B0F0"/>
                </a:solidFill>
              </a:rPr>
              <a:t>  - центр </a:t>
            </a:r>
            <a:r>
              <a:rPr lang="ru-RU" sz="1400" b="0" dirty="0" err="1" smtClean="0">
                <a:solidFill>
                  <a:srgbClr val="00B0F0"/>
                </a:solidFill>
              </a:rPr>
              <a:t>гумору</a:t>
            </a:r>
            <a:r>
              <a:rPr lang="ru-RU" sz="1400" b="0" dirty="0" smtClean="0">
                <a:solidFill>
                  <a:srgbClr val="00B0F0"/>
                </a:solidFill>
              </a:rPr>
              <a:t> не </a:t>
            </a:r>
            <a:r>
              <a:rPr lang="ru-RU" sz="1400" b="0" dirty="0" err="1" smtClean="0">
                <a:solidFill>
                  <a:srgbClr val="00B0F0"/>
                </a:solidFill>
              </a:rPr>
              <a:t>лише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Одеси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але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, напевно, </a:t>
            </a:r>
            <a:r>
              <a:rPr lang="ru-RU" sz="1400" b="0" dirty="0" err="1" smtClean="0">
                <a:solidFill>
                  <a:srgbClr val="00B0F0"/>
                </a:solidFill>
              </a:rPr>
              <a:t>усієї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України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Primorskiy_boulevard_in_Odess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4071966" cy="3886200"/>
          </a:xfrm>
        </p:spPr>
      </p:pic>
      <p:pic>
        <p:nvPicPr>
          <p:cNvPr id="8" name="Содержимое 7" descr="Derebasovskaya_at_night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4143405" cy="392909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4714884"/>
            <a:ext cx="4041648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4.Оперний театр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Вважається</a:t>
            </a:r>
            <a:r>
              <a:rPr lang="ru-RU" sz="1400" b="0" dirty="0" smtClean="0">
                <a:solidFill>
                  <a:srgbClr val="00B0F0"/>
                </a:solidFill>
              </a:rPr>
              <a:t> одним </a:t>
            </a:r>
            <a:r>
              <a:rPr lang="ru-RU" sz="1400" b="0" dirty="0" err="1" smtClean="0">
                <a:solidFill>
                  <a:srgbClr val="00B0F0"/>
                </a:solidFill>
              </a:rPr>
              <a:t>з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найкрасивіших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театрів</a:t>
            </a:r>
            <a:r>
              <a:rPr lang="ru-RU" sz="1400" b="0" dirty="0" smtClean="0">
                <a:solidFill>
                  <a:srgbClr val="00B0F0"/>
                </a:solidFill>
              </a:rPr>
              <a:t>  у </a:t>
            </a:r>
            <a:r>
              <a:rPr lang="ru-RU" sz="1400" b="0" dirty="0" err="1" smtClean="0">
                <a:solidFill>
                  <a:srgbClr val="00B0F0"/>
                </a:solidFill>
              </a:rPr>
              <a:t>світі</a:t>
            </a:r>
            <a:r>
              <a:rPr lang="ru-RU" sz="1400" b="0" dirty="0" smtClean="0">
                <a:solidFill>
                  <a:srgbClr val="00B0F0"/>
                </a:solidFill>
              </a:rPr>
              <a:t>.  Театр, </a:t>
            </a:r>
            <a:r>
              <a:rPr lang="ru-RU" sz="1400" b="0" dirty="0" err="1" smtClean="0">
                <a:solidFill>
                  <a:srgbClr val="00B0F0"/>
                </a:solidFill>
              </a:rPr>
              <a:t>створений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стилі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ренесанс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714884"/>
            <a:ext cx="4041775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3.Пам</a:t>
            </a:r>
            <a:r>
              <a:rPr lang="en-US" dirty="0" smtClean="0">
                <a:solidFill>
                  <a:srgbClr val="00B0F0"/>
                </a:solidFill>
              </a:rPr>
              <a:t>’</a:t>
            </a:r>
            <a:r>
              <a:rPr lang="uk-UA" dirty="0" err="1" smtClean="0">
                <a:solidFill>
                  <a:srgbClr val="00B0F0"/>
                </a:solidFill>
              </a:rPr>
              <a:t>ятник</a:t>
            </a:r>
            <a:r>
              <a:rPr lang="uk-UA" dirty="0" smtClean="0">
                <a:solidFill>
                  <a:srgbClr val="00B0F0"/>
                </a:solidFill>
              </a:rPr>
              <a:t> Дюку 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Арман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Еммануель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дю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Плессі</a:t>
            </a:r>
            <a:r>
              <a:rPr lang="ru-RU" sz="1400" b="0" dirty="0" smtClean="0">
                <a:solidFill>
                  <a:srgbClr val="00B0F0"/>
                </a:solidFill>
              </a:rPr>
              <a:t>, герцог де </a:t>
            </a:r>
            <a:r>
              <a:rPr lang="ru-RU" sz="1400" b="0" dirty="0" err="1" smtClean="0">
                <a:solidFill>
                  <a:srgbClr val="00B0F0"/>
                </a:solidFill>
              </a:rPr>
              <a:t>Рішельє</a:t>
            </a:r>
            <a:r>
              <a:rPr lang="ru-RU" sz="1400" b="0" dirty="0" smtClean="0">
                <a:solidFill>
                  <a:srgbClr val="00B0F0"/>
                </a:solidFill>
              </a:rPr>
              <a:t>,  француз за </a:t>
            </a:r>
            <a:r>
              <a:rPr lang="ru-RU" sz="1400" b="0" dirty="0" err="1" smtClean="0">
                <a:solidFill>
                  <a:srgbClr val="00B0F0"/>
                </a:solidFill>
              </a:rPr>
              <a:t>походженням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був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емігрантом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Росії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після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французької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революції</a:t>
            </a:r>
            <a:r>
              <a:rPr lang="ru-RU" sz="1400" b="0" dirty="0" smtClean="0">
                <a:solidFill>
                  <a:srgbClr val="00B0F0"/>
                </a:solidFill>
              </a:rPr>
              <a:t> 1789 р. І </a:t>
            </a:r>
            <a:r>
              <a:rPr lang="ru-RU" sz="1400" b="0" dirty="0" err="1" smtClean="0">
                <a:solidFill>
                  <a:srgbClr val="00B0F0"/>
                </a:solidFill>
              </a:rPr>
              <a:t>після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участі</a:t>
            </a:r>
            <a:r>
              <a:rPr lang="ru-RU" sz="1400" b="0" dirty="0" smtClean="0">
                <a:solidFill>
                  <a:srgbClr val="00B0F0"/>
                </a:solidFill>
              </a:rPr>
              <a:t> у </a:t>
            </a:r>
            <a:r>
              <a:rPr lang="ru-RU" sz="1400" b="0" dirty="0" err="1" smtClean="0">
                <a:solidFill>
                  <a:srgbClr val="00B0F0"/>
                </a:solidFill>
              </a:rPr>
              <a:t>бойових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діях</a:t>
            </a:r>
            <a:r>
              <a:rPr lang="ru-RU" sz="1400" b="0" dirty="0" smtClean="0">
                <a:solidFill>
                  <a:srgbClr val="00B0F0"/>
                </a:solidFill>
              </a:rPr>
              <a:t> на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стороні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Росії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призначений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мером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Одеси</a:t>
            </a:r>
            <a:r>
              <a:rPr lang="ru-RU" sz="1400" b="0" dirty="0" smtClean="0">
                <a:solidFill>
                  <a:srgbClr val="00B0F0"/>
                </a:solidFill>
              </a:rPr>
              <a:t>, яка </a:t>
            </a:r>
            <a:r>
              <a:rPr lang="ru-RU" sz="1400" b="0" dirty="0" err="1" smtClean="0">
                <a:solidFill>
                  <a:srgbClr val="00B0F0"/>
                </a:solidFill>
              </a:rPr>
              <a:t>отримала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тимчасове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звільнення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від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податків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завдяки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чому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почався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розвиток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інфраструктури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міста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f6c79b17pzqj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8" y="785793"/>
            <a:ext cx="4041775" cy="3929091"/>
          </a:xfrm>
        </p:spPr>
      </p:pic>
      <p:pic>
        <p:nvPicPr>
          <p:cNvPr id="8" name="Содержимое 7" descr="Odessa_opera_theatre_at_nigh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5" y="785794"/>
            <a:ext cx="4041775" cy="38576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71480"/>
            <a:ext cx="8382000" cy="1641368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Київ</a:t>
            </a:r>
            <a:r>
              <a:rPr lang="ru-RU" sz="1800" dirty="0" smtClean="0"/>
              <a:t> — «</a:t>
            </a:r>
            <a:r>
              <a:rPr lang="ru-RU" sz="1800" dirty="0" err="1" smtClean="0"/>
              <a:t>Мати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руських</a:t>
            </a:r>
            <a:r>
              <a:rPr lang="ru-RU" sz="1800" dirty="0" smtClean="0"/>
              <a:t>», </a:t>
            </a:r>
            <a:r>
              <a:rPr lang="ru-RU" sz="1800" dirty="0" err="1" smtClean="0"/>
              <a:t>столиця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, </a:t>
            </a:r>
            <a:r>
              <a:rPr lang="ru-RU" sz="1800" dirty="0" err="1" smtClean="0"/>
              <a:t>місто-герой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річці</a:t>
            </a:r>
            <a:r>
              <a:rPr lang="ru-RU" sz="1800" dirty="0" smtClean="0"/>
              <a:t> </a:t>
            </a:r>
            <a:r>
              <a:rPr lang="ru-RU" sz="1800" dirty="0" err="1" smtClean="0"/>
              <a:t>Дніпро</a:t>
            </a:r>
            <a:r>
              <a:rPr lang="ru-RU" sz="1800" dirty="0" smtClean="0"/>
              <a:t>. </a:t>
            </a:r>
            <a:r>
              <a:rPr lang="ru-RU" sz="1800" dirty="0" err="1" smtClean="0"/>
              <a:t>Київ</a:t>
            </a:r>
            <a:r>
              <a:rPr lang="ru-RU" sz="1800" dirty="0" smtClean="0"/>
              <a:t> -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музеїв</a:t>
            </a:r>
            <a:r>
              <a:rPr lang="ru-RU" sz="1800" dirty="0" smtClean="0"/>
              <a:t>, </a:t>
            </a:r>
            <a:r>
              <a:rPr lang="ru-RU" sz="1800" dirty="0" err="1" smtClean="0"/>
              <a:t>театрів</a:t>
            </a:r>
            <a:r>
              <a:rPr lang="ru-RU" sz="1800" dirty="0" smtClean="0"/>
              <a:t>, </a:t>
            </a:r>
            <a:r>
              <a:rPr lang="ru-RU" sz="1800" dirty="0" err="1" smtClean="0"/>
              <a:t>кінотеатрів</a:t>
            </a:r>
            <a:r>
              <a:rPr lang="ru-RU" sz="1800" dirty="0" smtClean="0"/>
              <a:t>. Тут </a:t>
            </a:r>
            <a:r>
              <a:rPr lang="ru-RU" sz="1800" dirty="0" err="1" smtClean="0"/>
              <a:t>розташований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планетарій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вважається</a:t>
            </a:r>
            <a:r>
              <a:rPr lang="ru-RU" sz="1800" dirty="0" smtClean="0"/>
              <a:t> одним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найбільших</a:t>
            </a:r>
            <a:r>
              <a:rPr lang="ru-RU" sz="1800" dirty="0" smtClean="0"/>
              <a:t> в СНД. У </a:t>
            </a:r>
            <a:r>
              <a:rPr lang="ru-RU" sz="1800" dirty="0" err="1" smtClean="0"/>
              <a:t>Києві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пам'яток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найкрасивіші</a:t>
            </a:r>
            <a:r>
              <a:rPr lang="ru-RU" sz="1800" dirty="0" smtClean="0"/>
              <a:t> парки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ботанічні</a:t>
            </a:r>
            <a:r>
              <a:rPr lang="ru-RU" sz="1800" dirty="0" smtClean="0"/>
              <a:t> сади, </a:t>
            </a:r>
            <a:r>
              <a:rPr lang="ru-RU" sz="1800" dirty="0" err="1" smtClean="0"/>
              <a:t>унікальні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арт-об'єкти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іншого</a:t>
            </a:r>
            <a:r>
              <a:rPr lang="ru-RU" sz="1800" dirty="0" smtClean="0"/>
              <a:t>.  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половини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площі</a:t>
            </a:r>
            <a:r>
              <a:rPr lang="ru-RU" sz="1800" dirty="0" smtClean="0"/>
              <a:t> </a:t>
            </a:r>
            <a:r>
              <a:rPr lang="ru-RU" sz="1800" dirty="0" err="1" smtClean="0"/>
              <a:t>Києва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ліси</a:t>
            </a:r>
            <a:r>
              <a:rPr lang="ru-RU" sz="1800" dirty="0" smtClean="0"/>
              <a:t>, сади </a:t>
            </a:r>
            <a:r>
              <a:rPr lang="ru-RU" sz="1800" dirty="0" err="1" smtClean="0"/>
              <a:t>і</a:t>
            </a:r>
            <a:r>
              <a:rPr lang="ru-RU" sz="1800" dirty="0" smtClean="0"/>
              <a:t> парки. У </a:t>
            </a:r>
            <a:r>
              <a:rPr lang="ru-RU" sz="1800" dirty="0" err="1" smtClean="0"/>
              <a:t>Києві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два </a:t>
            </a:r>
            <a:r>
              <a:rPr lang="ru-RU" sz="1800" dirty="0" err="1" smtClean="0"/>
              <a:t>ботанічні</a:t>
            </a:r>
            <a:r>
              <a:rPr lang="ru-RU" sz="1800" dirty="0" smtClean="0"/>
              <a:t> сади.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визнане</a:t>
            </a:r>
            <a:r>
              <a:rPr lang="ru-RU" sz="1800" dirty="0" smtClean="0"/>
              <a:t> одним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найзеленіших</a:t>
            </a:r>
            <a:r>
              <a:rPr lang="ru-RU" sz="1800" dirty="0" smtClean="0"/>
              <a:t> у </a:t>
            </a:r>
            <a:r>
              <a:rPr lang="ru-RU" sz="1800" dirty="0" err="1" smtClean="0"/>
              <a:t>світі</a:t>
            </a:r>
            <a:r>
              <a:rPr lang="ru-RU" sz="1800" dirty="0" smtClean="0"/>
              <a:t>. </a:t>
            </a:r>
            <a:r>
              <a:rPr lang="ru-RU" sz="1800" dirty="0" err="1" smtClean="0"/>
              <a:t>Знаменитими</a:t>
            </a:r>
            <a:r>
              <a:rPr lang="ru-RU" sz="1800" dirty="0" smtClean="0"/>
              <a:t> стали </a:t>
            </a:r>
            <a:r>
              <a:rPr lang="ru-RU" sz="1800" dirty="0" err="1" smtClean="0"/>
              <a:t>київські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каштани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6143644"/>
            <a:ext cx="4041775" cy="457200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Символ Києва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Содержимое 7" descr="Kiev. вічнозелений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874566"/>
            <a:ext cx="4041775" cy="3031331"/>
          </a:xfrm>
        </p:spPr>
      </p:pic>
      <p:pic>
        <p:nvPicPr>
          <p:cNvPr id="9" name="Содержимое 8" descr="The_symbol_of_Kie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8050" y="2874566"/>
            <a:ext cx="4041775" cy="3031331"/>
          </a:xfrm>
        </p:spPr>
      </p:pic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357158" y="6143644"/>
            <a:ext cx="4041648" cy="457200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Вічнозелений Київ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4714884"/>
            <a:ext cx="4041648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6.Палац Абази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Є </a:t>
            </a:r>
            <a:r>
              <a:rPr lang="ru-RU" sz="1400" b="0" dirty="0" err="1" smtClean="0">
                <a:solidFill>
                  <a:srgbClr val="00B0F0"/>
                </a:solidFill>
              </a:rPr>
              <a:t>музеєм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східного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західного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мистецтва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був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побудований</a:t>
            </a:r>
            <a:r>
              <a:rPr lang="ru-RU" sz="1400" b="0" dirty="0" smtClean="0">
                <a:solidFill>
                  <a:srgbClr val="00B0F0"/>
                </a:solidFill>
              </a:rPr>
              <a:t> в 1856-58 роках за проектом арх. </a:t>
            </a:r>
            <a:r>
              <a:rPr lang="ru-RU" sz="1400" b="0" dirty="0" err="1" smtClean="0">
                <a:solidFill>
                  <a:srgbClr val="00B0F0"/>
                </a:solidFill>
              </a:rPr>
              <a:t>Оттона</a:t>
            </a:r>
            <a:r>
              <a:rPr lang="ru-RU" sz="1400" b="0" dirty="0" smtClean="0">
                <a:solidFill>
                  <a:srgbClr val="00B0F0"/>
                </a:solidFill>
              </a:rPr>
              <a:t> для графа </a:t>
            </a:r>
            <a:r>
              <a:rPr lang="ru-RU" sz="1400" b="0" dirty="0" err="1" smtClean="0">
                <a:solidFill>
                  <a:srgbClr val="00B0F0"/>
                </a:solidFill>
              </a:rPr>
              <a:t>Абази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Будівля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виконана</a:t>
            </a:r>
            <a:r>
              <a:rPr lang="ru-RU" sz="1400" b="0" dirty="0" smtClean="0">
                <a:solidFill>
                  <a:srgbClr val="00B0F0"/>
                </a:solidFill>
              </a:rPr>
              <a:t> в стилях  «</a:t>
            </a:r>
            <a:r>
              <a:rPr lang="ru-RU" sz="1400" b="0" dirty="0" err="1" smtClean="0">
                <a:solidFill>
                  <a:srgbClr val="00B0F0"/>
                </a:solidFill>
              </a:rPr>
              <a:t>ампір</a:t>
            </a:r>
            <a:r>
              <a:rPr lang="ru-RU" sz="1400" b="0" dirty="0" smtClean="0">
                <a:solidFill>
                  <a:srgbClr val="00B0F0"/>
                </a:solidFill>
              </a:rPr>
              <a:t>»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«рококо».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8596" y="4786322"/>
            <a:ext cx="4041775" cy="207167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5.Палац Потоцьких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Дворянське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гніздо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сім'ї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Потоцьких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побудоване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en-US" sz="1400" b="0" dirty="0" smtClean="0">
                <a:solidFill>
                  <a:srgbClr val="00B0F0"/>
                </a:solidFill>
              </a:rPr>
              <a:t>XIX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столітті</a:t>
            </a:r>
            <a:r>
              <a:rPr lang="ru-RU" sz="1400" b="0" dirty="0" smtClean="0">
                <a:solidFill>
                  <a:srgbClr val="00B0F0"/>
                </a:solidFill>
              </a:rPr>
              <a:t>. У </a:t>
            </a:r>
            <a:r>
              <a:rPr lang="ru-RU" sz="1400" b="0" dirty="0" err="1" smtClean="0">
                <a:solidFill>
                  <a:srgbClr val="00B0F0"/>
                </a:solidFill>
              </a:rPr>
              <a:t>палаці</a:t>
            </a:r>
            <a:r>
              <a:rPr lang="ru-RU" sz="1400" b="0" dirty="0" smtClean="0">
                <a:solidFill>
                  <a:srgbClr val="00B0F0"/>
                </a:solidFill>
              </a:rPr>
              <a:t> прекрасно </a:t>
            </a:r>
            <a:r>
              <a:rPr lang="ru-RU" sz="1400" b="0" dirty="0" err="1" smtClean="0">
                <a:solidFill>
                  <a:srgbClr val="00B0F0"/>
                </a:solidFill>
              </a:rPr>
              <a:t>збереглося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внутрішнє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убрання</a:t>
            </a:r>
            <a:r>
              <a:rPr lang="ru-RU" sz="1400" b="0" dirty="0" smtClean="0">
                <a:solidFill>
                  <a:srgbClr val="00B0F0"/>
                </a:solidFill>
              </a:rPr>
              <a:t>: </a:t>
            </a:r>
            <a:r>
              <a:rPr lang="ru-RU" sz="1400" b="0" dirty="0" err="1" smtClean="0">
                <a:solidFill>
                  <a:srgbClr val="00B0F0"/>
                </a:solidFill>
              </a:rPr>
              <a:t>паркетна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мармурова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підлога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розписні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стелі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c92e0c67bjlm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5" y="857232"/>
            <a:ext cx="4041775" cy="3929090"/>
          </a:xfrm>
        </p:spPr>
      </p:pic>
      <p:pic>
        <p:nvPicPr>
          <p:cNvPr id="8" name="Содержимое 7" descr="b38cf4cfmyrh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3" y="785794"/>
            <a:ext cx="4041775" cy="3857651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4643446"/>
            <a:ext cx="4041648" cy="221455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8.Археологічний музей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Археологічний</a:t>
            </a:r>
            <a:r>
              <a:rPr lang="ru-RU" sz="1400" b="0" dirty="0" smtClean="0">
                <a:solidFill>
                  <a:srgbClr val="00B0F0"/>
                </a:solidFill>
              </a:rPr>
              <a:t> музей </a:t>
            </a:r>
            <a:r>
              <a:rPr lang="ru-RU" sz="1400" b="0" dirty="0" err="1" smtClean="0">
                <a:solidFill>
                  <a:srgbClr val="00B0F0"/>
                </a:solidFill>
              </a:rPr>
              <a:t>заснований</a:t>
            </a:r>
            <a:r>
              <a:rPr lang="ru-RU" sz="1400" b="0" dirty="0" smtClean="0">
                <a:solidFill>
                  <a:srgbClr val="00B0F0"/>
                </a:solidFill>
              </a:rPr>
              <a:t> І. </a:t>
            </a:r>
            <a:r>
              <a:rPr lang="ru-RU" sz="1400" b="0" dirty="0" err="1" smtClean="0">
                <a:solidFill>
                  <a:srgbClr val="00B0F0"/>
                </a:solidFill>
              </a:rPr>
              <a:t>Бларамбергом</a:t>
            </a:r>
            <a:r>
              <a:rPr lang="ru-RU" sz="1400" b="0" dirty="0" smtClean="0">
                <a:solidFill>
                  <a:srgbClr val="00B0F0"/>
                </a:solidFill>
              </a:rPr>
              <a:t>, в XVIII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столітті</a:t>
            </a:r>
            <a:r>
              <a:rPr lang="ru-RU" sz="1400" b="0" dirty="0" smtClean="0">
                <a:solidFill>
                  <a:srgbClr val="00B0F0"/>
                </a:solidFill>
              </a:rPr>
              <a:t> за </a:t>
            </a:r>
            <a:r>
              <a:rPr lang="ru-RU" sz="1400" b="0" dirty="0" err="1" smtClean="0">
                <a:solidFill>
                  <a:srgbClr val="00B0F0"/>
                </a:solidFill>
              </a:rPr>
              <a:t>підтримки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Одеської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Спілки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Історії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Старовини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714884"/>
            <a:ext cx="4041775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7.Подвір</a:t>
            </a:r>
            <a:r>
              <a:rPr lang="en-US" dirty="0" smtClean="0">
                <a:solidFill>
                  <a:srgbClr val="00B0F0"/>
                </a:solidFill>
              </a:rPr>
              <a:t>’</a:t>
            </a:r>
            <a:r>
              <a:rPr lang="uk-UA" dirty="0" smtClean="0">
                <a:solidFill>
                  <a:srgbClr val="00B0F0"/>
                </a:solidFill>
              </a:rPr>
              <a:t>я Афона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Монастир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побудований</a:t>
            </a:r>
            <a:r>
              <a:rPr lang="ru-RU" sz="1400" b="0" dirty="0" smtClean="0">
                <a:solidFill>
                  <a:srgbClr val="00B0F0"/>
                </a:solidFill>
              </a:rPr>
              <a:t>  </a:t>
            </a:r>
            <a:r>
              <a:rPr lang="ru-RU" sz="1400" b="0" dirty="0" err="1" smtClean="0">
                <a:solidFill>
                  <a:srgbClr val="00B0F0"/>
                </a:solidFill>
              </a:rPr>
              <a:t>ченцями</a:t>
            </a:r>
            <a:r>
              <a:rPr lang="ru-RU" sz="1400" b="0" dirty="0" smtClean="0">
                <a:solidFill>
                  <a:srgbClr val="00B0F0"/>
                </a:solidFill>
              </a:rPr>
              <a:t> Афона. Головною </a:t>
            </a:r>
            <a:r>
              <a:rPr lang="ru-RU" sz="1400" b="0" dirty="0" err="1" smtClean="0">
                <a:solidFill>
                  <a:srgbClr val="00B0F0"/>
                </a:solidFill>
              </a:rPr>
              <a:t>його</a:t>
            </a:r>
            <a:r>
              <a:rPr lang="ru-RU" sz="1400" b="0" dirty="0" smtClean="0">
                <a:solidFill>
                  <a:srgbClr val="00B0F0"/>
                </a:solidFill>
              </a:rPr>
              <a:t> метою, </a:t>
            </a:r>
            <a:r>
              <a:rPr lang="ru-RU" sz="1400" b="0" dirty="0" err="1" smtClean="0">
                <a:solidFill>
                  <a:srgbClr val="00B0F0"/>
                </a:solidFill>
              </a:rPr>
              <a:t>багатьох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років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була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допомога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паломництві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зустріч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відправка</a:t>
            </a:r>
            <a:r>
              <a:rPr lang="ru-RU" sz="1400" b="0" dirty="0" smtClean="0">
                <a:solidFill>
                  <a:srgbClr val="00B0F0"/>
                </a:solidFill>
              </a:rPr>
              <a:t> тих, </a:t>
            </a:r>
            <a:r>
              <a:rPr lang="ru-RU" sz="1400" b="0" dirty="0" err="1" smtClean="0">
                <a:solidFill>
                  <a:srgbClr val="00B0F0"/>
                </a:solidFill>
              </a:rPr>
              <a:t>хто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їде</a:t>
            </a:r>
            <a:r>
              <a:rPr lang="ru-RU" sz="1400" b="0" dirty="0" smtClean="0">
                <a:solidFill>
                  <a:srgbClr val="00B0F0"/>
                </a:solidFill>
              </a:rPr>
              <a:t> на </a:t>
            </a:r>
            <a:r>
              <a:rPr lang="ru-RU" sz="1400" b="0" dirty="0" err="1" smtClean="0">
                <a:solidFill>
                  <a:srgbClr val="00B0F0"/>
                </a:solidFill>
              </a:rPr>
              <a:t>поклоніння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d74c71438y9w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8" y="785795"/>
            <a:ext cx="4041775" cy="3929090"/>
          </a:xfrm>
        </p:spPr>
      </p:pic>
      <p:pic>
        <p:nvPicPr>
          <p:cNvPr id="8" name="Содержимое 7" descr="1dad00bevyf8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5" y="785794"/>
            <a:ext cx="4041775" cy="385765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4714884"/>
            <a:ext cx="4041648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10.Одеський порт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Один </a:t>
            </a:r>
            <a:r>
              <a:rPr lang="ru-RU" sz="1400" b="0" dirty="0" err="1" smtClean="0">
                <a:solidFill>
                  <a:srgbClr val="00B0F0"/>
                </a:solidFill>
              </a:rPr>
              <a:t>з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найбільших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усій</a:t>
            </a:r>
            <a:r>
              <a:rPr lang="ru-RU" sz="1400" b="0" dirty="0" smtClean="0">
                <a:solidFill>
                  <a:srgbClr val="00B0F0"/>
                </a:solidFill>
              </a:rPr>
              <a:t>  </a:t>
            </a:r>
            <a:r>
              <a:rPr lang="ru-RU" sz="1400" b="0" dirty="0" err="1" smtClean="0">
                <a:solidFill>
                  <a:srgbClr val="00B0F0"/>
                </a:solidFill>
              </a:rPr>
              <a:t>Європі</a:t>
            </a:r>
            <a:r>
              <a:rPr lang="ru-RU" sz="1400" b="0" dirty="0" smtClean="0">
                <a:solidFill>
                  <a:srgbClr val="00B0F0"/>
                </a:solidFill>
              </a:rPr>
              <a:t>.  У 1968 р. </a:t>
            </a:r>
            <a:r>
              <a:rPr lang="ru-RU" sz="1400" b="0" dirty="0" err="1" smtClean="0">
                <a:solidFill>
                  <a:srgbClr val="00B0F0"/>
                </a:solidFill>
              </a:rPr>
              <a:t>був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повністю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реконструйований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Навколо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морського</a:t>
            </a:r>
            <a:r>
              <a:rPr lang="ru-RU" sz="1400" b="0" dirty="0" smtClean="0">
                <a:solidFill>
                  <a:srgbClr val="00B0F0"/>
                </a:solidFill>
              </a:rPr>
              <a:t> вокзалу </a:t>
            </a:r>
            <a:r>
              <a:rPr lang="ru-RU" sz="1400" b="0" dirty="0" err="1" smtClean="0">
                <a:solidFill>
                  <a:srgbClr val="00B0F0"/>
                </a:solidFill>
              </a:rPr>
              <a:t>розташована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безліч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оригінальних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пам'яток</a:t>
            </a:r>
            <a:r>
              <a:rPr lang="ru-RU" sz="1400" b="0" dirty="0" smtClean="0">
                <a:solidFill>
                  <a:srgbClr val="00B0F0"/>
                </a:solidFill>
              </a:rPr>
              <a:t>: скульптура</a:t>
            </a:r>
            <a:r>
              <a:rPr lang="ru-RU" sz="1400" dirty="0" smtClean="0">
                <a:solidFill>
                  <a:srgbClr val="00B0F0"/>
                </a:solidFill>
              </a:rPr>
              <a:t/>
            </a:r>
            <a:br>
              <a:rPr lang="ru-RU" sz="1400" dirty="0" smtClean="0">
                <a:solidFill>
                  <a:srgbClr val="00B0F0"/>
                </a:solidFill>
              </a:rPr>
            </a:br>
            <a:r>
              <a:rPr lang="ru-RU" sz="1400" b="0" dirty="0" smtClean="0">
                <a:solidFill>
                  <a:srgbClr val="00B0F0"/>
                </a:solidFill>
              </a:rPr>
              <a:t>Е. </a:t>
            </a:r>
            <a:r>
              <a:rPr lang="ru-RU" sz="1400" b="0" dirty="0" err="1" smtClean="0">
                <a:solidFill>
                  <a:srgbClr val="00B0F0"/>
                </a:solidFill>
              </a:rPr>
              <a:t>Невідомого</a:t>
            </a:r>
            <a:r>
              <a:rPr lang="ru-RU" sz="1400" b="0" dirty="0" smtClean="0">
                <a:solidFill>
                  <a:srgbClr val="00B0F0"/>
                </a:solidFill>
              </a:rPr>
              <a:t> «Золоте дитя», скульптура «</a:t>
            </a:r>
            <a:r>
              <a:rPr lang="ru-RU" sz="1400" b="0" dirty="0" err="1" smtClean="0">
                <a:solidFill>
                  <a:srgbClr val="00B0F0"/>
                </a:solidFill>
              </a:rPr>
              <a:t>Чекаю</a:t>
            </a:r>
            <a:r>
              <a:rPr lang="ru-RU" sz="1400" b="0" dirty="0" smtClean="0">
                <a:solidFill>
                  <a:srgbClr val="00B0F0"/>
                </a:solidFill>
              </a:rPr>
              <a:t> тебе», </a:t>
            </a:r>
            <a:r>
              <a:rPr lang="ru-RU" sz="1400" b="0" dirty="0" err="1" smtClean="0">
                <a:solidFill>
                  <a:srgbClr val="00B0F0"/>
                </a:solidFill>
              </a:rPr>
              <a:t>церква</a:t>
            </a:r>
            <a:r>
              <a:rPr lang="ru-RU" sz="1400" b="0" dirty="0" smtClean="0">
                <a:solidFill>
                  <a:srgbClr val="00B0F0"/>
                </a:solidFill>
              </a:rPr>
              <a:t> св. </a:t>
            </a:r>
            <a:r>
              <a:rPr lang="ru-RU" sz="1400" b="0" dirty="0" err="1" smtClean="0">
                <a:solidFill>
                  <a:srgbClr val="00B0F0"/>
                </a:solidFill>
              </a:rPr>
              <a:t>Миколи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звичайно</a:t>
            </a:r>
            <a:r>
              <a:rPr lang="ru-RU" sz="1400" b="0" dirty="0" smtClean="0">
                <a:solidFill>
                  <a:srgbClr val="00B0F0"/>
                </a:solidFill>
              </a:rPr>
              <a:t> ж, </a:t>
            </a:r>
            <a:r>
              <a:rPr lang="ru-RU" sz="1400" b="0" dirty="0" err="1" smtClean="0">
                <a:solidFill>
                  <a:srgbClr val="00B0F0"/>
                </a:solidFill>
              </a:rPr>
              <a:t>яхтовий</a:t>
            </a:r>
            <a:r>
              <a:rPr lang="ru-RU" sz="1400" b="0" dirty="0" smtClean="0">
                <a:solidFill>
                  <a:srgbClr val="00B0F0"/>
                </a:solidFill>
              </a:rPr>
              <a:t> причал.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786322"/>
            <a:ext cx="4041775" cy="192882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9.Музей нумізматики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Спеціалізований</a:t>
            </a:r>
            <a:r>
              <a:rPr lang="ru-RU" sz="1400" b="0" dirty="0" smtClean="0">
                <a:solidFill>
                  <a:srgbClr val="00B0F0"/>
                </a:solidFill>
              </a:rPr>
              <a:t> музей </a:t>
            </a:r>
            <a:r>
              <a:rPr lang="ru-RU" sz="1400" b="0" dirty="0" err="1" smtClean="0">
                <a:solidFill>
                  <a:srgbClr val="00B0F0"/>
                </a:solidFill>
              </a:rPr>
              <a:t>нумізматики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уперше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Україні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з'явився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завдяки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Одеській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міській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спілці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колекціонерів</a:t>
            </a:r>
            <a:r>
              <a:rPr lang="ru-RU" b="0" dirty="0" smtClean="0"/>
              <a:t>.   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2e0a5a22hiuvq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8" y="857232"/>
            <a:ext cx="4041775" cy="3857652"/>
          </a:xfrm>
        </p:spPr>
      </p:pic>
      <p:pic>
        <p:nvPicPr>
          <p:cNvPr id="8" name="Содержимое 7" descr="Odessa_por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857232"/>
            <a:ext cx="3929090" cy="385765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                    Дякую за увагу)))      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71480"/>
            <a:ext cx="8382000" cy="16413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Рейтинг </a:t>
            </a:r>
            <a:r>
              <a:rPr lang="ru-RU" sz="2800" dirty="0" err="1" smtClean="0"/>
              <a:t>найвідвідуваніших</a:t>
            </a:r>
            <a:r>
              <a:rPr lang="ru-RU" sz="2800" dirty="0" smtClean="0"/>
              <a:t> туристами </a:t>
            </a:r>
            <a:r>
              <a:rPr lang="ru-RU" sz="2800" dirty="0" err="1" smtClean="0"/>
              <a:t>місць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міста</a:t>
            </a:r>
            <a:r>
              <a:rPr lang="ru-RU" sz="2800" dirty="0" smtClean="0"/>
              <a:t> </a:t>
            </a:r>
            <a:r>
              <a:rPr lang="ru-RU" sz="2800" dirty="0" err="1" smtClean="0"/>
              <a:t>Києва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429264"/>
            <a:ext cx="4041648" cy="1428736"/>
          </a:xfrm>
        </p:spPr>
        <p:txBody>
          <a:bodyPr/>
          <a:lstStyle/>
          <a:p>
            <a:r>
              <a:rPr lang="uk-UA" sz="1800" dirty="0" smtClean="0">
                <a:solidFill>
                  <a:srgbClr val="00B0F0"/>
                </a:solidFill>
              </a:rPr>
              <a:t>1.Софіївська площа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Є</a:t>
            </a:r>
            <a:r>
              <a:rPr lang="ru-RU" sz="1000" b="0" dirty="0" smtClean="0"/>
              <a:t>  </a:t>
            </a:r>
            <a:r>
              <a:rPr lang="ru-RU" sz="1400" b="0" dirty="0" err="1" smtClean="0">
                <a:solidFill>
                  <a:srgbClr val="00B0F0"/>
                </a:solidFill>
              </a:rPr>
              <a:t>однією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центральних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найбільш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мальовничих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площ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Києва</a:t>
            </a:r>
            <a:r>
              <a:rPr lang="ru-RU" sz="1400" b="0" dirty="0" smtClean="0">
                <a:solidFill>
                  <a:srgbClr val="00B0F0"/>
                </a:solidFill>
              </a:rPr>
              <a:t>. Музей-собор </a:t>
            </a:r>
            <a:r>
              <a:rPr lang="ru-RU" sz="1400" b="0" dirty="0" err="1" smtClean="0">
                <a:solidFill>
                  <a:srgbClr val="00B0F0"/>
                </a:solidFill>
              </a:rPr>
              <a:t>охороняється</a:t>
            </a:r>
            <a:r>
              <a:rPr lang="ru-RU" sz="1400" b="0" dirty="0" smtClean="0">
                <a:solidFill>
                  <a:srgbClr val="00B0F0"/>
                </a:solidFill>
              </a:rPr>
              <a:t> ЮНЕСКО.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5429264"/>
            <a:ext cx="4041775" cy="1428736"/>
          </a:xfrm>
        </p:spPr>
        <p:txBody>
          <a:bodyPr/>
          <a:lstStyle/>
          <a:p>
            <a:endParaRPr lang="uk-UA" dirty="0" smtClean="0">
              <a:solidFill>
                <a:srgbClr val="00B0F0"/>
              </a:solidFill>
            </a:endParaRPr>
          </a:p>
          <a:p>
            <a:r>
              <a:rPr lang="uk-UA" dirty="0" smtClean="0">
                <a:solidFill>
                  <a:srgbClr val="00B0F0"/>
                </a:solidFill>
              </a:rPr>
              <a:t>2.Києво -  Печерська лавра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Створений</a:t>
            </a:r>
            <a:r>
              <a:rPr lang="ru-RU" sz="1400" b="0" dirty="0" smtClean="0">
                <a:solidFill>
                  <a:srgbClr val="00B0F0"/>
                </a:solidFill>
              </a:rPr>
              <a:t> в XI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столітті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монастир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знаменитий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підземними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печерами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Більшість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будівель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Монастиря</a:t>
            </a:r>
            <a:r>
              <a:rPr lang="ru-RU" sz="1400" b="0" dirty="0" smtClean="0">
                <a:solidFill>
                  <a:srgbClr val="00B0F0"/>
                </a:solidFill>
              </a:rPr>
              <a:t> XVII - XVIII ст.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побудовані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стилі</a:t>
            </a:r>
            <a:r>
              <a:rPr lang="ru-RU" sz="1400" b="0" dirty="0" smtClean="0">
                <a:solidFill>
                  <a:srgbClr val="00B0F0"/>
                </a:solidFill>
              </a:rPr>
              <a:t> «</a:t>
            </a:r>
            <a:r>
              <a:rPr lang="ru-RU" sz="1400" b="0" dirty="0" err="1" smtClean="0">
                <a:solidFill>
                  <a:srgbClr val="00B0F0"/>
                </a:solidFill>
              </a:rPr>
              <a:t>українського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Бароко</a:t>
            </a:r>
            <a:r>
              <a:rPr lang="ru-RU" sz="1400" b="0" dirty="0" smtClean="0">
                <a:solidFill>
                  <a:srgbClr val="00B0F0"/>
                </a:solidFill>
              </a:rPr>
              <a:t>» </a:t>
            </a:r>
            <a:r>
              <a:rPr lang="ru-RU" b="0" dirty="0" smtClean="0"/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4048124" cy="3526465"/>
          </a:xfrm>
        </p:spPr>
      </p:pic>
      <p:pic>
        <p:nvPicPr>
          <p:cNvPr id="8" name="Содержимое 7" descr="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4876" y="1857364"/>
            <a:ext cx="4000528" cy="35757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4643446"/>
            <a:ext cx="4041648" cy="221455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3.Андріївський спуск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Назва</a:t>
            </a:r>
            <a:r>
              <a:rPr lang="ru-RU" sz="1400" b="0" dirty="0" smtClean="0">
                <a:solidFill>
                  <a:srgbClr val="00B0F0"/>
                </a:solidFill>
              </a:rPr>
              <a:t> спуску </a:t>
            </a:r>
            <a:r>
              <a:rPr lang="ru-RU" sz="1400" b="0" dirty="0" err="1" smtClean="0">
                <a:solidFill>
                  <a:srgbClr val="00B0F0"/>
                </a:solidFill>
              </a:rPr>
              <a:t>виникла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en-US" sz="1400" b="0" dirty="0" smtClean="0">
                <a:solidFill>
                  <a:srgbClr val="00B0F0"/>
                </a:solidFill>
              </a:rPr>
              <a:t>XVIII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від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Андріївської</a:t>
            </a:r>
            <a:r>
              <a:rPr lang="ru-RU" sz="1400" b="0" dirty="0" smtClean="0">
                <a:solidFill>
                  <a:srgbClr val="00B0F0"/>
                </a:solidFill>
              </a:rPr>
              <a:t> церкви. </a:t>
            </a:r>
            <a:r>
              <a:rPr lang="ru-RU" sz="1400" b="0" dirty="0" err="1" smtClean="0">
                <a:solidFill>
                  <a:srgbClr val="00B0F0"/>
                </a:solidFill>
              </a:rPr>
              <a:t>Сьогодні</a:t>
            </a:r>
            <a:r>
              <a:rPr lang="ru-RU" sz="1400" b="0" dirty="0" smtClean="0">
                <a:solidFill>
                  <a:srgbClr val="00B0F0"/>
                </a:solidFill>
              </a:rPr>
              <a:t> спуск - </a:t>
            </a:r>
            <a:r>
              <a:rPr lang="ru-RU" sz="1400" b="0" dirty="0" err="1" smtClean="0">
                <a:solidFill>
                  <a:srgbClr val="00B0F0"/>
                </a:solidFill>
              </a:rPr>
              <a:t>унікальне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місце</a:t>
            </a:r>
            <a:r>
              <a:rPr lang="ru-RU" sz="1400" b="0" dirty="0" smtClean="0">
                <a:solidFill>
                  <a:srgbClr val="00B0F0"/>
                </a:solidFill>
              </a:rPr>
              <a:t>, де </a:t>
            </a:r>
            <a:r>
              <a:rPr lang="ru-RU" sz="1400" b="0" dirty="0" err="1" smtClean="0">
                <a:solidFill>
                  <a:srgbClr val="00B0F0"/>
                </a:solidFill>
              </a:rPr>
              <a:t>збереглася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архітектура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en-US" sz="1400" b="0" dirty="0" smtClean="0">
                <a:solidFill>
                  <a:srgbClr val="00B0F0"/>
                </a:solidFill>
              </a:rPr>
              <a:t>XVIII - XIX </a:t>
            </a:r>
            <a:r>
              <a:rPr lang="ru-RU" sz="1400" b="0" dirty="0" err="1" smtClean="0">
                <a:solidFill>
                  <a:srgbClr val="00B0F0"/>
                </a:solidFill>
              </a:rPr>
              <a:t>віків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4643446"/>
            <a:ext cx="4041775" cy="221455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4.Будинок з химерами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Для </a:t>
            </a:r>
            <a:r>
              <a:rPr lang="ru-RU" sz="1400" b="0" dirty="0" err="1" smtClean="0">
                <a:solidFill>
                  <a:srgbClr val="00B0F0"/>
                </a:solidFill>
              </a:rPr>
              <a:t>архітектора</a:t>
            </a:r>
            <a:r>
              <a:rPr lang="ru-RU" sz="1400" b="0" dirty="0" smtClean="0">
                <a:solidFill>
                  <a:srgbClr val="00B0F0"/>
                </a:solidFill>
              </a:rPr>
              <a:t> Владислава </a:t>
            </a:r>
            <a:r>
              <a:rPr lang="ru-RU" sz="1400" b="0" dirty="0" err="1" smtClean="0">
                <a:solidFill>
                  <a:srgbClr val="00B0F0"/>
                </a:solidFill>
              </a:rPr>
              <a:t>Городецького</a:t>
            </a:r>
            <a:r>
              <a:rPr lang="ru-RU" sz="1400" b="0" dirty="0" smtClean="0">
                <a:solidFill>
                  <a:srgbClr val="00B0F0"/>
                </a:solidFill>
              </a:rPr>
              <a:t> на </a:t>
            </a:r>
            <a:r>
              <a:rPr lang="ru-RU" sz="1400" b="0" dirty="0" err="1" smtClean="0">
                <a:solidFill>
                  <a:srgbClr val="00B0F0"/>
                </a:solidFill>
              </a:rPr>
              <a:t>вулиці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Банковій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був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побудований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будинок</a:t>
            </a:r>
            <a:r>
              <a:rPr lang="ru-RU" sz="1400" b="0" dirty="0" smtClean="0">
                <a:solidFill>
                  <a:srgbClr val="00B0F0"/>
                </a:solidFill>
              </a:rPr>
              <a:t> в XIX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столітті</a:t>
            </a:r>
            <a:r>
              <a:rPr lang="ru-RU" sz="1400" b="0" dirty="0" smtClean="0">
                <a:solidFill>
                  <a:srgbClr val="00B0F0"/>
                </a:solidFill>
              </a:rPr>
              <a:t>. Фасад </a:t>
            </a:r>
            <a:r>
              <a:rPr lang="ru-RU" sz="1400" b="0" dirty="0" err="1" smtClean="0">
                <a:solidFill>
                  <a:srgbClr val="00B0F0"/>
                </a:solidFill>
              </a:rPr>
              <a:t>прикрашений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міфічними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тваринами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рослинними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мисливськими</a:t>
            </a:r>
            <a:r>
              <a:rPr lang="ru-RU" sz="1400" b="0" dirty="0" smtClean="0">
                <a:solidFill>
                  <a:srgbClr val="00B0F0"/>
                </a:solidFill>
              </a:rPr>
              <a:t> орнаментами в </a:t>
            </a:r>
            <a:r>
              <a:rPr lang="ru-RU" sz="1400" b="0" dirty="0" err="1" smtClean="0">
                <a:solidFill>
                  <a:srgbClr val="00B0F0"/>
                </a:solidFill>
              </a:rPr>
              <a:t>стилі</a:t>
            </a:r>
            <a:r>
              <a:rPr lang="ru-RU" sz="1400" b="0" dirty="0" smtClean="0">
                <a:solidFill>
                  <a:srgbClr val="00B0F0"/>
                </a:solidFill>
              </a:rPr>
              <a:t> «модерн».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642919"/>
            <a:ext cx="4071966" cy="4000528"/>
          </a:xfrm>
        </p:spPr>
      </p:pic>
      <p:pic>
        <p:nvPicPr>
          <p:cNvPr id="8" name="Содержимое 7" descr="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642918"/>
            <a:ext cx="4041775" cy="40719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1648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5.Маріїнський палац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Побудований</a:t>
            </a:r>
            <a:r>
              <a:rPr lang="ru-RU" sz="1400" b="0" dirty="0" smtClean="0">
                <a:solidFill>
                  <a:srgbClr val="00B0F0"/>
                </a:solidFill>
              </a:rPr>
              <a:t> для графа </a:t>
            </a:r>
            <a:r>
              <a:rPr lang="ru-RU" sz="1400" b="0" dirty="0" err="1" smtClean="0">
                <a:solidFill>
                  <a:srgbClr val="00B0F0"/>
                </a:solidFill>
              </a:rPr>
              <a:t>Розумовського</a:t>
            </a:r>
            <a:r>
              <a:rPr lang="ru-RU" sz="1400" b="0" dirty="0" smtClean="0">
                <a:solidFill>
                  <a:srgbClr val="00B0F0"/>
                </a:solidFill>
              </a:rPr>
              <a:t> за проектом Б. </a:t>
            </a:r>
            <a:r>
              <a:rPr lang="ru-RU" sz="1400" b="0" dirty="0" err="1" smtClean="0">
                <a:solidFill>
                  <a:srgbClr val="00B0F0"/>
                </a:solidFill>
              </a:rPr>
              <a:t>Растреллі</a:t>
            </a:r>
            <a:r>
              <a:rPr lang="ru-RU" sz="1400" b="0" dirty="0" smtClean="0">
                <a:solidFill>
                  <a:srgbClr val="00B0F0"/>
                </a:solidFill>
              </a:rPr>
              <a:t> в XVII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столітті</a:t>
            </a:r>
            <a:r>
              <a:rPr lang="ru-RU" sz="1400" b="0" dirty="0" smtClean="0">
                <a:solidFill>
                  <a:srgbClr val="00B0F0"/>
                </a:solidFill>
              </a:rPr>
              <a:t>. У </a:t>
            </a:r>
            <a:r>
              <a:rPr lang="ru-RU" sz="1400" b="0" dirty="0" err="1" smtClean="0">
                <a:solidFill>
                  <a:srgbClr val="00B0F0"/>
                </a:solidFill>
              </a:rPr>
              <a:t>палаці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проходять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події</a:t>
            </a:r>
            <a:r>
              <a:rPr lang="ru-RU" sz="1400" b="0" dirty="0" smtClean="0">
                <a:solidFill>
                  <a:srgbClr val="00B0F0"/>
                </a:solidFill>
              </a:rPr>
              <a:t> державного </a:t>
            </a:r>
            <a:r>
              <a:rPr lang="ru-RU" sz="1400" b="0" dirty="0" err="1" smtClean="0">
                <a:solidFill>
                  <a:srgbClr val="00B0F0"/>
                </a:solidFill>
              </a:rPr>
              <a:t>значення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сьогодні</a:t>
            </a:r>
            <a:r>
              <a:rPr lang="ru-RU" sz="1400" b="0" dirty="0" smtClean="0">
                <a:solidFill>
                  <a:srgbClr val="00B0F0"/>
                </a:solidFill>
              </a:rPr>
              <a:t> палац названий «</a:t>
            </a:r>
            <a:r>
              <a:rPr lang="ru-RU" sz="1400" b="0" dirty="0" err="1" smtClean="0">
                <a:solidFill>
                  <a:srgbClr val="00B0F0"/>
                </a:solidFill>
              </a:rPr>
              <a:t>президентським</a:t>
            </a:r>
            <a:r>
              <a:rPr lang="ru-RU" sz="1400" b="0" dirty="0" smtClean="0">
                <a:solidFill>
                  <a:srgbClr val="00B0F0"/>
                </a:solidFill>
              </a:rPr>
              <a:t>». В </a:t>
            </a:r>
            <a:r>
              <a:rPr lang="ru-RU" sz="1400" b="0" dirty="0" err="1" smtClean="0">
                <a:solidFill>
                  <a:srgbClr val="00B0F0"/>
                </a:solidFill>
              </a:rPr>
              <a:t>даний</a:t>
            </a:r>
            <a:r>
              <a:rPr lang="ru-RU" sz="1400" b="0" dirty="0" smtClean="0">
                <a:solidFill>
                  <a:srgbClr val="00B0F0"/>
                </a:solidFill>
              </a:rPr>
              <a:t> момент палац </a:t>
            </a:r>
            <a:r>
              <a:rPr lang="ru-RU" sz="1400" b="0" dirty="0" err="1" smtClean="0">
                <a:solidFill>
                  <a:srgbClr val="00B0F0"/>
                </a:solidFill>
              </a:rPr>
              <a:t>реставрується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4714884"/>
            <a:ext cx="4041775" cy="2143116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6.Золоті ворота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Є </a:t>
            </a:r>
            <a:r>
              <a:rPr lang="ru-RU" sz="1400" b="0" dirty="0" err="1" smtClean="0">
                <a:solidFill>
                  <a:srgbClr val="00B0F0"/>
                </a:solidFill>
              </a:rPr>
              <a:t>головними</a:t>
            </a:r>
            <a:r>
              <a:rPr lang="ru-RU" sz="1400" b="0" dirty="0" smtClean="0">
                <a:solidFill>
                  <a:srgbClr val="00B0F0"/>
                </a:solidFill>
              </a:rPr>
              <a:t> воротами </a:t>
            </a:r>
            <a:r>
              <a:rPr lang="ru-RU" sz="1400" b="0" dirty="0" err="1" smtClean="0">
                <a:solidFill>
                  <a:srgbClr val="00B0F0"/>
                </a:solidFill>
              </a:rPr>
              <a:t>древнього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Києва</a:t>
            </a:r>
            <a:r>
              <a:rPr lang="ru-RU" sz="1400" b="0" dirty="0" smtClean="0">
                <a:solidFill>
                  <a:srgbClr val="00B0F0"/>
                </a:solidFill>
              </a:rPr>
              <a:t>. Ворота </a:t>
            </a:r>
            <a:r>
              <a:rPr lang="ru-RU" sz="1400" b="0" dirty="0" err="1" smtClean="0">
                <a:solidFill>
                  <a:srgbClr val="00B0F0"/>
                </a:solidFill>
              </a:rPr>
              <a:t>реконструювали</a:t>
            </a:r>
            <a:r>
              <a:rPr lang="ru-RU" sz="1400" b="0" dirty="0" smtClean="0">
                <a:solidFill>
                  <a:srgbClr val="00B0F0"/>
                </a:solidFill>
              </a:rPr>
              <a:t> в той час, коли </a:t>
            </a:r>
            <a:r>
              <a:rPr lang="ru-RU" sz="1400" b="0" dirty="0" err="1" smtClean="0">
                <a:solidFill>
                  <a:srgbClr val="00B0F0"/>
                </a:solidFill>
              </a:rPr>
              <a:t>відбувалося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будівництво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Софійського</a:t>
            </a:r>
            <a:r>
              <a:rPr lang="ru-RU" sz="1400" b="0" dirty="0" smtClean="0">
                <a:solidFill>
                  <a:srgbClr val="00B0F0"/>
                </a:solidFill>
              </a:rPr>
              <a:t> собору.  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4041775" cy="4128532"/>
          </a:xfrm>
        </p:spPr>
      </p:pic>
      <p:pic>
        <p:nvPicPr>
          <p:cNvPr id="8" name="Содержимое 7" descr="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571480"/>
            <a:ext cx="4000528" cy="41434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4643446"/>
            <a:ext cx="3929090" cy="221455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7.Майдан Незалежності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Майдан - центральна </a:t>
            </a:r>
            <a:r>
              <a:rPr lang="ru-RU" sz="1400" b="0" dirty="0" err="1" smtClean="0">
                <a:solidFill>
                  <a:srgbClr val="00B0F0"/>
                </a:solidFill>
              </a:rPr>
              <a:t>площа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Києва</a:t>
            </a:r>
            <a:r>
              <a:rPr lang="ru-RU" sz="1400" b="0" dirty="0" smtClean="0">
                <a:solidFill>
                  <a:srgbClr val="00B0F0"/>
                </a:solidFill>
              </a:rPr>
              <a:t>. У 1991 </a:t>
            </a:r>
            <a:r>
              <a:rPr lang="ru-RU" sz="1400" b="0" dirty="0" err="1" smtClean="0">
                <a:solidFill>
                  <a:srgbClr val="00B0F0"/>
                </a:solidFill>
              </a:rPr>
              <a:t>році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площі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присвоїли</a:t>
            </a:r>
            <a:r>
              <a:rPr lang="ru-RU" sz="1400" b="0" dirty="0" smtClean="0">
                <a:solidFill>
                  <a:srgbClr val="00B0F0"/>
                </a:solidFill>
              </a:rPr>
              <a:t> статус </a:t>
            </a:r>
            <a:r>
              <a:rPr lang="ru-RU" sz="1400" b="0" dirty="0" err="1" smtClean="0">
                <a:solidFill>
                  <a:srgbClr val="00B0F0"/>
                </a:solidFill>
              </a:rPr>
              <a:t>головної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  </a:t>
            </a:r>
            <a:r>
              <a:rPr lang="ru-RU" sz="1400" b="0" dirty="0" err="1" smtClean="0">
                <a:solidFill>
                  <a:srgbClr val="00B0F0"/>
                </a:solidFill>
              </a:rPr>
              <a:t>назву</a:t>
            </a:r>
            <a:r>
              <a:rPr lang="ru-RU" sz="1400" b="0" dirty="0" smtClean="0">
                <a:solidFill>
                  <a:srgbClr val="00B0F0"/>
                </a:solidFill>
              </a:rPr>
              <a:t> на честь </a:t>
            </a:r>
            <a:r>
              <a:rPr lang="ru-RU" sz="1400" b="0" dirty="0" err="1" smtClean="0">
                <a:solidFill>
                  <a:srgbClr val="00B0F0"/>
                </a:solidFill>
              </a:rPr>
              <a:t>набуття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Україною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державної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незалежності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4643446"/>
            <a:ext cx="4041775" cy="221455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8. “ Мамаєва Слобода ”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Урочище, яке стало </a:t>
            </a:r>
            <a:r>
              <a:rPr lang="ru-RU" sz="1400" b="0" dirty="0" err="1" smtClean="0">
                <a:solidFill>
                  <a:srgbClr val="00B0F0"/>
                </a:solidFill>
              </a:rPr>
              <a:t>унікальним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музейним</a:t>
            </a:r>
            <a:r>
              <a:rPr lang="ru-RU" sz="1400" b="0" dirty="0" smtClean="0">
                <a:solidFill>
                  <a:srgbClr val="00B0F0"/>
                </a:solidFill>
              </a:rPr>
              <a:t> комплексом,  </a:t>
            </a:r>
            <a:r>
              <a:rPr lang="ru-RU" sz="1400" b="0" dirty="0" err="1" smtClean="0">
                <a:solidFill>
                  <a:srgbClr val="00B0F0"/>
                </a:solidFill>
              </a:rPr>
              <a:t>біля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річки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Либідь</a:t>
            </a:r>
            <a:r>
              <a:rPr lang="ru-RU" sz="1400" b="0" dirty="0" smtClean="0">
                <a:solidFill>
                  <a:srgbClr val="00B0F0"/>
                </a:solidFill>
              </a:rPr>
              <a:t>. Три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століття</a:t>
            </a:r>
            <a:r>
              <a:rPr lang="ru-RU" sz="1400" b="0" dirty="0" smtClean="0">
                <a:solidFill>
                  <a:srgbClr val="00B0F0"/>
                </a:solidFill>
              </a:rPr>
              <a:t> тому </a:t>
            </a:r>
            <a:r>
              <a:rPr lang="ru-RU" sz="1400" b="0" dirty="0" err="1" smtClean="0">
                <a:solidFill>
                  <a:srgbClr val="00B0F0"/>
                </a:solidFill>
              </a:rPr>
              <a:t>воно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було</a:t>
            </a:r>
            <a:r>
              <a:rPr lang="ru-RU" sz="1400" b="0" dirty="0" smtClean="0">
                <a:solidFill>
                  <a:srgbClr val="00B0F0"/>
                </a:solidFill>
              </a:rPr>
              <a:t> у </a:t>
            </a:r>
            <a:r>
              <a:rPr lang="ru-RU" sz="1400" b="0" dirty="0" err="1" smtClean="0">
                <a:solidFill>
                  <a:srgbClr val="00B0F0"/>
                </a:solidFill>
              </a:rPr>
              <a:t>володінні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Михайлівського</a:t>
            </a:r>
            <a:r>
              <a:rPr lang="ru-RU" sz="1400" b="0" dirty="0" smtClean="0">
                <a:solidFill>
                  <a:srgbClr val="00B0F0"/>
                </a:solidFill>
              </a:rPr>
              <a:t> Золотоверхого </a:t>
            </a:r>
            <a:r>
              <a:rPr lang="ru-RU" sz="1400" b="0" dirty="0" err="1" smtClean="0">
                <a:solidFill>
                  <a:srgbClr val="00B0F0"/>
                </a:solidFill>
              </a:rPr>
              <a:t>монастиря</a:t>
            </a:r>
            <a:r>
              <a:rPr lang="ru-RU" sz="1400" b="0" dirty="0" smtClean="0">
                <a:solidFill>
                  <a:srgbClr val="00B0F0"/>
                </a:solidFill>
              </a:rPr>
              <a:t>. Слобода - </a:t>
            </a:r>
            <a:r>
              <a:rPr lang="ru-RU" sz="1400" b="0" dirty="0" err="1" smtClean="0">
                <a:solidFill>
                  <a:srgbClr val="00B0F0"/>
                </a:solidFill>
              </a:rPr>
              <a:t>єдиний</a:t>
            </a:r>
            <a:r>
              <a:rPr lang="ru-RU" sz="1400" b="0" dirty="0" smtClean="0">
                <a:solidFill>
                  <a:srgbClr val="00B0F0"/>
                </a:solidFill>
              </a:rPr>
              <a:t> у </a:t>
            </a:r>
            <a:r>
              <a:rPr lang="ru-RU" sz="1400" b="0" dirty="0" err="1" smtClean="0">
                <a:solidFill>
                  <a:srgbClr val="00B0F0"/>
                </a:solidFill>
              </a:rPr>
              <a:t>своєму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роді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об'єкт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Україні</a:t>
            </a:r>
            <a:r>
              <a:rPr lang="ru-RU" sz="1400" b="0" dirty="0" smtClean="0">
                <a:solidFill>
                  <a:srgbClr val="00B0F0"/>
                </a:solidFill>
              </a:rPr>
              <a:t>!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3929090" cy="4000528"/>
          </a:xfrm>
        </p:spPr>
      </p:pic>
      <p:pic>
        <p:nvPicPr>
          <p:cNvPr id="8" name="Содержимое 7" descr="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642918"/>
            <a:ext cx="4041775" cy="400052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4572008"/>
            <a:ext cx="4041648" cy="2285992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9.Батьківщина – мати</a:t>
            </a:r>
          </a:p>
          <a:p>
            <a:r>
              <a:rPr lang="ru-RU" sz="1400" b="0" dirty="0" smtClean="0">
                <a:solidFill>
                  <a:srgbClr val="00B0F0"/>
                </a:solidFill>
              </a:rPr>
              <a:t>Статуя </a:t>
            </a:r>
            <a:r>
              <a:rPr lang="ru-RU" sz="1400" b="0" dirty="0" err="1" smtClean="0">
                <a:solidFill>
                  <a:srgbClr val="00B0F0"/>
                </a:solidFill>
              </a:rPr>
              <a:t>Батьківщина-мати</a:t>
            </a:r>
            <a:r>
              <a:rPr lang="ru-RU" sz="1400" b="0" dirty="0" smtClean="0">
                <a:solidFill>
                  <a:srgbClr val="00B0F0"/>
                </a:solidFill>
              </a:rPr>
              <a:t> на </a:t>
            </a:r>
            <a:r>
              <a:rPr lang="ru-RU" sz="1400" b="0" dirty="0" err="1" smtClean="0">
                <a:solidFill>
                  <a:srgbClr val="00B0F0"/>
                </a:solidFill>
              </a:rPr>
              <a:t>Дніпрі</a:t>
            </a:r>
            <a:r>
              <a:rPr lang="ru-RU" sz="1400" b="0" dirty="0" smtClean="0">
                <a:solidFill>
                  <a:srgbClr val="00B0F0"/>
                </a:solidFill>
              </a:rPr>
              <a:t>  </a:t>
            </a:r>
            <a:r>
              <a:rPr lang="ru-RU" sz="1400" b="0" dirty="0" err="1" smtClean="0">
                <a:solidFill>
                  <a:srgbClr val="00B0F0"/>
                </a:solidFill>
              </a:rPr>
              <a:t>розташована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Національному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музеї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історії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Великої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Вітчизняної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війни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Займає</a:t>
            </a:r>
            <a:r>
              <a:rPr lang="ru-RU" sz="1400" b="0" dirty="0" smtClean="0">
                <a:solidFill>
                  <a:srgbClr val="00B0F0"/>
                </a:solidFill>
              </a:rPr>
              <a:t> 8 </a:t>
            </a:r>
            <a:r>
              <a:rPr lang="ru-RU" sz="1400" b="0" dirty="0" err="1" smtClean="0">
                <a:solidFill>
                  <a:srgbClr val="00B0F0"/>
                </a:solidFill>
              </a:rPr>
              <a:t>місце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серед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найвищих</a:t>
            </a:r>
            <a:r>
              <a:rPr lang="ru-RU" sz="1400" b="0" dirty="0" smtClean="0">
                <a:solidFill>
                  <a:srgbClr val="00B0F0"/>
                </a:solidFill>
              </a:rPr>
              <a:t> статуй у </a:t>
            </a:r>
            <a:r>
              <a:rPr lang="ru-RU" sz="1400" b="0" dirty="0" err="1" smtClean="0">
                <a:solidFill>
                  <a:srgbClr val="00B0F0"/>
                </a:solidFill>
              </a:rPr>
              <a:t>світі</a:t>
            </a:r>
            <a:r>
              <a:rPr lang="ru-RU" sz="1400" b="0" dirty="0" smtClean="0">
                <a:solidFill>
                  <a:srgbClr val="00B0F0"/>
                </a:solidFill>
              </a:rPr>
              <a:t>. Вона </a:t>
            </a:r>
            <a:r>
              <a:rPr lang="ru-RU" sz="1400" b="0" dirty="0" err="1" smtClean="0">
                <a:solidFill>
                  <a:srgbClr val="00B0F0"/>
                </a:solidFill>
              </a:rPr>
              <a:t>вища</a:t>
            </a:r>
            <a:r>
              <a:rPr lang="ru-RU" sz="1400" b="0" dirty="0" smtClean="0">
                <a:solidFill>
                  <a:srgbClr val="00B0F0"/>
                </a:solidFill>
              </a:rPr>
              <a:t>, </a:t>
            </a:r>
            <a:r>
              <a:rPr lang="ru-RU" sz="1400" b="0" dirty="0" err="1" smtClean="0">
                <a:solidFill>
                  <a:srgbClr val="00B0F0"/>
                </a:solidFill>
              </a:rPr>
              <a:t>ніж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американська</a:t>
            </a:r>
            <a:r>
              <a:rPr lang="ru-RU" sz="1400" b="0" dirty="0" smtClean="0">
                <a:solidFill>
                  <a:srgbClr val="00B0F0"/>
                </a:solidFill>
              </a:rPr>
              <a:t> статуя </a:t>
            </a:r>
            <a:r>
              <a:rPr lang="ru-RU" sz="1400" b="0" dirty="0" err="1" smtClean="0">
                <a:solidFill>
                  <a:srgbClr val="00B0F0"/>
                </a:solidFill>
              </a:rPr>
              <a:t>Свободи</a:t>
            </a:r>
            <a:r>
              <a:rPr lang="ru-RU" sz="1400" b="0" dirty="0" smtClean="0">
                <a:solidFill>
                  <a:srgbClr val="00B0F0"/>
                </a:solidFill>
              </a:rPr>
              <a:t>. </a:t>
            </a:r>
            <a:r>
              <a:rPr lang="ru-RU" sz="1400" b="0" dirty="0" err="1" smtClean="0">
                <a:solidFill>
                  <a:srgbClr val="00B0F0"/>
                </a:solidFill>
              </a:rPr>
              <a:t>Загальна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висота</a:t>
            </a:r>
            <a:r>
              <a:rPr lang="ru-RU" sz="1400" b="0" dirty="0" smtClean="0">
                <a:solidFill>
                  <a:srgbClr val="00B0F0"/>
                </a:solidFill>
              </a:rPr>
              <a:t> - 102 м.!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4500570"/>
            <a:ext cx="4041775" cy="2357430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10.Михайлівський золотоверхий монастир</a:t>
            </a:r>
          </a:p>
          <a:p>
            <a:r>
              <a:rPr lang="ru-RU" sz="1400" b="0" dirty="0" err="1" smtClean="0">
                <a:solidFill>
                  <a:srgbClr val="00B0F0"/>
                </a:solidFill>
              </a:rPr>
              <a:t>Михайлівський</a:t>
            </a:r>
            <a:r>
              <a:rPr lang="ru-RU" sz="1400" b="0" dirty="0" smtClean="0">
                <a:solidFill>
                  <a:srgbClr val="00B0F0"/>
                </a:solidFill>
              </a:rPr>
              <a:t>  </a:t>
            </a:r>
            <a:r>
              <a:rPr lang="ru-RU" sz="1400" b="0" dirty="0" err="1" smtClean="0">
                <a:solidFill>
                  <a:srgbClr val="00B0F0"/>
                </a:solidFill>
              </a:rPr>
              <a:t>монастир</a:t>
            </a:r>
            <a:r>
              <a:rPr lang="ru-RU" sz="1400" b="0" dirty="0" smtClean="0">
                <a:solidFill>
                  <a:srgbClr val="00B0F0"/>
                </a:solidFill>
              </a:rPr>
              <a:t> - </a:t>
            </a:r>
            <a:r>
              <a:rPr lang="ru-RU" sz="1400" b="0" dirty="0" err="1" smtClean="0">
                <a:solidFill>
                  <a:srgbClr val="00B0F0"/>
                </a:solidFill>
              </a:rPr>
              <a:t>найстаріший</a:t>
            </a:r>
            <a:r>
              <a:rPr lang="ru-RU" sz="1400" b="0" dirty="0" smtClean="0">
                <a:solidFill>
                  <a:srgbClr val="00B0F0"/>
                </a:solidFill>
              </a:rPr>
              <a:t> у </a:t>
            </a:r>
            <a:r>
              <a:rPr lang="ru-RU" sz="1400" b="0" dirty="0" err="1" smtClean="0">
                <a:solidFill>
                  <a:srgbClr val="00B0F0"/>
                </a:solidFill>
              </a:rPr>
              <a:t>Києві</a:t>
            </a:r>
            <a:r>
              <a:rPr lang="ru-RU" sz="1400" b="0" dirty="0" smtClean="0">
                <a:solidFill>
                  <a:srgbClr val="00B0F0"/>
                </a:solidFill>
              </a:rPr>
              <a:t>. Собор </a:t>
            </a:r>
            <a:r>
              <a:rPr lang="ru-RU" sz="1400" b="0" dirty="0" err="1" smtClean="0">
                <a:solidFill>
                  <a:srgbClr val="00B0F0"/>
                </a:solidFill>
              </a:rPr>
              <a:t>зруйнували</a:t>
            </a:r>
            <a:r>
              <a:rPr lang="ru-RU" sz="1400" b="0" dirty="0" smtClean="0">
                <a:solidFill>
                  <a:srgbClr val="00B0F0"/>
                </a:solidFill>
              </a:rPr>
              <a:t> в 1935 </a:t>
            </a:r>
            <a:r>
              <a:rPr lang="ru-RU" sz="1400" b="0" dirty="0" err="1" smtClean="0">
                <a:solidFill>
                  <a:srgbClr val="00B0F0"/>
                </a:solidFill>
              </a:rPr>
              <a:t>році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і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відновили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лише</a:t>
            </a:r>
            <a:r>
              <a:rPr lang="ru-RU" sz="1400" b="0" dirty="0" smtClean="0">
                <a:solidFill>
                  <a:srgbClr val="00B0F0"/>
                </a:solidFill>
              </a:rPr>
              <a:t> в </a:t>
            </a:r>
            <a:r>
              <a:rPr lang="ru-RU" sz="1400" b="0" dirty="0" err="1" smtClean="0">
                <a:solidFill>
                  <a:srgbClr val="00B0F0"/>
                </a:solidFill>
              </a:rPr>
              <a:t>другій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половині</a:t>
            </a:r>
            <a:r>
              <a:rPr lang="ru-RU" sz="1400" b="0" dirty="0" smtClean="0">
                <a:solidFill>
                  <a:srgbClr val="00B0F0"/>
                </a:solidFill>
              </a:rPr>
              <a:t> 90 - </a:t>
            </a:r>
            <a:r>
              <a:rPr lang="ru-RU" sz="1400" b="0" dirty="0" err="1" smtClean="0">
                <a:solidFill>
                  <a:srgbClr val="00B0F0"/>
                </a:solidFill>
              </a:rPr>
              <a:t>х</a:t>
            </a:r>
            <a:r>
              <a:rPr lang="ru-RU" sz="1400" b="0" dirty="0" smtClean="0">
                <a:solidFill>
                  <a:srgbClr val="00B0F0"/>
                </a:solidFill>
              </a:rPr>
              <a:t> </a:t>
            </a:r>
            <a:r>
              <a:rPr lang="ru-RU" sz="1400" b="0" dirty="0" err="1" smtClean="0">
                <a:solidFill>
                  <a:srgbClr val="00B0F0"/>
                </a:solidFill>
              </a:rPr>
              <a:t>років</a:t>
            </a:r>
            <a:r>
              <a:rPr lang="ru-RU" sz="1400" b="0" dirty="0" smtClean="0">
                <a:solidFill>
                  <a:srgbClr val="00B0F0"/>
                </a:solidFill>
              </a:rPr>
              <a:t> XX </a:t>
            </a:r>
            <a:r>
              <a:rPr lang="ru-RU" sz="1400" b="0" dirty="0" err="1" smtClean="0">
                <a:solidFill>
                  <a:srgbClr val="00B0F0"/>
                </a:solidFill>
              </a:rPr>
              <a:t>століття</a:t>
            </a:r>
            <a:r>
              <a:rPr lang="ru-RU" sz="1400" b="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Mother_Motherlend_in_Kie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5" y="785813"/>
            <a:ext cx="4071966" cy="3743325"/>
          </a:xfrm>
        </p:spPr>
      </p:pic>
      <p:pic>
        <p:nvPicPr>
          <p:cNvPr id="8" name="Содержимое 7" descr="St.Mikhailovskiy_cathedral_in_Kei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0" y="785794"/>
            <a:ext cx="4041775" cy="37147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928826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Місто</a:t>
            </a:r>
            <a:r>
              <a:rPr lang="ru-RU" sz="1600" dirty="0" smtClean="0"/>
              <a:t>, яке </a:t>
            </a:r>
            <a:r>
              <a:rPr lang="ru-RU" sz="1600" dirty="0" err="1" smtClean="0"/>
              <a:t>таке</a:t>
            </a:r>
            <a:r>
              <a:rPr lang="ru-RU" sz="1600" dirty="0" smtClean="0"/>
              <a:t> схоже на </a:t>
            </a:r>
            <a:r>
              <a:rPr lang="ru-RU" sz="1600" dirty="0" err="1" smtClean="0"/>
              <a:t>Відень</a:t>
            </a:r>
            <a:r>
              <a:rPr lang="ru-RU" sz="1600" dirty="0" smtClean="0"/>
              <a:t>, </a:t>
            </a:r>
            <a:r>
              <a:rPr lang="ru-RU" sz="1600" dirty="0" err="1" smtClean="0"/>
              <a:t>Краків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Прагу.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собори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нагадують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римські</a:t>
            </a:r>
            <a:r>
              <a:rPr lang="ru-RU" sz="1600" dirty="0" smtClean="0"/>
              <a:t>... У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стільки</a:t>
            </a:r>
            <a:r>
              <a:rPr lang="ru-RU" sz="1600" dirty="0" smtClean="0"/>
              <a:t> ж </a:t>
            </a:r>
            <a:r>
              <a:rPr lang="ru-RU" sz="1600" dirty="0" err="1" smtClean="0"/>
              <a:t>облич</a:t>
            </a:r>
            <a:r>
              <a:rPr lang="ru-RU" sz="1600" dirty="0" smtClean="0"/>
              <a:t>, </a:t>
            </a:r>
            <a:r>
              <a:rPr lang="ru-RU" sz="1600" dirty="0" err="1" smtClean="0"/>
              <a:t>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назв</a:t>
            </a:r>
            <a:r>
              <a:rPr lang="ru-RU" sz="1600" dirty="0" smtClean="0"/>
              <a:t>, </a:t>
            </a:r>
            <a:r>
              <a:rPr lang="ru-RU" sz="1600" dirty="0" err="1" smtClean="0"/>
              <a:t>адже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заході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- </a:t>
            </a:r>
            <a:r>
              <a:rPr lang="ru-RU" sz="1600" dirty="0" err="1" smtClean="0"/>
              <a:t>особливе</a:t>
            </a:r>
            <a:r>
              <a:rPr lang="ru-RU" sz="1600" dirty="0" smtClean="0"/>
              <a:t>. «</a:t>
            </a:r>
            <a:r>
              <a:rPr lang="ru-RU" sz="1600" dirty="0" err="1" smtClean="0"/>
              <a:t>Місто</a:t>
            </a:r>
            <a:r>
              <a:rPr lang="ru-RU" sz="1600" dirty="0" smtClean="0"/>
              <a:t> Лева», «маленький </a:t>
            </a:r>
            <a:r>
              <a:rPr lang="ru-RU" sz="1600" dirty="0" err="1" smtClean="0"/>
              <a:t>Відень</a:t>
            </a:r>
            <a:r>
              <a:rPr lang="ru-RU" sz="1600" dirty="0" smtClean="0"/>
              <a:t>», «</a:t>
            </a:r>
            <a:r>
              <a:rPr lang="ru-RU" sz="1600" dirty="0" err="1" smtClean="0"/>
              <a:t>маленький</a:t>
            </a:r>
            <a:r>
              <a:rPr lang="ru-RU" sz="1600" dirty="0" smtClean="0"/>
              <a:t> Париж». Часто </a:t>
            </a:r>
            <a:r>
              <a:rPr lang="ru-RU" sz="1600" dirty="0" err="1" smtClean="0"/>
              <a:t>Львів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називають</a:t>
            </a:r>
            <a:r>
              <a:rPr lang="ru-RU" sz="1600" dirty="0" smtClean="0"/>
              <a:t> «культурною столицею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»,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, </a:t>
            </a:r>
            <a:r>
              <a:rPr lang="ru-RU" sz="1600" dirty="0" err="1" smtClean="0"/>
              <a:t>побувавши</a:t>
            </a:r>
            <a:r>
              <a:rPr lang="ru-RU" sz="1600" dirty="0" smtClean="0"/>
              <a:t> в </a:t>
            </a:r>
            <a:r>
              <a:rPr lang="ru-RU" sz="1600" dirty="0" err="1" smtClean="0"/>
              <a:t>ньому</a:t>
            </a:r>
            <a:r>
              <a:rPr lang="ru-RU" sz="1600" dirty="0" smtClean="0"/>
              <a:t>, </a:t>
            </a:r>
            <a:r>
              <a:rPr lang="ru-RU" sz="1600" dirty="0" err="1" smtClean="0"/>
              <a:t>Ви</a:t>
            </a:r>
            <a:r>
              <a:rPr lang="ru-RU" sz="1600" dirty="0" smtClean="0"/>
              <a:t> </a:t>
            </a:r>
            <a:r>
              <a:rPr lang="ru-RU" sz="1600" dirty="0" err="1" smtClean="0"/>
              <a:t>зможете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відвідати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музеї</a:t>
            </a:r>
            <a:r>
              <a:rPr lang="ru-RU" sz="1600" dirty="0" smtClean="0"/>
              <a:t>, </a:t>
            </a:r>
            <a:r>
              <a:rPr lang="ru-RU" sz="1600" dirty="0" err="1" smtClean="0"/>
              <a:t>театри</a:t>
            </a:r>
            <a:r>
              <a:rPr lang="ru-RU" sz="1600" dirty="0" smtClean="0"/>
              <a:t>, </a:t>
            </a:r>
            <a:r>
              <a:rPr lang="ru-RU" sz="1600" dirty="0" err="1" smtClean="0"/>
              <a:t>помилуватися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дивовижною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архітектурою</a:t>
            </a:r>
            <a:r>
              <a:rPr lang="ru-RU" sz="1600" dirty="0" smtClean="0"/>
              <a:t>, в </a:t>
            </a:r>
            <a:r>
              <a:rPr lang="ru-RU" sz="1600" dirty="0" err="1" smtClean="0"/>
              <a:t>якій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змішалися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ренесанс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бароко</a:t>
            </a:r>
            <a:r>
              <a:rPr lang="ru-RU" sz="1600" dirty="0" smtClean="0"/>
              <a:t>, </a:t>
            </a:r>
            <a:r>
              <a:rPr lang="ru-RU" sz="1600" dirty="0" err="1" smtClean="0"/>
              <a:t>романський</a:t>
            </a:r>
            <a:r>
              <a:rPr lang="ru-RU" sz="1600" dirty="0" smtClean="0"/>
              <a:t> стиль </a:t>
            </a:r>
            <a:r>
              <a:rPr lang="ru-RU" sz="1600" dirty="0" err="1" smtClean="0"/>
              <a:t>і</a:t>
            </a:r>
            <a:r>
              <a:rPr lang="ru-RU" sz="1600" dirty="0" smtClean="0"/>
              <a:t> готика, </a:t>
            </a:r>
            <a:r>
              <a:rPr lang="ru-RU" sz="1600" dirty="0" err="1" smtClean="0"/>
              <a:t>ампір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рококо, </a:t>
            </a:r>
            <a:r>
              <a:rPr lang="ru-RU" sz="1600" dirty="0" err="1" smtClean="0"/>
              <a:t>Ви</a:t>
            </a:r>
            <a:r>
              <a:rPr lang="ru-RU" sz="1600" dirty="0" smtClean="0"/>
              <a:t> </a:t>
            </a:r>
            <a:r>
              <a:rPr lang="ru-RU" sz="1600" dirty="0" err="1" smtClean="0"/>
              <a:t>зможете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поринути</a:t>
            </a:r>
            <a:r>
              <a:rPr lang="ru-RU" sz="1600" dirty="0" smtClean="0"/>
              <a:t> в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дивовижну</a:t>
            </a:r>
            <a:r>
              <a:rPr lang="ru-RU" sz="1600" dirty="0" smtClean="0"/>
              <a:t> атмосферу, </a:t>
            </a:r>
            <a:r>
              <a:rPr lang="ru-RU" sz="1600" dirty="0" err="1" smtClean="0"/>
              <a:t>створену</a:t>
            </a:r>
            <a:r>
              <a:rPr lang="ru-RU" sz="1600" dirty="0" smtClean="0"/>
              <a:t> </a:t>
            </a:r>
            <a:r>
              <a:rPr lang="ru-RU" sz="1600" dirty="0" err="1" smtClean="0"/>
              <a:t>сплетенням</a:t>
            </a:r>
            <a:r>
              <a:rPr lang="ru-RU" sz="1600" dirty="0" smtClean="0"/>
              <a:t> аромату </a:t>
            </a:r>
            <a:r>
              <a:rPr lang="ru-RU" sz="1600" dirty="0" err="1" smtClean="0"/>
              <a:t>кави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шоколаду,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вузькими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вуличками</a:t>
            </a:r>
            <a:r>
              <a:rPr lang="ru-RU" sz="1600" dirty="0" smtClean="0"/>
              <a:t>, на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 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тепер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побачити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екіпажі</a:t>
            </a:r>
            <a:r>
              <a:rPr lang="ru-RU" sz="1600" dirty="0" smtClean="0"/>
              <a:t>,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затишними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кав'ярнями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так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ваблять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туристів</a:t>
            </a:r>
            <a:r>
              <a:rPr lang="ru-RU" sz="1600" dirty="0" smtClean="0"/>
              <a:t>.  </a:t>
            </a:r>
            <a:endParaRPr lang="ru-RU" sz="1600" dirty="0"/>
          </a:p>
        </p:txBody>
      </p:sp>
      <p:pic>
        <p:nvPicPr>
          <p:cNvPr id="4" name="Содержимое 3" descr="центр Льв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3902301" cy="3286148"/>
          </a:xfr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500034" y="6429372"/>
            <a:ext cx="4041648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uk-UA" sz="1400" dirty="0" smtClean="0">
                <a:solidFill>
                  <a:srgbClr val="00B0F0"/>
                </a:solidFill>
              </a:rPr>
              <a:t>Центр Львова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Аня\Desktop\Для малої)\Замкова гора вноч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4371585" cy="3286148"/>
          </a:xfrm>
          <a:prstGeom prst="rect">
            <a:avLst/>
          </a:prstGeom>
          <a:noFill/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4786314" y="6429372"/>
            <a:ext cx="4041648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uk-UA" sz="1400" noProof="0" dirty="0" smtClean="0">
                <a:solidFill>
                  <a:srgbClr val="00B0F0"/>
                </a:solidFill>
              </a:rPr>
              <a:t>Львів вночі. Замкова гора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Україна">
      <a:dk1>
        <a:srgbClr val="FFFF00"/>
      </a:dk1>
      <a:lt1>
        <a:srgbClr val="FFFFFF"/>
      </a:lt1>
      <a:dk2>
        <a:srgbClr val="00B0F0"/>
      </a:dk2>
      <a:lt2>
        <a:srgbClr val="FFFFFF"/>
      </a:lt2>
      <a:accent1>
        <a:srgbClr val="00B0F0"/>
      </a:accent1>
      <a:accent2>
        <a:srgbClr val="FFFF00"/>
      </a:accent2>
      <a:accent3>
        <a:srgbClr val="00B0F0"/>
      </a:accent3>
      <a:accent4>
        <a:srgbClr val="FFFF00"/>
      </a:accent4>
      <a:accent5>
        <a:srgbClr val="00B0F0"/>
      </a:accent5>
      <a:accent6>
        <a:srgbClr val="00B0F0"/>
      </a:accent6>
      <a:hlink>
        <a:srgbClr val="FFFF00"/>
      </a:hlink>
      <a:folHlink>
        <a:srgbClr val="FFFF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713</TotalTime>
  <Words>1388</Words>
  <Application>Microsoft Office PowerPoint</Application>
  <PresentationFormat>Экран (4:3)</PresentationFormat>
  <Paragraphs>128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Городская</vt:lpstr>
      <vt:lpstr>Туристичні маршрути України </vt:lpstr>
      <vt:lpstr>Туризм є важливою галуззю економіки України. Щороку Україну відвідують понад 20 мільйонів туристів. Згідно рейтингу Всесвітньої Організації Туризму, Україна займає 8 місце у світі за кількістю туристичних візитів. Туристичні маршрути по найбільших містах України:</vt:lpstr>
      <vt:lpstr>Київ — «Мати міст руських», столиця України, місто-герой на річці Дніпро. Київ - місто музеїв, театрів, кінотеатрів. Тут розташований планетарій, який вважається одним з найбільших в СНД. У Києві багато пам'яток культури і мистецтва, найкрасивіші парки і ботанічні сади, унікальні арт-об'єкти і багато іншого.  Більше половини площі Києва складають ліси, сади і парки. У Києві є два ботанічні сади. Місто визнане одним з найзеленіших у світі. Знаменитими стали київські каштани.</vt:lpstr>
      <vt:lpstr>Рейтинг найвідвідуваніших туристами місць міста Києва:</vt:lpstr>
      <vt:lpstr>Слайд 5</vt:lpstr>
      <vt:lpstr>Слайд 6</vt:lpstr>
      <vt:lpstr>Слайд 7</vt:lpstr>
      <vt:lpstr>Слайд 8</vt:lpstr>
      <vt:lpstr>Місто, яке таке схоже на Відень, Краків або Прагу. Його собори нагадують римські... У нього стільки ж облич, скільки і назв, адже це місто на заході України - особливе. «Місто Лева», «маленький Відень», «маленький Париж». Часто Львів називають «культурною столицею України», але, побувавши в ньому, Ви зможете не лише відвідати його музеї, театри, помилуватися дивовижною архітектурою, в якій змішалися ренесанс і бароко, романський стиль і готика, ампір і рококо, Ви зможете поринути в його дивовижну атмосферу, створену сплетенням аромату кави і шоколаду, його вузькими вуличками, на яких  і тепер можна побачити кінні екіпажі, його затишними кав'ярнями, які так і ваблять туристів.  </vt:lpstr>
      <vt:lpstr>Топ – 10 пам’яток Львова, які відвідують туристи:</vt:lpstr>
      <vt:lpstr>Слайд 11</vt:lpstr>
      <vt:lpstr>Слайд 12</vt:lpstr>
      <vt:lpstr>Слайд 13</vt:lpstr>
      <vt:lpstr>Слайд 14</vt:lpstr>
      <vt:lpstr>Харків — «перша столиця» — є не лише найбільшим містом на східній Україні. Більше 15 років Харків був столицею України. Зараз є великим історико-географічним центром і часовою столицею України. Тут знаходиться єдиний в Україні Державний еталон одиниць часу і частоти, його погрішність складає 1 сек. в 1-2 млн. років.</vt:lpstr>
      <vt:lpstr>За кількістю історичних пам'яток місто друге в Україні після Києва і входить в Лігу історичних міст. Пропоную вашій увазі рейтинг кращих пам'яток Харкова, які відвідують туристи.</vt:lpstr>
      <vt:lpstr>Слайд 17</vt:lpstr>
      <vt:lpstr>Слайд 18</vt:lpstr>
      <vt:lpstr>Слайд 19</vt:lpstr>
      <vt:lpstr>Слайд 20</vt:lpstr>
      <vt:lpstr>Донецьк — місто в східній Україні,  на річці Кальміус (центральна частина Донбасу). Донецьк є одним з культурних центрів України. У місті 140 музеїв, 11 кінотеатрів, 368 бібліотек, 53 Палаци культури.</vt:lpstr>
      <vt:lpstr>Донецьк знаменитий не лише як промисловий центр України. Тут також багато цікавих місць, де люблять побувати туристи:</vt:lpstr>
      <vt:lpstr>Слайд 23</vt:lpstr>
      <vt:lpstr>Слайд 24</vt:lpstr>
      <vt:lpstr>Слайд 25</vt:lpstr>
      <vt:lpstr>Слайд 26</vt:lpstr>
      <vt:lpstr>«Перлина Чорного моря», «Південна столиця України», «Південна Пальміра» — так часто називають це місто легендарної краси, розташоване на південно-західній Україні, на березі Чорного моря. Місто знаменитого гумору, місто моряків, вузьких вуличок і старовинних двориків — Одеса — є найбільшим портом України.</vt:lpstr>
      <vt:lpstr>Пам'ятки Одеси відкривають світ, повний загадок, таємниць і легенд. В Одесі варто подивитися все, адже Одеса — сама по собі вже пам'ятка. Кожна вулиця в центрі міста, кожен будинок — цікава унікальна історія незвичайних осіб, які в той або інший час були пов’язані з містом.  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маршрути України</dc:title>
  <dc:creator>Аня</dc:creator>
  <cp:lastModifiedBy>Аня</cp:lastModifiedBy>
  <cp:revision>68</cp:revision>
  <dcterms:created xsi:type="dcterms:W3CDTF">2014-04-06T06:31:15Z</dcterms:created>
  <dcterms:modified xsi:type="dcterms:W3CDTF">2015-02-21T14:17:53Z</dcterms:modified>
</cp:coreProperties>
</file>