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6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6CA28-D37A-4491-86EE-D23DDCC28D87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8A7FC-C774-4902-AABD-68E8C9A95F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80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8A7FC-C774-4902-AABD-68E8C9A95F18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2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60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42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63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briola" panose="04040605051002020D02" pitchFamily="8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Gabriola" panose="04040605051002020D02" pitchFamily="82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istral" panose="03090702030407020403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621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70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94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13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8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85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29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20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8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45473-9D13-4776-BF6B-95FAF68DC6D6}" type="datetimeFigureOut">
              <a:rPr lang="ru-RU" smtClean="0"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65E4-6F21-4A4B-B579-D3FE97F771C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529" y="1844824"/>
            <a:ext cx="7772400" cy="3168352"/>
          </a:xfrm>
        </p:spPr>
        <p:txBody>
          <a:bodyPr>
            <a:noAutofit/>
          </a:bodyPr>
          <a:lstStyle/>
          <a:p>
            <a:r>
              <a:rPr lang="uk-UA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anose="020B0903020102020204" pitchFamily="34" charset="0"/>
              </a:rPr>
              <a:t>СПОЛУЧЕНІ</a:t>
            </a:r>
            <a:br>
              <a:rPr lang="uk-UA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anose="020B0903020102020204" pitchFamily="34" charset="0"/>
              </a:rPr>
            </a:br>
            <a:r>
              <a:rPr lang="uk-UA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anose="020B0903020102020204" pitchFamily="34" charset="0"/>
              </a:rPr>
              <a:t>ШТАТИ</a:t>
            </a:r>
            <a:br>
              <a:rPr lang="uk-UA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anose="020B0903020102020204" pitchFamily="34" charset="0"/>
              </a:rPr>
            </a:br>
            <a:r>
              <a:rPr lang="uk-UA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anose="020B0903020102020204" pitchFamily="34" charset="0"/>
              </a:rPr>
              <a:t>АМЕРИКИ</a:t>
            </a:r>
            <a:endParaRPr lang="ru-RU" sz="8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6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88640"/>
            <a:ext cx="5266928" cy="2260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герб — зображення орла з розпростертими крилами, який тримає у лапах маслинову гілку і 13 стріл. На грудях орла — щит, що повторює кольори державного прапора, у дзьобі орел тримає стрічку з надписом . Над головою орла — розетка з 13-ма п'ятикутними зірками.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3888432" cy="39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6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 smtClean="0"/>
              <a:t>США розташовані в центральній частині Північної Америки. Територія  складається з трьох основних частин:</a:t>
            </a:r>
            <a:endParaRPr lang="uk-UA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296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72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83" y="11663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Континентальні США — межують з Канадою та  з Мексикою, омиваються Тихим та Атлантичним океаном і займають 7,7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Аляска — півострів у північно-західній частині Північної Америки, є найбільшим штатом федерації і займає 1,48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16766"/>
            <a:ext cx="5364088" cy="4023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84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8240"/>
            <a:ext cx="7283152" cy="41373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Гаваї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— архіпелаг у Тихому океані на півдорозі між США та Австралією, має площу всього 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 — третя або четверта найбільша країна за територією після Росії та Канади і трішки поступаючись або ж випереджаючи Китай.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46902"/>
            <a:ext cx="5688632" cy="42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2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Адміністративний устрій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196752"/>
            <a:ext cx="7488832" cy="2839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США — федеративна республіка. В адміністративному плані територію країни поділено на 50 штатів  і один федеральний округ Колумбія.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47" y="2662939"/>
            <a:ext cx="6318764" cy="39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0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 до складу федерації входило 13 штатів: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Нью-Гемпшир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Массачусетс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Род-Айленд, Коннектикут, Нью-Йорк,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Нью-Джерсі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Пенсильванія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Делавер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Меріленд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Вірджинія, Південна Кароліна, Північна Кароліна,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Джорджія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початку історії країни 3 нових штати виділилися із території уже наявних штатів: Кентуккі 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Тенессі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04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 штати, які утворилися згодом, були проголошені на територіях, здобутих внаслідок війн. Останніми територіями, що отримали статус штату в 1959 році стали Аляска 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Гаваї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Штати не мають права самостійно відокремлюватися від держави.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501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6851104" cy="3124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конституцією США, прийнятою в 1787 році, певні повноваження для здійснення державної влади передані федеральному уряду США. Державні повноваження, не визначені для передачі у ведення федерального уряду конституцією, здійснюються штатами США.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9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конституції США закладений принцип розділення влади, по якому федеральний уряд складається із законодавчих, виконавчих і судових органів, що діють незалежно один від одного.</a:t>
            </a:r>
          </a:p>
          <a:p>
            <a:pPr marL="0" indent="0">
              <a:buNone/>
            </a:pPr>
            <a:endPara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найвищий орган законодавчої влади — двопалатний Конгрес США:</a:t>
            </a:r>
          </a:p>
          <a:p>
            <a:pPr>
              <a:buFont typeface="Wingdings" panose="05000000000000000000" pitchFamily="2" charset="2"/>
              <a:buChar char="§"/>
            </a:pPr>
            <a:endPara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 палата —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представників;</a:t>
            </a:r>
          </a:p>
          <a:p>
            <a:pPr>
              <a:buFont typeface="Wingdings" panose="05000000000000000000" pitchFamily="2" charset="2"/>
              <a:buChar char="§"/>
            </a:pPr>
            <a:endPara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 палата — Сенат.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3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4501006" cy="19728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Найвищий орган виконавчої влади — президент США. Президент — глава держави, головнокомандувач збройними силами.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18754" y="713525"/>
            <a:ext cx="4355976" cy="5823267"/>
            <a:chOff x="4355977" y="692696"/>
            <a:chExt cx="4355976" cy="582326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7" y="692696"/>
              <a:ext cx="4355976" cy="4869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4644008" y="5561856"/>
              <a:ext cx="38884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Monotype Corsiva" panose="03010101010201010101" pitchFamily="66" charset="0"/>
                </a:rPr>
                <a:t>Барак Обама — </a:t>
              </a:r>
              <a:r>
                <a:rPr lang="ru-RU" sz="2800" b="1" dirty="0">
                  <a:solidFill>
                    <a:schemeClr val="bg1"/>
                  </a:solidFill>
                  <a:latin typeface="Monotype Corsiva" panose="03010101010201010101" pitchFamily="66" charset="0"/>
                </a:rPr>
                <a:t>чинний</a:t>
              </a:r>
              <a:r>
                <a:rPr lang="ru-RU" sz="2800" b="1" dirty="0">
                  <a:solidFill>
                    <a:schemeClr val="bg1"/>
                  </a:solidFill>
                  <a:latin typeface="Monotype Corsiva" panose="03010101010201010101" pitchFamily="66" charset="0"/>
                </a:rPr>
                <a:t> 44-й Президент США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95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636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План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5589240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uk-UA" b="1" dirty="0" smtClean="0"/>
              <a:t>Загальні відомості</a:t>
            </a:r>
          </a:p>
          <a:p>
            <a:pPr>
              <a:buBlip>
                <a:blip r:embed="rId2"/>
              </a:buBlip>
            </a:pPr>
            <a:r>
              <a:rPr lang="uk-UA" b="1" dirty="0" smtClean="0"/>
              <a:t>Назва</a:t>
            </a:r>
          </a:p>
          <a:p>
            <a:pPr>
              <a:buBlip>
                <a:blip r:embed="rId2"/>
              </a:buBlip>
            </a:pPr>
            <a:r>
              <a:rPr lang="uk-UA" b="1" dirty="0" smtClean="0"/>
              <a:t>Символи</a:t>
            </a:r>
          </a:p>
          <a:p>
            <a:pPr>
              <a:buBlip>
                <a:blip r:embed="rId2"/>
              </a:buBlip>
            </a:pPr>
            <a:r>
              <a:rPr lang="uk-UA" b="1" dirty="0" smtClean="0"/>
              <a:t>Економіко-географічне положення</a:t>
            </a:r>
          </a:p>
          <a:p>
            <a:pPr>
              <a:buBlip>
                <a:blip r:embed="rId2"/>
              </a:buBlip>
            </a:pPr>
            <a:r>
              <a:rPr lang="uk-UA" b="1" dirty="0" smtClean="0"/>
              <a:t>Адміністративний устрій</a:t>
            </a:r>
          </a:p>
          <a:p>
            <a:pPr>
              <a:buBlip>
                <a:blip r:embed="rId2"/>
              </a:buBlip>
            </a:pPr>
            <a:r>
              <a:rPr lang="uk-UA" b="1" dirty="0" smtClean="0"/>
              <a:t>Економіка</a:t>
            </a:r>
          </a:p>
          <a:p>
            <a:pPr>
              <a:buBlip>
                <a:blip r:embed="rId2"/>
              </a:buBlip>
            </a:pPr>
            <a:r>
              <a:rPr lang="uk-UA" b="1" dirty="0" smtClean="0"/>
              <a:t>Освіта</a:t>
            </a:r>
          </a:p>
          <a:p>
            <a:pPr>
              <a:buBlip>
                <a:blip r:embed="rId2"/>
              </a:buBlip>
            </a:pPr>
            <a:r>
              <a:rPr lang="uk-UA" b="1" dirty="0" smtClean="0"/>
              <a:t>Населення</a:t>
            </a:r>
          </a:p>
          <a:p>
            <a:pPr>
              <a:buBlip>
                <a:blip r:embed="rId2"/>
              </a:buBlip>
            </a:pPr>
            <a:r>
              <a:rPr lang="uk-UA" b="1" dirty="0" smtClean="0"/>
              <a:t>Найбільші міста</a:t>
            </a:r>
          </a:p>
          <a:p>
            <a:pPr>
              <a:buBlip>
                <a:blip r:embed="rId2"/>
              </a:buBlip>
            </a:pPr>
            <a:r>
              <a:rPr lang="uk-UA" b="1" dirty="0" smtClean="0"/>
              <a:t>Культура</a:t>
            </a:r>
          </a:p>
          <a:p>
            <a:pPr>
              <a:buBlip>
                <a:blip r:embed="rId2"/>
              </a:buBlip>
            </a:pPr>
            <a:r>
              <a:rPr lang="uk-UA" b="1" dirty="0" smtClean="0"/>
              <a:t>Засоби масової інформації США</a:t>
            </a:r>
          </a:p>
          <a:p>
            <a:pPr>
              <a:buBlip>
                <a:blip r:embed="rId2"/>
              </a:buBlip>
            </a:pPr>
            <a:r>
              <a:rPr lang="uk-UA" b="1" dirty="0" smtClean="0"/>
              <a:t>Визначні пам’ятки</a:t>
            </a:r>
          </a:p>
        </p:txBody>
      </p:sp>
    </p:spTree>
    <p:extLst>
      <p:ext uri="{BB962C8B-B14F-4D97-AF65-F5344CB8AC3E}">
        <p14:creationId xmlns:p14="http://schemas.microsoft.com/office/powerpoint/2010/main" val="179720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 політика США направлена на досягнення двох основних цілей — на забезпечення безпеки держави та її громадян і  добробуту громадян країни. Україну як незалежну державу США визнали 26 грудня 1991. Дипломатичні відносини встановлені 3 січня 1992.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2807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Економіка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3556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 — це держава з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високорозвинутою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капіталістичною економікою змішаного типу, яка живиться завдяки багатим природним ресурсам та високою продуктивністю. Як свідчать міжнародні рейтинги, економічна система США забезпечує найвищі показники ВВП на душу населення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74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 системами зв'язку  США випереджує своїх конкурентів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063280"/>
            <a:ext cx="5410944" cy="35569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Імпорт  — головним чином електронні компоненти, побутова електроніка і комп'ютери — $ 1100 млрд. (головним чином Канада — 19,2%; Японія — 12,0%; Мексика — 10,0%; Китай — 8,0%; Німеччина — 5,4%).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1" b="89888" l="10000" r="93333">
                        <a14:foregroundMark x1="44667" y1="81742" x2="44667" y2="81742"/>
                        <a14:foregroundMark x1="72222" y1="85674" x2="72222" y2="85674"/>
                        <a14:foregroundMark x1="68222" y1="88202" x2="68222" y2="88202"/>
                        <a14:foregroundMark x1="75556" y1="86798" x2="75556" y2="86798"/>
                        <a14:foregroundMark x1="93333" y1="14045" x2="93333" y2="14045"/>
                        <a14:foregroundMark x1="53778" y1="15730" x2="53778" y2="15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970325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8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931224" cy="406104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Експорт — головним чином машини, обладнання , мінеральна сировина і продукція сільського господарства — $ 905 млрд. ( Канада — 23,0%; Мексика — 12,0%; Японія — 8,3%; Великобританія — 5,5%; Німеччина — 5,4%). Також США експортують </a:t>
            </a:r>
            <a:r>
              <a:rPr lang="uk-UA" dirty="0" smtClean="0"/>
              <a:t>кіно-</a:t>
            </a:r>
            <a:r>
              <a:rPr lang="uk-UA" dirty="0" smtClean="0"/>
              <a:t> і фармацевтичні препарати.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400" r="96200">
                        <a14:backgroundMark x1="56600" y1="83143" x2="56600" y2="83143"/>
                        <a14:backgroundMark x1="68600" y1="75714" x2="68600" y2="75714"/>
                        <a14:backgroundMark x1="20400" y1="81429" x2="86600" y2="72857"/>
                        <a14:backgroundMark x1="18200" y1="72571" x2="24400" y2="71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4762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8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Освіта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484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США сформувалася високорозвинена система освіти, яку складають кілька ланок: середня школа і вища школа , державні і приватні професійні навчальні заклади — коледжі, професійна підготовка на робочих місцях і в системі збройних сил. Число вишів у США перевищує 4 тисячі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Своєрідність американської вищої школи полягає в її багаторівневості і розгалуженості, поділу вищих навчальних закладів на державні та приватні, їх відмінності за якістю і кількістю ступенів,  особливостях роботи професорсько-викладацького складу.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8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33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 восьми найстаріших американських університетів носить назву Ліги плюща, до неї входять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665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Браунський</a:t>
            </a:r>
            <a:r>
              <a:rPr lang="uk-UA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 університет</a:t>
            </a:r>
            <a:endParaRPr lang="uk-UA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136904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40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Гарвардський університет</a:t>
            </a:r>
            <a:endParaRPr lang="uk-UA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6" y="1772816"/>
            <a:ext cx="4961170" cy="3720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767175" cy="410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24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Дартмутський коледж</a:t>
            </a:r>
            <a:endParaRPr lang="uk-UA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6083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59"/>
            <a:ext cx="8229600" cy="2923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Gabriola" panose="04040605051002020D02" pitchFamily="82" charset="0"/>
              </a:rPr>
              <a:t>Сполучені Штати Америки — федеративне об'єднання в Північній Америці, що складається з 50 штатів: Аляски, </a:t>
            </a:r>
            <a:r>
              <a:rPr lang="uk-UA" sz="2800" dirty="0" smtClean="0">
                <a:latin typeface="Gabriola" panose="04040605051002020D02" pitchFamily="82" charset="0"/>
              </a:rPr>
              <a:t>Гаваї</a:t>
            </a:r>
            <a:r>
              <a:rPr lang="uk-UA" sz="2800" dirty="0" smtClean="0">
                <a:latin typeface="Gabriola" panose="04040605051002020D02" pitchFamily="82" charset="0"/>
              </a:rPr>
              <a:t>, 48 штатів на території між Атлантичним і Тихим океанами і між Канадою і Мексикою та федерального  округу Колумбія, США належать Віргінські острови та Пуерто-Ріко , Східне Самоа, Гуам . Столиця — </a:t>
            </a:r>
            <a:r>
              <a:rPr lang="uk-UA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місто Вашингтон</a:t>
            </a:r>
            <a:r>
              <a:rPr lang="uk-UA" sz="2800" dirty="0" smtClean="0">
                <a:latin typeface="Gabriola" panose="04040605051002020D02" pitchFamily="82" charset="0"/>
              </a:rPr>
              <a:t>.</a:t>
            </a:r>
            <a:endParaRPr lang="uk-UA" sz="2800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16932"/>
            <a:ext cx="6163884" cy="385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590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Єльський університет</a:t>
            </a:r>
            <a:endParaRPr lang="uk-UA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560840" cy="5167461"/>
          </a:xfrm>
        </p:spPr>
      </p:pic>
    </p:spTree>
    <p:extLst>
      <p:ext uri="{BB962C8B-B14F-4D97-AF65-F5344CB8AC3E}">
        <p14:creationId xmlns:p14="http://schemas.microsoft.com/office/powerpoint/2010/main" val="345401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Колумбійський університет</a:t>
            </a:r>
            <a:endParaRPr lang="uk-UA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6889948" cy="5167461"/>
          </a:xfrm>
        </p:spPr>
      </p:pic>
    </p:spTree>
    <p:extLst>
      <p:ext uri="{BB962C8B-B14F-4D97-AF65-F5344CB8AC3E}">
        <p14:creationId xmlns:p14="http://schemas.microsoft.com/office/powerpoint/2010/main" val="109820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Корнельський</a:t>
            </a:r>
            <a:r>
              <a:rPr lang="uk-UA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 університет</a:t>
            </a:r>
            <a:endParaRPr lang="uk-UA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862513" cy="4585407"/>
          </a:xfrm>
        </p:spPr>
      </p:pic>
    </p:spTree>
    <p:extLst>
      <p:ext uri="{BB962C8B-B14F-4D97-AF65-F5344CB8AC3E}">
        <p14:creationId xmlns:p14="http://schemas.microsoft.com/office/powerpoint/2010/main" val="339324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Пенсильванський</a:t>
            </a: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 університет</a:t>
            </a:r>
            <a:endParaRPr lang="uk-UA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6294670" cy="4176464"/>
          </a:xfrm>
        </p:spPr>
      </p:pic>
    </p:spTree>
    <p:extLst>
      <p:ext uri="{BB962C8B-B14F-4D97-AF65-F5344CB8AC3E}">
        <p14:creationId xmlns:p14="http://schemas.microsoft.com/office/powerpoint/2010/main" val="375117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Принстонський</a:t>
            </a: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 університет</a:t>
            </a:r>
            <a:endParaRPr lang="uk-UA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6149280" cy="4611960"/>
          </a:xfrm>
        </p:spPr>
      </p:pic>
    </p:spTree>
    <p:extLst>
      <p:ext uri="{BB962C8B-B14F-4D97-AF65-F5344CB8AC3E}">
        <p14:creationId xmlns:p14="http://schemas.microsoft.com/office/powerpoint/2010/main" val="290811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Населення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41859"/>
            <a:ext cx="8229600" cy="3773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latin typeface="Monotype Corsiva" panose="03010101010201010101" pitchFamily="66" charset="0"/>
              </a:rPr>
              <a:t>За кількістю населення США посідає третє місце у світі. Середня густота населення — 32 осіб на 1 </a:t>
            </a:r>
            <a:r>
              <a:rPr lang="uk-UA" dirty="0" smtClean="0">
                <a:latin typeface="Monotype Corsiva" panose="03010101010201010101" pitchFamily="66" charset="0"/>
              </a:rPr>
              <a:t>км²</a:t>
            </a:r>
            <a:r>
              <a:rPr lang="uk-UA" dirty="0" smtClean="0">
                <a:latin typeface="Monotype Corsiva" panose="03010101010201010101" pitchFamily="66" charset="0"/>
              </a:rPr>
              <a:t>. Найгустіше заселені штати: Каліфорнія, Нью-Йорк, Техас, Флорида. Через великі розміри території середній приріст населення в різних регіонах істотно різниться. В середньому він становить 1%.</a:t>
            </a:r>
            <a:endParaRPr lang="uk-UA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667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2" y="3933056"/>
            <a:ext cx="4465679" cy="33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міста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67070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США значний рівень урбанізації: 75% населення — жителі міст. Найбільші міські агломерації: Нью-Йорк , Лос-Анджелес , Чикаго , Сан-Франциско . Крім того, у країні близько 50 міст з населенням понад 1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осіб.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1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620688"/>
            <a:ext cx="4320480" cy="63976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Нью-Йорк 8 </a:t>
            </a:r>
            <a:r>
              <a:rPr lang="ru-RU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363 710 млн. </a:t>
            </a:r>
            <a:r>
              <a:rPr lang="ru-RU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осіб</a:t>
            </a: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363716" cy="2836415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2204864"/>
            <a:ext cx="4330824" cy="69009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1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Лос-Анджелес 3 </a:t>
            </a:r>
            <a:r>
              <a:rPr lang="ru-RU" sz="31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833 995</a:t>
            </a:r>
            <a:r>
              <a:rPr lang="ru-RU" dirty="0"/>
              <a:t>	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363239" cy="2932096"/>
          </a:xfrm>
        </p:spPr>
      </p:pic>
    </p:spTree>
    <p:extLst>
      <p:ext uri="{BB962C8B-B14F-4D97-AF65-F5344CB8AC3E}">
        <p14:creationId xmlns:p14="http://schemas.microsoft.com/office/powerpoint/2010/main" val="24960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4040188" cy="639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Чикаго 2 </a:t>
            </a: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853 114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" y="1700808"/>
            <a:ext cx="4536504" cy="3093070"/>
          </a:xfrm>
        </p:spPr>
      </p:pic>
      <p:grpSp>
        <p:nvGrpSpPr>
          <p:cNvPr id="13" name="Группа 12"/>
          <p:cNvGrpSpPr/>
          <p:nvPr/>
        </p:nvGrpSpPr>
        <p:grpSpPr>
          <a:xfrm>
            <a:off x="4710334" y="2708472"/>
            <a:ext cx="4401815" cy="3603675"/>
            <a:chOff x="4644008" y="2708920"/>
            <a:chExt cx="4401815" cy="3603675"/>
          </a:xfrm>
        </p:grpSpPr>
        <p:sp>
          <p:nvSpPr>
            <p:cNvPr id="11" name="Текст 6"/>
            <p:cNvSpPr txBox="1">
              <a:spLocks/>
            </p:cNvSpPr>
            <p:nvPr/>
          </p:nvSpPr>
          <p:spPr>
            <a:xfrm>
              <a:off x="5004048" y="2708920"/>
              <a:ext cx="4041775" cy="6397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Х'юстон</a:t>
              </a:r>
              <a:r>
                <a:rPr lang="ru-RU" sz="280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 2 242 193	</a:t>
              </a:r>
              <a:endPara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pic>
          <p:nvPicPr>
            <p:cNvPr id="12" name="Объект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3645024"/>
              <a:ext cx="4041775" cy="2667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83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4040188" cy="639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Фінікс</a:t>
            </a:r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567 924	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4532485" cy="295232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56975" y="2204864"/>
            <a:ext cx="44989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Філадельфія</a:t>
            </a: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1 447 395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4041775" cy="2688983"/>
          </a:xfrm>
        </p:spPr>
      </p:pic>
    </p:spTree>
    <p:extLst>
      <p:ext uri="{BB962C8B-B14F-4D97-AF65-F5344CB8AC3E}">
        <p14:creationId xmlns:p14="http://schemas.microsoft.com/office/powerpoint/2010/main" val="152945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36474" y="3645024"/>
            <a:ext cx="4040188" cy="2982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 країни 9 826 675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населення — 315,663,000 осіб (оцінка 2013 року, 3-тє місце у світі). Офіційна мова — англійська, офіційної мови немає. Грошова одиниця — долар США.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989371" y="576064"/>
            <a:ext cx="4041775" cy="256490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Сполучені Штати — одна з найбільш  мультикультурна країна  у світі, що склалося історично внаслідок великомасштабної імміграції з різних країн та континентів</a:t>
            </a:r>
          </a:p>
          <a:p>
            <a:pPr marL="0" indent="0" algn="ctr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31" y="3140968"/>
            <a:ext cx="410445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" y="116632"/>
            <a:ext cx="456129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3221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4186808" cy="639762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Сан-</a:t>
            </a:r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Антоніо</a:t>
            </a:r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351 305	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4427984" cy="309634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2060848"/>
            <a:ext cx="4041775" cy="639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Даллас 1 </a:t>
            </a: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279 910	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53109"/>
            <a:ext cx="4247455" cy="3384203"/>
          </a:xfrm>
        </p:spPr>
      </p:pic>
    </p:spTree>
    <p:extLst>
      <p:ext uri="{BB962C8B-B14F-4D97-AF65-F5344CB8AC3E}">
        <p14:creationId xmlns:p14="http://schemas.microsoft.com/office/powerpoint/2010/main" val="215837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4040188" cy="639762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Сан-</a:t>
            </a:r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Дієго</a:t>
            </a:r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279 329</a:t>
            </a:r>
            <a:r>
              <a:rPr lang="ru-RU" dirty="0"/>
              <a:t>		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694806" cy="309857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2420888"/>
            <a:ext cx="4041775" cy="639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Сан-Хосе 948 </a:t>
            </a:r>
            <a:r>
              <a:rPr lang="ru-RU" sz="32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279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825410"/>
            <a:ext cx="4418230" cy="2913384"/>
          </a:xfrm>
        </p:spPr>
      </p:pic>
    </p:spTree>
    <p:extLst>
      <p:ext uri="{BB962C8B-B14F-4D97-AF65-F5344CB8AC3E}">
        <p14:creationId xmlns:p14="http://schemas.microsoft.com/office/powerpoint/2010/main" val="222362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Сполучені Штати Америки — багатокультурна держава, де проживають представники різноманітних етнічних груп, традицій і цінностей. США володіють надзвичайно багатими колекціями  американського мистецтва у зібраннях Музею сучасного мистецтва, Музеї сучасного мистецтва у Сан-Франциско. 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3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71" y="548680"/>
            <a:ext cx="8229600" cy="2980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Знамениті кіностудії в Голлівуді та американські кінозірки Одрі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Гепберн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Джон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Вейн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Мерилін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Монро  багато в чому визначили напрямки світового кінематографу 20 століття. Нині діють численні кіностудії, найвідоміші серед них: 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29" y="3352800"/>
            <a:ext cx="67246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7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20th Century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Fox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5" y="1268760"/>
            <a:ext cx="4568117" cy="244827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5373216"/>
            <a:ext cx="4329807" cy="999802"/>
          </a:xfrm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pPr algn="ctr"/>
            <a:r>
              <a:rPr lang="en-US" sz="7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Columbia </a:t>
            </a:r>
            <a:r>
              <a:rPr lang="en-US" sz="7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Pictures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4283968" cy="2880320"/>
          </a:xfrm>
        </p:spPr>
      </p:pic>
    </p:spTree>
    <p:extLst>
      <p:ext uri="{BB962C8B-B14F-4D97-AF65-F5344CB8AC3E}">
        <p14:creationId xmlns:p14="http://schemas.microsoft.com/office/powerpoint/2010/main" val="327781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3356992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DreamWorks</a:t>
            </a:r>
            <a:endParaRPr lang="ru-RU" sz="3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" y="188640"/>
            <a:ext cx="4680009" cy="328498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3284984"/>
            <a:ext cx="4823519" cy="639762"/>
          </a:xfrm>
        </p:spPr>
        <p:txBody>
          <a:bodyPr>
            <a:noAutofit/>
          </a:bodyPr>
          <a:lstStyle/>
          <a:p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Metro-Goldwyn-Mayer</a:t>
            </a:r>
          </a:p>
          <a:p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778656" cy="3060944"/>
          </a:xfrm>
        </p:spPr>
      </p:pic>
    </p:spTree>
    <p:extLst>
      <p:ext uri="{BB962C8B-B14F-4D97-AF65-F5344CB8AC3E}">
        <p14:creationId xmlns:p14="http://schemas.microsoft.com/office/powerpoint/2010/main" val="272029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2924944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Miramax 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Films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1631"/>
            <a:ext cx="4644008" cy="316636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3861048"/>
            <a:ext cx="4041775" cy="639762"/>
          </a:xfrm>
        </p:spPr>
        <p:txBody>
          <a:bodyPr/>
          <a:lstStyle/>
          <a:p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New Line Cinema</a:t>
            </a:r>
          </a:p>
          <a:p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88" y="0"/>
            <a:ext cx="5209257" cy="3573016"/>
          </a:xfrm>
        </p:spPr>
      </p:pic>
    </p:spTree>
    <p:extLst>
      <p:ext uri="{BB962C8B-B14F-4D97-AF65-F5344CB8AC3E}">
        <p14:creationId xmlns:p14="http://schemas.microsoft.com/office/powerpoint/2010/main" val="416925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3356992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Paramount 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Pictures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" y="0"/>
            <a:ext cx="4625288" cy="328498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3356992"/>
            <a:ext cx="5112568" cy="864096"/>
          </a:xfrm>
        </p:spPr>
        <p:txBody>
          <a:bodyPr>
            <a:normAutofit fontScale="92500"/>
          </a:bodyPr>
          <a:lstStyle/>
          <a:p>
            <a:r>
              <a:rPr lang="en-US" sz="3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Sony Pictures Entertainment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25" y="3861048"/>
            <a:ext cx="5266275" cy="2962279"/>
          </a:xfrm>
        </p:spPr>
      </p:pic>
    </p:spTree>
    <p:extLst>
      <p:ext uri="{BB962C8B-B14F-4D97-AF65-F5344CB8AC3E}">
        <p14:creationId xmlns:p14="http://schemas.microsoft.com/office/powerpoint/2010/main" val="294758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8634" y="2924944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Universal 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Studios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4040188" cy="259419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142935" y="2987716"/>
            <a:ext cx="4041775" cy="603746"/>
          </a:xfrm>
        </p:spPr>
        <p:txBody>
          <a:bodyPr/>
          <a:lstStyle/>
          <a:p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Warner Brothers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06" y="35388"/>
            <a:ext cx="5036477" cy="2673532"/>
          </a:xfrm>
        </p:spPr>
      </p:pic>
    </p:spTree>
    <p:extLst>
      <p:ext uri="{BB962C8B-B14F-4D97-AF65-F5344CB8AC3E}">
        <p14:creationId xmlns:p14="http://schemas.microsoft.com/office/powerpoint/2010/main" val="379480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Засоби масової інформації США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74271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телевізійні компанії США —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Columbia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Broadcasting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відома як CBS,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Broadcasting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або ABC, і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Broadcasting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або NBC. У країні діє близько 10 400 систем кабельного телебачення, що охоплюють 66,8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передплатників.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58" y="4101198"/>
            <a:ext cx="4599111" cy="275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11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58" y="764705"/>
            <a:ext cx="7283152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 є засновниками ООН і мають постійне місце в Раді Безпеки ООН, є засновниками Північноатлантичного альянсу. США володіють могутніми збройними силами, зокрема найбільшим військово-морським флотом, мають найбільший за сукупною потужністю ядерний потенціал на Землі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9080"/>
            <a:ext cx="3944094" cy="256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55164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4172064"/>
            <a:ext cx="4229378" cy="2666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72064"/>
            <a:ext cx="4644008" cy="26661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кількість періодичних друкованих видань у США сягає 20,8 тисяч, серед них 10,8 тис. газет і 9,9 тис. журналів. Найвпливовіші газети: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York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Street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Washington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USA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Angeles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1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Визначні пам’ятки</a:t>
            </a:r>
            <a:b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3052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 каньйон Колорадо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каньйон, знаходиться в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Аризона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плато Колорадо, в середній течії річки Колорадо. Довжина каньйону 446 км, глибина — до 1600 м, ширина поблизу дна — менше 1 км . У межах каньйону річка Колорадо тече зі швидкістю до 25 км/год.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" y="3836881"/>
            <a:ext cx="4536504" cy="3021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44" y="3836881"/>
            <a:ext cx="4286548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9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Гребля Гувера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5103440" cy="406531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унікальна гідротехнічна споруда у США, бетонна гребля заввишки 221 м і гідроелектростанція, споруджена в нижній течії р. Колорадо. Розташована в Чорному каньйоні, на кордоні штатів </a:t>
            </a:r>
            <a:r>
              <a:rPr lang="uk-UA" dirty="0" smtClean="0">
                <a:solidFill>
                  <a:schemeClr val="bg1"/>
                </a:solidFill>
              </a:rPr>
              <a:t>Арізона</a:t>
            </a:r>
            <a:r>
              <a:rPr lang="uk-UA" dirty="0" smtClean="0">
                <a:solidFill>
                  <a:schemeClr val="bg1"/>
                </a:solidFill>
              </a:rPr>
              <a:t> та Невада. Названо на честь </a:t>
            </a:r>
            <a:r>
              <a:rPr lang="uk-UA" dirty="0" smtClean="0">
                <a:solidFill>
                  <a:schemeClr val="bg1"/>
                </a:solidFill>
              </a:rPr>
              <a:t>Герберта</a:t>
            </a:r>
            <a:r>
              <a:rPr lang="uk-UA" dirty="0" smtClean="0">
                <a:solidFill>
                  <a:schemeClr val="bg1"/>
                </a:solidFill>
              </a:rPr>
              <a:t> Гувера, 31-го президента США. Площа водосховища — 639 </a:t>
            </a:r>
            <a:r>
              <a:rPr lang="uk-UA" dirty="0" smtClean="0">
                <a:solidFill>
                  <a:schemeClr val="bg1"/>
                </a:solidFill>
              </a:rPr>
              <a:t>км²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40" y="3290938"/>
            <a:ext cx="4040560" cy="35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9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8229600" cy="1143000"/>
          </a:xfrm>
        </p:spPr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Крайслер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Білдінг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772816"/>
            <a:ext cx="5616624" cy="42770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Нью-Йоркський хмарочос, побудований у стилі Арт Деко, що знаходиться на схід від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Мангеттену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Висота будівлі — 319метрів . Протягом 11 місяців, аж до завершення будівництва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Емпайр-Стейт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Білдінгу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1931 році, Крайслер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Білдінг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посідав найвищу сходинку у рейтингу найвищих будівель світу.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72816"/>
            <a:ext cx="3563888" cy="50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7493" y="0"/>
            <a:ext cx="5904656" cy="1143000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Алькатрас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8887" y="1033567"/>
            <a:ext cx="5698976" cy="3312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неофіційно відомий як «Скеля» — острів в затоці Сан-Франциско. Адміністративно належить округу Сан-Франциско штату Каліфорнія.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Территорія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острова використовувалася як військова в'язниця, а потім як найбільш захищена в'язниця для особливо небезпечних злочинців і тих, хто здійснював втечі з попередніх місць ув'язнення.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05065"/>
            <a:ext cx="3463280" cy="2843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" y="4005064"/>
            <a:ext cx="3115977" cy="27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4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164" y="28636"/>
            <a:ext cx="8229600" cy="1143000"/>
          </a:xfrm>
        </p:spPr>
        <p:txBody>
          <a:bodyPr/>
          <a:lstStyle/>
          <a:p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Емпайр-Стейт-Білдінг</a:t>
            </a:r>
            <a:r>
              <a:rPr lang="vi-VN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5185" y="2060848"/>
            <a:ext cx="4906888" cy="32689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хмарочос висотою 381 м, що має 102 поверхи, зведений у стилі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ар-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деко в окрузі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Мангеттен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міста Нью-Йорка, США. Хмарочос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Емпайр-Стейт-Білдінг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став першою будівлею у світі, яка мала понад 100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поверхів.У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1986 році увійшов до списку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пам'яткок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архітектури національного значення США. </a:t>
            </a:r>
          </a:p>
          <a:p>
            <a:pPr marL="0" indent="0" algn="ctr">
              <a:buNone/>
            </a:pP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5"/>
          <a:stretch/>
        </p:blipFill>
        <p:spPr>
          <a:xfrm>
            <a:off x="0" y="1412776"/>
            <a:ext cx="4211960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56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Всесвітній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центр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відпочинку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Волта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Діснея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427832"/>
            <a:ext cx="5194920" cy="3248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 центр розваг у світі, займає площу 121,7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його складі: чотири тематичних парки, два аквапарки, 23 тематичних готелів , інші місця відпочинку і розваг. Парк відкрився 1 жовтня 1971 року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02544"/>
            <a:ext cx="3707904" cy="2455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" y="2420888"/>
            <a:ext cx="3048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4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Цікаві факти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85740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конституції Сполучених Штатів не можна зустріти слово «демократія ».</a:t>
            </a:r>
          </a:p>
          <a:p>
            <a:pPr>
              <a:buBlip>
                <a:blip r:embed="rId2"/>
              </a:buBlip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 всі американці живуть у кредит . Навіть , якщо вони його не брали , то все він дістався їм у спадок. Це не заважає 80% сімей володіти двома машинами.</a:t>
            </a:r>
          </a:p>
          <a:p>
            <a:pPr>
              <a:buBlip>
                <a:blip r:embed="rId2"/>
              </a:buBlip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Цікаво , що є заклади тільки для чорних , а тільки для білих немає і бути не може , тому що засудять за дискримінацію чорних .</a:t>
            </a:r>
          </a:p>
          <a:p>
            <a:pPr>
              <a:buBlip>
                <a:blip r:embed="rId2"/>
              </a:buBlip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8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uk-UA" dirty="0" smtClean="0"/>
              <a:t>У США Ви не зможете знайти </a:t>
            </a:r>
            <a:r>
              <a:rPr lang="uk-UA" dirty="0" smtClean="0"/>
              <a:t>Кіндер</a:t>
            </a:r>
            <a:r>
              <a:rPr lang="uk-UA" dirty="0" smtClean="0"/>
              <a:t> Сюрпризи , так як є закон, що забороняє вкладати неїстівні предмети в продукти харчування.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Американські чоловіки дарують своїм жінкам парну кількість квітів 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Збройні сили США на даний момент є найсильнішою і досвідченою армією на планеті.	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660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15816" y="2780928"/>
            <a:ext cx="7772400" cy="1470025"/>
          </a:xfrm>
        </p:spPr>
        <p:txBody>
          <a:bodyPr>
            <a:noAutofit/>
          </a:bodyPr>
          <a:lstStyle/>
          <a:p>
            <a:r>
              <a:rPr lang="uk-UA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Виконала</a:t>
            </a:r>
            <a:br>
              <a:rPr lang="uk-UA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uk-UA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учениця 10 класу</a:t>
            </a:r>
            <a:br>
              <a:rPr lang="uk-UA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uk-UA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Горбушина Дар’я</a:t>
            </a:r>
            <a:endParaRPr lang="ru-RU" sz="6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903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українській мові існує декілька назв країни: США, Сполу́чені Штати, Штати, Америка, З'єднані Держави Америки, Злучені Держави Америки, Сполучені Держави Америки.</a:t>
            </a:r>
          </a:p>
          <a:p>
            <a:pPr>
              <a:buClr>
                <a:srgbClr val="7030A0"/>
              </a:buClr>
              <a:buSzPct val="106000"/>
              <a:buFont typeface="Wingdings" panose="05000000000000000000" pitchFamily="2" charset="2"/>
              <a:buChar char="ü"/>
            </a:pP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  <a:buSzPct val="106000"/>
              <a:buFont typeface="Wingdings" panose="05000000000000000000" pitchFamily="2" charset="2"/>
              <a:buChar char="ü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Злучені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 Америки  — у перших дослідженнях еміграції в Америку політика з Галичини й першого посла України до Америки Юліана Бачинського й згодом в офіційних документах ЗУНР й УНР.</a:t>
            </a:r>
          </a:p>
          <a:p>
            <a:pPr>
              <a:buClr>
                <a:srgbClr val="7030A0"/>
              </a:buClr>
              <a:buSzPct val="106000"/>
              <a:buFont typeface="Wingdings" panose="05000000000000000000" pitchFamily="2" charset="2"/>
              <a:buChar char="ü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5051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SzPct val="103000"/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Сполучені Штати Америки  — назва, усталена радянським правописом, наближена до її російськомовного відповідника; </a:t>
            </a:r>
          </a:p>
          <a:p>
            <a:pPr>
              <a:buClr>
                <a:srgbClr val="7030A0"/>
              </a:buClr>
              <a:buSzPct val="103000"/>
              <a:buFont typeface="Wingdings" panose="05000000000000000000" pitchFamily="2" charset="2"/>
              <a:buChar char="ü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  <a:buSzPct val="103000"/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Стейти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 — поширена в еміграції у північноамериканських українців, зокрема використовувалася в офіційних документах північноамериканських українських інституцій;</a:t>
            </a:r>
          </a:p>
          <a:p>
            <a:pPr>
              <a:buClr>
                <a:srgbClr val="7030A0"/>
              </a:buClr>
              <a:buSzPct val="103000"/>
              <a:buFont typeface="Wingdings" panose="05000000000000000000" pitchFamily="2" charset="2"/>
              <a:buChar char="ü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7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474" y="-33493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Символи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4680520" cy="31249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прапор США — полотнище, що складається з 13 червоних і білих горизонтальних смуг, які чергуються. У лівому верхньому куті прапора розташований синій прямокутник з білими п'ятикутними зірками, кількість яких дорівнює кількості штатів — 50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45024"/>
            <a:ext cx="3974874" cy="264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882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269289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Національний гімн США — «Зірково-смугастий прапор» був офіційно прийнятий у 1931 році. Текст до нього написаний у 1814 році.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025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Microsoft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221</TotalTime>
  <Words>1719</Words>
  <Application>Microsoft Office PowerPoint</Application>
  <PresentationFormat>Экран (4:3)</PresentationFormat>
  <Paragraphs>119</Paragraphs>
  <Slides>59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59</vt:i4>
      </vt:variant>
    </vt:vector>
  </HeadingPairs>
  <TitlesOfParts>
    <vt:vector size="61" baseType="lpstr">
      <vt:lpstr>Тема3</vt:lpstr>
      <vt:lpstr>Презентация Microsoft PowerPoint</vt:lpstr>
      <vt:lpstr>СПОЛУЧЕНІ ШТАТИ АМЕРИКИ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Адміністративний устрій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Економіка </vt:lpstr>
      <vt:lpstr>сучасними системами зв'язку  США випереджує своїх конкурентів</vt:lpstr>
      <vt:lpstr>Презентация PowerPoint</vt:lpstr>
      <vt:lpstr>Освіта </vt:lpstr>
      <vt:lpstr>Презентация PowerPoint</vt:lpstr>
      <vt:lpstr>Презентация PowerPoint</vt:lpstr>
      <vt:lpstr>Браунський університет</vt:lpstr>
      <vt:lpstr>Гарвардський університет</vt:lpstr>
      <vt:lpstr>Дартмутський коледж</vt:lpstr>
      <vt:lpstr>Єльський університет</vt:lpstr>
      <vt:lpstr>Колумбійський університет</vt:lpstr>
      <vt:lpstr>Корнельський університет</vt:lpstr>
      <vt:lpstr>Пенсильванський університет</vt:lpstr>
      <vt:lpstr>Принстонський університет</vt:lpstr>
      <vt:lpstr>Населення </vt:lpstr>
      <vt:lpstr>Найбільші міста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Засоби масової інформації США </vt:lpstr>
      <vt:lpstr>Презентация PowerPoint</vt:lpstr>
      <vt:lpstr>Визначні пам’ятки </vt:lpstr>
      <vt:lpstr>Гребля Гувера</vt:lpstr>
      <vt:lpstr>Крайслер Білдінг </vt:lpstr>
      <vt:lpstr>Алькатрас</vt:lpstr>
      <vt:lpstr>Емпайр-Стейт-Білдінг </vt:lpstr>
      <vt:lpstr>Всесвітній центр відпочинку Волта Діснея</vt:lpstr>
      <vt:lpstr>Цікаві факти </vt:lpstr>
      <vt:lpstr>Презентация PowerPoint</vt:lpstr>
      <vt:lpstr>Виконала учениця 10 класу Горбушина Дар’я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Даша</cp:lastModifiedBy>
  <cp:revision>72</cp:revision>
  <dcterms:created xsi:type="dcterms:W3CDTF">2013-12-14T11:15:41Z</dcterms:created>
  <dcterms:modified xsi:type="dcterms:W3CDTF">2013-12-14T14:56:58Z</dcterms:modified>
</cp:coreProperties>
</file>