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7" r:id="rId4"/>
    <p:sldId id="260" r:id="rId5"/>
    <p:sldId id="259" r:id="rId6"/>
    <p:sldId id="258" r:id="rId7"/>
    <p:sldId id="262" r:id="rId8"/>
    <p:sldId id="263" r:id="rId9"/>
    <p:sldId id="265" r:id="rId10"/>
    <p:sldId id="264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F5108E5-2C9E-4300-95B5-DC13D977AB71}">
          <p14:sldIdLst>
            <p14:sldId id="256"/>
            <p14:sldId id="261"/>
            <p14:sldId id="257"/>
          </p14:sldIdLst>
        </p14:section>
        <p14:section name="Раздел без заголовка" id="{B8339ED9-8517-4D80-9F64-307CE3AE1CDC}">
          <p14:sldIdLst>
            <p14:sldId id="260"/>
            <p14:sldId id="259"/>
            <p14:sldId id="258"/>
            <p14:sldId id="262"/>
            <p14:sldId id="263"/>
            <p14:sldId id="265"/>
            <p14:sldId id="264"/>
            <p14:sldId id="267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3200400"/>
            <a:ext cx="7416824" cy="1668760"/>
          </a:xfrm>
        </p:spPr>
        <p:txBody>
          <a:bodyPr/>
          <a:lstStyle/>
          <a:p>
            <a:r>
              <a:rPr lang="ru-RU" dirty="0" err="1" smtClean="0"/>
              <a:t>Японія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257800"/>
            <a:ext cx="6781800" cy="1600200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</a:rPr>
              <a:t>Зовнішні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економічні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зв'язки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1" y="404664"/>
            <a:ext cx="4032448" cy="5328592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В </a:t>
            </a:r>
            <a:r>
              <a:rPr lang="uk-UA" dirty="0" err="1" smtClean="0"/>
              <a:t>Японіі</a:t>
            </a:r>
            <a:r>
              <a:rPr lang="uk-UA" dirty="0" smtClean="0"/>
              <a:t> розвиваються всі форми зовнішніх економічних </a:t>
            </a:r>
            <a:r>
              <a:rPr lang="uk-UA" dirty="0" err="1" smtClean="0"/>
              <a:t>звязків</a:t>
            </a:r>
            <a:r>
              <a:rPr lang="uk-UA" dirty="0" smtClean="0"/>
              <a:t>, проте основною залишається зовнішня торгівля. За обсягом експорту поступається лише США та Німеччині. Провідну роль в імпорті посідають мінеральна сировина і паливо. Велике значення має експорт японського капіталу, що </a:t>
            </a:r>
            <a:r>
              <a:rPr lang="uk-UA" dirty="0" err="1" smtClean="0"/>
              <a:t>повязано</a:t>
            </a:r>
            <a:r>
              <a:rPr lang="uk-UA" dirty="0" smtClean="0"/>
              <a:t> зі зростанням золотовалютних резервів </a:t>
            </a:r>
            <a:r>
              <a:rPr lang="uk-UA" dirty="0" err="1" smtClean="0"/>
              <a:t>краіни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241" y="188640"/>
            <a:ext cx="577530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061113"/>
            <a:ext cx="7770440" cy="1809328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Проблеми Японії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7848872" cy="4248472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Економічні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проблеми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r>
              <a:rPr lang="ru-RU" dirty="0" smtClean="0"/>
              <a:t> одна з </a:t>
            </a:r>
            <a:r>
              <a:rPr lang="ru-RU" dirty="0"/>
              <a:t>них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старіння</a:t>
            </a:r>
            <a:r>
              <a:rPr lang="ru-RU" dirty="0" smtClean="0"/>
              <a:t> </a:t>
            </a:r>
            <a:r>
              <a:rPr lang="ru-RU" dirty="0" err="1" smtClean="0"/>
              <a:t>нації</a:t>
            </a:r>
            <a:r>
              <a:rPr lang="ru-RU" dirty="0" smtClean="0"/>
              <a:t>. 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 </a:t>
            </a:r>
            <a:r>
              <a:rPr lang="ru-RU" dirty="0" err="1"/>
              <a:t>зарубіжних</a:t>
            </a:r>
            <a:r>
              <a:rPr lang="ru-RU" dirty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Экологические </a:t>
            </a:r>
            <a:r>
              <a:rPr lang="ru-RU" b="1" dirty="0" smtClean="0">
                <a:solidFill>
                  <a:srgbClr val="FF0000"/>
                </a:solidFill>
              </a:rPr>
              <a:t>проблемы: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</a:t>
            </a:r>
            <a:r>
              <a:rPr lang="ru-RU" dirty="0"/>
              <a:t>постоянная опасность землетрясений и </a:t>
            </a:r>
            <a:r>
              <a:rPr lang="ru-RU" dirty="0" smtClean="0"/>
              <a:t>цунами.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Соціальні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проблеми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dirty="0" smtClean="0"/>
              <a:t>в Японии </a:t>
            </a:r>
            <a:r>
              <a:rPr lang="ru-RU" dirty="0" err="1" smtClean="0"/>
              <a:t>достатньо</a:t>
            </a:r>
            <a:r>
              <a:rPr lang="ru-RU" dirty="0" smtClean="0"/>
              <a:t> велика статистика </a:t>
            </a:r>
            <a:r>
              <a:rPr lang="ru-RU" dirty="0" err="1" smtClean="0"/>
              <a:t>самогубств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771" y="3753035"/>
            <a:ext cx="2987824" cy="2246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53035"/>
            <a:ext cx="2743397" cy="22463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67" y="3753035"/>
            <a:ext cx="2880320" cy="224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3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25144"/>
            <a:ext cx="8856984" cy="194421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Столиця</a:t>
            </a:r>
            <a:r>
              <a:rPr lang="uk-UA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uk-UA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Токіо</a:t>
            </a: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/>
            </a:r>
            <a:b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</a:br>
            <a:r>
              <a:rPr lang="ru-RU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/>
            </a:r>
            <a:br>
              <a:rPr lang="ru-RU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</a:br>
            <a: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Японія </a:t>
            </a:r>
            <a:r>
              <a:rPr lang="uk-UA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</a:t>
            </a:r>
            <a: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держава</a:t>
            </a:r>
            <a:r>
              <a:rPr lang="vi-VN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у Східній </a:t>
            </a:r>
            <a:r>
              <a:rPr lang="vi-VN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Азії</a:t>
            </a:r>
            <a:r>
              <a:rPr lang="uk-UA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 </a:t>
            </a:r>
            <a:r>
              <a:rPr lang="vi-VN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Розташована у </a:t>
            </a:r>
            <a:r>
              <a:rPr lang="vi-VN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північно-західній частині Тихого </a:t>
            </a:r>
            <a:r>
              <a:rPr lang="vi-VN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океану</a:t>
            </a:r>
            <a:r>
              <a:rPr lang="uk-UA" sz="3600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br>
              <a:rPr lang="uk-UA" sz="3600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sz="4000" b="1" dirty="0">
              <a:solidFill>
                <a:schemeClr val="accent6">
                  <a:lumMod val="60000"/>
                  <a:lumOff val="4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49796"/>
            <a:ext cx="4099629" cy="3886200"/>
          </a:xfrm>
        </p:spPr>
      </p:pic>
      <p:sp>
        <p:nvSpPr>
          <p:cNvPr id="5" name="Стрелка вправо 4"/>
          <p:cNvSpPr/>
          <p:nvPr/>
        </p:nvSpPr>
        <p:spPr>
          <a:xfrm>
            <a:off x="1043608" y="2494620"/>
            <a:ext cx="5539545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043607" y="2653291"/>
            <a:ext cx="210411" cy="1334616"/>
          </a:xfrm>
          <a:prstGeom prst="downArrow">
            <a:avLst>
              <a:gd name="adj1" fmla="val 8195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6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7626424" cy="489654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Зі</a:t>
            </a:r>
            <a:r>
              <a:rPr lang="ru-RU" dirty="0">
                <a:solidFill>
                  <a:schemeClr val="tx1"/>
                </a:solidFill>
              </a:rPr>
              <a:t> сходу і </a:t>
            </a:r>
            <a:r>
              <a:rPr lang="ru-RU" dirty="0" err="1">
                <a:solidFill>
                  <a:schemeClr val="tx1"/>
                </a:solidFill>
              </a:rPr>
              <a:t>півдня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омиває</a:t>
            </a:r>
            <a:r>
              <a:rPr lang="ru-RU" dirty="0">
                <a:solidFill>
                  <a:schemeClr val="tx1"/>
                </a:solidFill>
              </a:rPr>
              <a:t> Тихий океан, з заходу — </a:t>
            </a:r>
            <a:r>
              <a:rPr lang="ru-RU" dirty="0" smtClean="0">
                <a:solidFill>
                  <a:schemeClr val="tx1"/>
                </a:solidFill>
              </a:rPr>
              <a:t>води </a:t>
            </a:r>
            <a:r>
              <a:rPr lang="ru-RU" dirty="0" err="1" smtClean="0">
                <a:solidFill>
                  <a:schemeClr val="tx1"/>
                </a:solidFill>
              </a:rPr>
              <a:t>Японського</a:t>
            </a:r>
            <a:r>
              <a:rPr lang="ru-RU" dirty="0">
                <a:solidFill>
                  <a:schemeClr val="tx1"/>
                </a:solidFill>
              </a:rPr>
              <a:t> та </a:t>
            </a:r>
            <a:r>
              <a:rPr lang="ru-RU" dirty="0" err="1">
                <a:solidFill>
                  <a:schemeClr val="tx1"/>
                </a:solidFill>
              </a:rPr>
              <a:t>Східнокитайського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морів</a:t>
            </a:r>
            <a:r>
              <a:rPr lang="ru-RU" dirty="0">
                <a:solidFill>
                  <a:schemeClr val="tx1"/>
                </a:solidFill>
              </a:rPr>
              <a:t>, а з </a:t>
            </a:r>
            <a:r>
              <a:rPr lang="ru-RU" dirty="0" err="1">
                <a:solidFill>
                  <a:schemeClr val="tx1"/>
                </a:solidFill>
              </a:rPr>
              <a:t>півночі</a:t>
            </a:r>
            <a:r>
              <a:rPr lang="ru-RU" dirty="0">
                <a:solidFill>
                  <a:schemeClr val="tx1"/>
                </a:solidFill>
              </a:rPr>
              <a:t> — </a:t>
            </a:r>
            <a:r>
              <a:rPr lang="ru-RU" dirty="0" err="1">
                <a:solidFill>
                  <a:schemeClr val="tx1"/>
                </a:solidFill>
              </a:rPr>
              <a:t>Охотське</a:t>
            </a:r>
            <a:r>
              <a:rPr lang="ru-RU" dirty="0">
                <a:solidFill>
                  <a:schemeClr val="tx1"/>
                </a:solidFill>
              </a:rPr>
              <a:t> море. 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Японський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архіпелаг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простягнувся</a:t>
            </a:r>
            <a:r>
              <a:rPr lang="ru-RU" dirty="0">
                <a:solidFill>
                  <a:schemeClr val="tx1"/>
                </a:solidFill>
              </a:rPr>
              <a:t> дугою з </a:t>
            </a:r>
            <a:r>
              <a:rPr lang="ru-RU" dirty="0" err="1">
                <a:solidFill>
                  <a:schemeClr val="tx1"/>
                </a:solidFill>
              </a:rPr>
              <a:t>північного</a:t>
            </a:r>
            <a:r>
              <a:rPr lang="ru-RU" dirty="0">
                <a:solidFill>
                  <a:schemeClr val="tx1"/>
                </a:solidFill>
              </a:rPr>
              <a:t> сходу на </a:t>
            </a:r>
            <a:r>
              <a:rPr lang="ru-RU" dirty="0" err="1">
                <a:solidFill>
                  <a:schemeClr val="tx1"/>
                </a:solidFill>
              </a:rPr>
              <a:t>південний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захід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складається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чотирьох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великих </a:t>
            </a:r>
            <a:r>
              <a:rPr lang="ru-RU" dirty="0" err="1" smtClean="0">
                <a:solidFill>
                  <a:schemeClr val="tx1"/>
                </a:solidFill>
              </a:rPr>
              <a:t>островів</a:t>
            </a:r>
            <a:r>
              <a:rPr lang="ru-RU" dirty="0">
                <a:solidFill>
                  <a:schemeClr val="tx1"/>
                </a:solidFill>
              </a:rPr>
              <a:t> Хоккайдо, Хонсю, </a:t>
            </a:r>
            <a:r>
              <a:rPr lang="ru-RU" dirty="0" err="1">
                <a:solidFill>
                  <a:schemeClr val="tx1"/>
                </a:solidFill>
              </a:rPr>
              <a:t>Сікоку</a:t>
            </a:r>
            <a:r>
              <a:rPr lang="ru-RU" dirty="0">
                <a:solidFill>
                  <a:schemeClr val="tx1"/>
                </a:solidFill>
              </a:rPr>
              <a:t> та </a:t>
            </a:r>
            <a:r>
              <a:rPr lang="ru-RU" dirty="0" err="1">
                <a:solidFill>
                  <a:schemeClr val="tx1"/>
                </a:solidFill>
              </a:rPr>
              <a:t>Кюсю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понад</a:t>
            </a:r>
            <a:r>
              <a:rPr lang="ru-RU" dirty="0">
                <a:solidFill>
                  <a:schemeClr val="tx1"/>
                </a:solidFill>
              </a:rPr>
              <a:t> 3 </a:t>
            </a:r>
            <a:r>
              <a:rPr lang="ru-RU" dirty="0" err="1">
                <a:solidFill>
                  <a:schemeClr val="tx1"/>
                </a:solidFill>
              </a:rPr>
              <a:t>тисяч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дрібних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островів</a:t>
            </a:r>
            <a:r>
              <a:rPr lang="ru-RU" dirty="0">
                <a:solidFill>
                  <a:schemeClr val="tx1"/>
                </a:solidFill>
              </a:rPr>
              <a:t>. 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півночі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межує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Росією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Сахалін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Курили), на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півдні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- з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Філіппінами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на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заході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північному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заході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- з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Китаєм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Південною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Кореєю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uk-UA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 smtClean="0">
                <a:solidFill>
                  <a:srgbClr val="C00000"/>
                </a:solidFill>
              </a:rPr>
              <a:t>Площа</a:t>
            </a:r>
            <a:r>
              <a:rPr lang="ru-RU" dirty="0" smtClean="0">
                <a:solidFill>
                  <a:srgbClr val="C00000"/>
                </a:solidFill>
              </a:rPr>
              <a:t>:   </a:t>
            </a:r>
            <a:r>
              <a:rPr lang="ru-RU" b="1" dirty="0" smtClean="0">
                <a:solidFill>
                  <a:srgbClr val="C00000"/>
                </a:solidFill>
              </a:rPr>
              <a:t>377 835 </a:t>
            </a:r>
            <a:r>
              <a:rPr lang="ru-RU" b="1" dirty="0">
                <a:solidFill>
                  <a:srgbClr val="C00000"/>
                </a:solidFill>
              </a:rPr>
              <a:t>км²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marL="0" indent="0">
              <a:buNone/>
            </a:pPr>
            <a:endParaRPr lang="uk-UA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uk-UA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509120"/>
            <a:ext cx="7992888" cy="2348880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Символи Японії</a:t>
            </a: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566" y="641756"/>
            <a:ext cx="2449545" cy="20897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70245"/>
            <a:ext cx="2398712" cy="2304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3332956"/>
            <a:ext cx="2664296" cy="21122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2558293" cy="18242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59631" y="2642541"/>
            <a:ext cx="2436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Прапор </a:t>
            </a:r>
            <a:r>
              <a:rPr lang="ru-RU" dirty="0" err="1" smtClean="0"/>
              <a:t>Японії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2771636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Герб </a:t>
            </a:r>
            <a:r>
              <a:rPr lang="ru-RU" dirty="0" err="1" smtClean="0"/>
              <a:t>Японії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59630" y="5474500"/>
            <a:ext cx="2110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Валюта: </a:t>
            </a:r>
            <a:r>
              <a:rPr lang="ru-RU" dirty="0" err="1" smtClean="0"/>
              <a:t>єна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5465199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Мова</a:t>
            </a:r>
            <a:r>
              <a:rPr lang="ru-RU" dirty="0" smtClean="0"/>
              <a:t>: </a:t>
            </a:r>
            <a:r>
              <a:rPr lang="ru-RU" dirty="0" err="1" smtClean="0"/>
              <a:t>японська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58472" cy="1665312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Економіко-географічне положення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5400600" cy="4968552"/>
          </a:xfrm>
        </p:spPr>
        <p:txBody>
          <a:bodyPr>
            <a:normAutofit/>
          </a:bodyPr>
          <a:lstStyle/>
          <a:p>
            <a:r>
              <a:rPr lang="ru-RU" dirty="0" err="1"/>
              <a:t>Омиваючі</a:t>
            </a:r>
            <a:r>
              <a:rPr lang="ru-RU" dirty="0"/>
              <a:t> </a:t>
            </a:r>
            <a:r>
              <a:rPr lang="ru-RU" dirty="0" err="1"/>
              <a:t>Японію</a:t>
            </a:r>
            <a:r>
              <a:rPr lang="ru-RU" dirty="0"/>
              <a:t> моря й </a:t>
            </a:r>
            <a:r>
              <a:rPr lang="ru-RU" dirty="0" err="1"/>
              <a:t>океани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для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величезне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, як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, </a:t>
            </a:r>
            <a:r>
              <a:rPr lang="ru-RU" dirty="0" err="1"/>
              <a:t>мінеральних</a:t>
            </a:r>
            <a:r>
              <a:rPr lang="ru-RU" dirty="0"/>
              <a:t> і </a:t>
            </a:r>
            <a:r>
              <a:rPr lang="ru-RU" dirty="0" err="1"/>
              <a:t>енергетичних</a:t>
            </a:r>
            <a:r>
              <a:rPr lang="ru-RU" dirty="0"/>
              <a:t> </a:t>
            </a:r>
            <a:r>
              <a:rPr lang="ru-RU" dirty="0" err="1"/>
              <a:t>ресурсів</a:t>
            </a:r>
            <a:r>
              <a:rPr lang="ru-RU" dirty="0"/>
              <a:t>. 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Японії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 </a:t>
            </a:r>
            <a:r>
              <a:rPr lang="ru-RU" dirty="0" err="1"/>
              <a:t>країнами</a:t>
            </a:r>
            <a:r>
              <a:rPr lang="ru-RU" dirty="0"/>
              <a:t> 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морським</a:t>
            </a:r>
            <a:r>
              <a:rPr lang="ru-RU" dirty="0"/>
              <a:t> шляхом. </a:t>
            </a:r>
            <a:endParaRPr lang="ru-RU" dirty="0" smtClean="0"/>
          </a:p>
          <a:p>
            <a:r>
              <a:rPr lang="ru-RU" dirty="0" err="1" smtClean="0"/>
              <a:t>Положення</a:t>
            </a:r>
            <a:r>
              <a:rPr lang="ru-RU" dirty="0" smtClean="0"/>
              <a:t> </a:t>
            </a:r>
            <a:r>
              <a:rPr lang="ru-RU" dirty="0" err="1"/>
              <a:t>Японії</a:t>
            </a:r>
            <a:r>
              <a:rPr lang="ru-RU" dirty="0"/>
              <a:t> на </a:t>
            </a:r>
            <a:r>
              <a:rPr lang="ru-RU" dirty="0" err="1"/>
              <a:t>стику</a:t>
            </a:r>
            <a:r>
              <a:rPr lang="ru-RU" dirty="0"/>
              <a:t> материка </a:t>
            </a:r>
            <a:r>
              <a:rPr lang="ru-RU" dirty="0" err="1"/>
              <a:t>Євразія</a:t>
            </a:r>
            <a:r>
              <a:rPr lang="ru-RU" dirty="0"/>
              <a:t> і </a:t>
            </a:r>
            <a:r>
              <a:rPr lang="ru-RU" u="sng" dirty="0" smtClean="0"/>
              <a:t>Тихий </a:t>
            </a:r>
            <a:r>
              <a:rPr lang="ru-RU" u="sng" dirty="0"/>
              <a:t>океан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Азіатсько-Тихоокеанського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, </a:t>
            </a:r>
            <a:r>
              <a:rPr lang="ru-RU" dirty="0" err="1"/>
              <a:t>відкриває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для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в </a:t>
            </a:r>
            <a:r>
              <a:rPr lang="ru-RU" dirty="0" err="1"/>
              <a:t>міжнародному</a:t>
            </a:r>
            <a:r>
              <a:rPr lang="ru-RU" dirty="0"/>
              <a:t> </a:t>
            </a:r>
            <a:r>
              <a:rPr lang="ru-RU" dirty="0" err="1"/>
              <a:t>поділі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92696"/>
            <a:ext cx="3268340" cy="366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6093296"/>
            <a:ext cx="7482408" cy="870992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Природні умови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85800"/>
            <a:ext cx="8424936" cy="4183360"/>
          </a:xfrm>
        </p:spPr>
        <p:txBody>
          <a:bodyPr/>
          <a:lstStyle/>
          <a:p>
            <a:r>
              <a:rPr lang="uk-UA" dirty="0" smtClean="0"/>
              <a:t>Японія бідна майже на всі види природних ресурсів, хоча в надрах </a:t>
            </a:r>
            <a:r>
              <a:rPr lang="uk-UA" dirty="0" err="1" smtClean="0"/>
              <a:t>краіни</a:t>
            </a:r>
            <a:r>
              <a:rPr lang="uk-UA" dirty="0" smtClean="0"/>
              <a:t> є багато хімічних речовин. Бідна на мінеральні ресурси, недостатньо забезпечена водними ресурсами, обмежені земельні ресурси.</a:t>
            </a:r>
          </a:p>
          <a:p>
            <a:r>
              <a:rPr lang="uk-UA" dirty="0" smtClean="0"/>
              <a:t>Багата на рибні ресурси.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3016"/>
            <a:ext cx="3364880" cy="25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062" y="5301343"/>
            <a:ext cx="7416824" cy="1600200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Населення</a:t>
            </a: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32656"/>
            <a:ext cx="7543800" cy="3886200"/>
          </a:xfrm>
        </p:spPr>
        <p:txBody>
          <a:bodyPr/>
          <a:lstStyle/>
          <a:p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Японії</a:t>
            </a:r>
            <a:r>
              <a:rPr lang="ru-RU" dirty="0" smtClean="0"/>
              <a:t> </a:t>
            </a:r>
            <a:r>
              <a:rPr lang="ru-RU" dirty="0" err="1" smtClean="0"/>
              <a:t>налічує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128 </a:t>
            </a:r>
            <a:r>
              <a:rPr lang="ru-RU" dirty="0"/>
              <a:t>млн 370 тис. </a:t>
            </a:r>
            <a:r>
              <a:rPr lang="ru-RU" dirty="0" err="1"/>
              <a:t>о</a:t>
            </a:r>
            <a:r>
              <a:rPr lang="ru-RU" dirty="0" err="1" smtClean="0"/>
              <a:t>сіб</a:t>
            </a:r>
            <a:r>
              <a:rPr lang="ru-RU" dirty="0" smtClean="0"/>
              <a:t>. А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/>
              <a:t>7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за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Належить</a:t>
            </a:r>
            <a:r>
              <a:rPr lang="ru-RU" dirty="0" smtClean="0"/>
              <a:t> до </a:t>
            </a:r>
            <a:r>
              <a:rPr lang="ru-RU" dirty="0" err="1" smtClean="0"/>
              <a:t>першого</a:t>
            </a:r>
            <a:r>
              <a:rPr lang="ru-RU" dirty="0" smtClean="0"/>
              <a:t> типу </a:t>
            </a:r>
            <a:r>
              <a:rPr lang="ru-RU" dirty="0" err="1" smtClean="0"/>
              <a:t>відтворення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</a:t>
            </a:r>
          </a:p>
          <a:p>
            <a:r>
              <a:rPr lang="ru-RU" dirty="0" err="1"/>
              <a:t>Японія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найвищі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за </a:t>
            </a:r>
            <a:r>
              <a:rPr lang="ru-RU" dirty="0" err="1"/>
              <a:t>тривалістю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: 85,2 роки для </a:t>
            </a:r>
            <a:r>
              <a:rPr lang="ru-RU" dirty="0" err="1"/>
              <a:t>жінок</a:t>
            </a:r>
            <a:r>
              <a:rPr lang="ru-RU" dirty="0"/>
              <a:t> і 78,3 роки для </a:t>
            </a:r>
            <a:r>
              <a:rPr lang="ru-RU" dirty="0" err="1" smtClean="0"/>
              <a:t>чоловіків</a:t>
            </a:r>
            <a:r>
              <a:rPr lang="ru-RU" dirty="0" smtClean="0"/>
              <a:t>.</a:t>
            </a:r>
          </a:p>
          <a:p>
            <a:r>
              <a:rPr lang="uk-UA" dirty="0" smtClean="0"/>
              <a:t>Має високий рівень урбанізації.</a:t>
            </a:r>
          </a:p>
          <a:p>
            <a:r>
              <a:rPr lang="ru-RU" dirty="0" err="1"/>
              <a:t>Етно-расовий</a:t>
            </a:r>
            <a:r>
              <a:rPr lang="ru-RU" dirty="0"/>
              <a:t> склад: </a:t>
            </a:r>
            <a:r>
              <a:rPr lang="ru-RU" dirty="0" err="1"/>
              <a:t>японці</a:t>
            </a:r>
            <a:r>
              <a:rPr lang="ru-RU" dirty="0"/>
              <a:t> 98,5%, </a:t>
            </a:r>
            <a:r>
              <a:rPr lang="ru-RU" dirty="0" err="1"/>
              <a:t>корейці</a:t>
            </a:r>
            <a:r>
              <a:rPr lang="ru-RU" dirty="0"/>
              <a:t> 0,5%, </a:t>
            </a:r>
            <a:r>
              <a:rPr lang="ru-RU" dirty="0" err="1"/>
              <a:t>китайці</a:t>
            </a:r>
            <a:r>
              <a:rPr lang="ru-RU" dirty="0"/>
              <a:t> 0,4%, </a:t>
            </a:r>
            <a:r>
              <a:rPr lang="ru-RU" dirty="0" err="1"/>
              <a:t>інші</a:t>
            </a:r>
            <a:r>
              <a:rPr lang="ru-RU" dirty="0"/>
              <a:t> 0,6%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284" y="4120623"/>
            <a:ext cx="3080748" cy="1972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20623"/>
            <a:ext cx="2960429" cy="197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4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131024"/>
            <a:ext cx="6781800" cy="726976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Промисловість</a:t>
            </a: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2656"/>
            <a:ext cx="7550224" cy="4239344"/>
          </a:xfrm>
        </p:spPr>
        <p:txBody>
          <a:bodyPr/>
          <a:lstStyle/>
          <a:p>
            <a:r>
              <a:rPr lang="uk-UA" dirty="0" smtClean="0"/>
              <a:t>Промисловість  працює переважно на імпортній сировині. Розвинута чорна металургія, кольорова металургія, машинобудування, хімічна промисловість, лісова промисловість. </a:t>
            </a:r>
          </a:p>
          <a:p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Машинобудування є серцевиною японської </a:t>
            </a:r>
            <a:r>
              <a:rPr lang="uk-UA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е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кономіки. Дає 15% світового виробництва машин.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" y="3825113"/>
            <a:ext cx="2883189" cy="2188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825113"/>
            <a:ext cx="2952328" cy="22165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02" y="3834241"/>
            <a:ext cx="3024336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5269362"/>
            <a:ext cx="7056784" cy="1600200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Транспорт</a:t>
            </a: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235" y="476672"/>
            <a:ext cx="8568952" cy="3888432"/>
          </a:xfrm>
        </p:spPr>
        <p:txBody>
          <a:bodyPr/>
          <a:lstStyle/>
          <a:p>
            <a:r>
              <a:rPr lang="uk-UA" dirty="0" smtClean="0"/>
              <a:t>В Японії  набули розвитку всі види транспорту, крім річкового і трубопровідного. У внутрішніх перевезеннях домінує автомобільний і морський транспорт, а пасажирів – залізничний. За розвитком повітряного транспорту Японія перебуває на одній з перших позицій в світі.</a:t>
            </a:r>
          </a:p>
          <a:p>
            <a:r>
              <a:rPr lang="uk-UA" dirty="0" smtClean="0"/>
              <a:t>Зовнішні </a:t>
            </a:r>
            <a:r>
              <a:rPr lang="uk-UA" dirty="0" err="1" smtClean="0"/>
              <a:t>звязки</a:t>
            </a:r>
            <a:r>
              <a:rPr lang="uk-UA" dirty="0" smtClean="0"/>
              <a:t>  здійснюються за допомогою морських перевезень.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" y="3884741"/>
            <a:ext cx="2914381" cy="20967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882104"/>
            <a:ext cx="2915816" cy="21607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27" y="3912461"/>
            <a:ext cx="2932778" cy="20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159</TotalTime>
  <Words>331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NewsPrint</vt:lpstr>
      <vt:lpstr>Японія</vt:lpstr>
      <vt:lpstr>     Столиця:   Токіо  Японія - держава у Східній Азії.  Розташована у північно-західній частині Тихого океану. </vt:lpstr>
      <vt:lpstr>Презентация PowerPoint</vt:lpstr>
      <vt:lpstr>Символи Японії</vt:lpstr>
      <vt:lpstr>Економіко-географічне положення</vt:lpstr>
      <vt:lpstr>Природні умови</vt:lpstr>
      <vt:lpstr>Населення</vt:lpstr>
      <vt:lpstr>Промисловість</vt:lpstr>
      <vt:lpstr>Транспорт</vt:lpstr>
      <vt:lpstr>Зовнішні економічні зв'язки</vt:lpstr>
      <vt:lpstr>Проблеми Японії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Японія</dc:title>
  <dc:creator>Smile</dc:creator>
  <cp:lastModifiedBy>Smile</cp:lastModifiedBy>
  <cp:revision>17</cp:revision>
  <dcterms:created xsi:type="dcterms:W3CDTF">2014-03-10T20:58:44Z</dcterms:created>
  <dcterms:modified xsi:type="dcterms:W3CDTF">2014-03-10T23:42:58Z</dcterms:modified>
</cp:coreProperties>
</file>