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85" r:id="rId5"/>
    <p:sldId id="262" r:id="rId6"/>
    <p:sldId id="263" r:id="rId7"/>
    <p:sldId id="259" r:id="rId8"/>
    <p:sldId id="260" r:id="rId9"/>
    <p:sldId id="284" r:id="rId10"/>
    <p:sldId id="261" r:id="rId11"/>
    <p:sldId id="264" r:id="rId12"/>
    <p:sldId id="280" r:id="rId13"/>
    <p:sldId id="288" r:id="rId14"/>
    <p:sldId id="266" r:id="rId15"/>
    <p:sldId id="265" r:id="rId16"/>
    <p:sldId id="267" r:id="rId17"/>
    <p:sldId id="268" r:id="rId18"/>
    <p:sldId id="271" r:id="rId19"/>
    <p:sldId id="281" r:id="rId20"/>
    <p:sldId id="282" r:id="rId21"/>
    <p:sldId id="269" r:id="rId22"/>
    <p:sldId id="270" r:id="rId23"/>
    <p:sldId id="278" r:id="rId24"/>
    <p:sldId id="279" r:id="rId25"/>
    <p:sldId id="28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-live.com.ua/content/ekolog&#1110;chna-situats&#1110;ya-v-ukra&#1111;n" TargetMode="External"/><Relationship Id="rId2" Type="http://schemas.openxmlformats.org/officeDocument/2006/relationships/hyperlink" Target="http://ua.textreferat.com/referat-5292-1.html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</a:rPr>
              <a:t>Екологічна  ситуація  в        Україні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32856"/>
            <a:ext cx="5760640" cy="4392488"/>
          </a:xfrm>
        </p:spPr>
      </p:pic>
    </p:spTree>
    <p:extLst>
      <p:ext uri="{BB962C8B-B14F-4D97-AF65-F5344CB8AC3E}">
        <p14:creationId xmlns:p14="http://schemas.microsoft.com/office/powerpoint/2010/main" val="1056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637467" cy="4806885"/>
          </a:xfrm>
        </p:spPr>
        <p:txBody>
          <a:bodyPr>
            <a:noAutofit/>
          </a:bodyPr>
          <a:lstStyle/>
          <a:p>
            <a:pPr algn="ctr"/>
            <a:endParaRPr lang="ru-RU" sz="28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800" i="1" dirty="0" err="1" smtClean="0">
                <a:solidFill>
                  <a:schemeClr val="bg2">
                    <a:lumMod val="50000"/>
                  </a:schemeClr>
                </a:solidFill>
              </a:rPr>
              <a:t>Погляньте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bg2">
                    <a:lumMod val="50000"/>
                  </a:schemeClr>
                </a:solidFill>
              </a:rPr>
              <a:t>навколо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bg2">
                    <a:lumMod val="50000"/>
                  </a:schemeClr>
                </a:solidFill>
              </a:rPr>
              <a:t>свого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  <a:t> села, м</a:t>
            </a:r>
            <a:r>
              <a:rPr lang="uk-UA" sz="2800" i="1" dirty="0" err="1" smtClean="0">
                <a:solidFill>
                  <a:schemeClr val="bg2">
                    <a:lumMod val="50000"/>
                  </a:schemeClr>
                </a:solidFill>
              </a:rPr>
              <a:t>іста</a:t>
            </a:r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, дачних поселень, у що перетворюються чисті струмки, зелені гаї-усе, що живило народ протягом багатьох віків! Звалище сміття, гори мінеральних добрив чи пестицидів, </a:t>
            </a:r>
            <a:r>
              <a:rPr lang="uk-UA" sz="2800" i="1" dirty="0" err="1" smtClean="0">
                <a:solidFill>
                  <a:schemeClr val="bg2">
                    <a:lumMod val="50000"/>
                  </a:schemeClr>
                </a:solidFill>
              </a:rPr>
              <a:t>безгосподарськи</a:t>
            </a:r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 залишених просто неба-усе це </a:t>
            </a:r>
            <a:r>
              <a:rPr lang="uk-UA" sz="2800" i="1" dirty="0" err="1" smtClean="0">
                <a:solidFill>
                  <a:schemeClr val="bg2">
                    <a:lumMod val="50000"/>
                  </a:schemeClr>
                </a:solidFill>
              </a:rPr>
              <a:t>попдає</a:t>
            </a:r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 у ланцюг кругообігу речовин.</a:t>
            </a:r>
            <a:endParaRPr lang="en-US" sz="28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30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692696"/>
            <a:ext cx="6637467" cy="5094917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Tahoma"/>
            </a:endParaRPr>
          </a:p>
          <a:p>
            <a:pPr algn="ctr"/>
            <a:endParaRPr lang="ru-RU" i="1" dirty="0">
              <a:solidFill>
                <a:schemeClr val="accent1">
                  <a:lumMod val="60000"/>
                  <a:lumOff val="40000"/>
                </a:schemeClr>
              </a:solidFill>
              <a:latin typeface="Tahoma"/>
            </a:endParaRPr>
          </a:p>
          <a:p>
            <a:pPr algn="ctr"/>
            <a:endParaRPr lang="ru-RU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Tahoma"/>
            </a:endParaRPr>
          </a:p>
          <a:p>
            <a:pPr algn="ctr"/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На 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стан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екологічної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ситуації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в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регіонах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України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впливає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також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прояв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еколого-географічних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проблем.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Серед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них для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України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характерними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є: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зменшення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запасів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корисних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копалин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,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вичерпання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ресурсів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,  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зміна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структури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земельних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ландшафтів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,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зниження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родючості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грунтів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,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забруднення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поверхневих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та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підземних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вод,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забруднення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повітря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,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скорочення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розмаїття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рослинного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й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тваринного</a:t>
            </a:r>
            <a:r>
              <a:rPr lang="ru-RU" sz="3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 </a:t>
            </a:r>
            <a:r>
              <a:rPr lang="ru-RU" sz="3600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світу</a:t>
            </a:r>
            <a:r>
              <a:rPr lang="ru-RU" sz="3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>.</a:t>
            </a:r>
            <a:endParaRPr lang="ru-RU" sz="3200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Tahoma"/>
            </a:endParaRPr>
          </a:p>
          <a:p>
            <a:pPr algn="ctr"/>
            <a:r>
              <a:rPr lang="ru-RU" sz="3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  <a:t/>
            </a:r>
            <a:br>
              <a:rPr lang="ru-RU" sz="3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/>
              </a:rPr>
            </a:br>
            <a:endParaRPr lang="ru-RU" sz="2400" i="1" dirty="0">
              <a:solidFill>
                <a:schemeClr val="accent1">
                  <a:lumMod val="60000"/>
                  <a:lumOff val="40000"/>
                </a:schemeClr>
              </a:solidFill>
              <a:latin typeface="Tahoma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ahoma"/>
              </a:rPr>
              <a:t/>
            </a:r>
            <a:br>
              <a:rPr lang="ru-RU" dirty="0">
                <a:solidFill>
                  <a:srgbClr val="000000"/>
                </a:solidFill>
                <a:latin typeface="Tahoma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4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789040"/>
            <a:ext cx="6637468" cy="1362075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В </a:t>
            </a:r>
            <a:r>
              <a:rPr lang="ru-RU" sz="2400" dirty="0" err="1"/>
              <a:t>Україні</a:t>
            </a:r>
            <a:r>
              <a:rPr lang="ru-RU" sz="2400" dirty="0"/>
              <a:t> на середину 1980-х </a:t>
            </a:r>
            <a:r>
              <a:rPr lang="ru-RU" sz="2400" dirty="0" err="1"/>
              <a:t>років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зосереджено</a:t>
            </a:r>
            <a:r>
              <a:rPr lang="ru-RU" sz="2400" dirty="0"/>
              <a:t> до 40 %</a:t>
            </a:r>
            <a:br>
              <a:rPr lang="ru-RU" sz="2400" dirty="0"/>
            </a:br>
            <a:r>
              <a:rPr lang="ru-RU" sz="2400" dirty="0" err="1"/>
              <a:t>потужностей</a:t>
            </a:r>
            <a:r>
              <a:rPr lang="ru-RU" sz="2400" dirty="0"/>
              <a:t> </a:t>
            </a:r>
            <a:r>
              <a:rPr lang="ru-RU" sz="2400" dirty="0" err="1"/>
              <a:t>атомних</a:t>
            </a:r>
            <a:r>
              <a:rPr lang="ru-RU" sz="2400" dirty="0"/>
              <a:t> </a:t>
            </a:r>
            <a:r>
              <a:rPr lang="ru-RU" sz="2400" dirty="0" err="1"/>
              <a:t>електростанцій</a:t>
            </a:r>
            <a:r>
              <a:rPr lang="ru-RU" sz="2400" dirty="0"/>
              <a:t> СРСР. </a:t>
            </a:r>
            <a:r>
              <a:rPr lang="ru-RU" sz="2400" dirty="0" err="1"/>
              <a:t>Найбільші</a:t>
            </a:r>
            <a:r>
              <a:rPr lang="ru-RU" sz="2400" dirty="0"/>
              <a:t> </a:t>
            </a:r>
            <a:r>
              <a:rPr lang="ru-RU" sz="2400" dirty="0" err="1"/>
              <a:t>викиди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 в</a:t>
            </a:r>
            <a:br>
              <a:rPr lang="ru-RU" sz="2400" dirty="0"/>
            </a:br>
            <a:r>
              <a:rPr lang="ru-RU" sz="2400" dirty="0"/>
              <a:t>атмосферу </a:t>
            </a:r>
            <a:r>
              <a:rPr lang="ru-RU" sz="2400" dirty="0" err="1"/>
              <a:t>спостерігалися</a:t>
            </a:r>
            <a:r>
              <a:rPr lang="ru-RU" sz="2400" dirty="0"/>
              <a:t> в великих </a:t>
            </a:r>
            <a:r>
              <a:rPr lang="ru-RU" sz="2400" dirty="0" err="1"/>
              <a:t>індустріальних</a:t>
            </a:r>
            <a:r>
              <a:rPr lang="ru-RU" sz="2400" dirty="0"/>
              <a:t> центрах: Кривому</a:t>
            </a:r>
            <a:br>
              <a:rPr lang="ru-RU" sz="2400" dirty="0"/>
            </a:br>
            <a:r>
              <a:rPr lang="ru-RU" sz="2400" dirty="0" err="1"/>
              <a:t>Розі</a:t>
            </a:r>
            <a:r>
              <a:rPr lang="ru-RU" sz="2400" dirty="0"/>
              <a:t>, </a:t>
            </a:r>
            <a:r>
              <a:rPr lang="ru-RU" sz="2400" dirty="0" err="1"/>
              <a:t>Маріуполі</a:t>
            </a:r>
            <a:r>
              <a:rPr lang="ru-RU" sz="2400" dirty="0"/>
              <a:t>, </a:t>
            </a:r>
            <a:r>
              <a:rPr lang="ru-RU" sz="2400" dirty="0" err="1"/>
              <a:t>Запоріжжі</a:t>
            </a:r>
            <a:r>
              <a:rPr lang="ru-RU" sz="2400" dirty="0"/>
              <a:t>, </a:t>
            </a:r>
            <a:r>
              <a:rPr lang="ru-RU" sz="2400" dirty="0" err="1"/>
              <a:t>Дніпропетровську</a:t>
            </a:r>
            <a:r>
              <a:rPr lang="ru-RU" sz="2400" dirty="0"/>
              <a:t>, </a:t>
            </a:r>
            <a:r>
              <a:rPr lang="ru-RU" sz="2400" dirty="0" err="1"/>
              <a:t>Єнакієвому</a:t>
            </a:r>
            <a:r>
              <a:rPr lang="ru-RU" sz="2400" dirty="0"/>
              <a:t>, </a:t>
            </a:r>
            <a:r>
              <a:rPr lang="ru-RU" sz="2400" dirty="0" err="1"/>
              <a:t>Донецьку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 err="1"/>
              <a:t>Дебальцевому</a:t>
            </a:r>
            <a:r>
              <a:rPr lang="ru-RU" sz="2400" dirty="0"/>
              <a:t>, </a:t>
            </a:r>
            <a:r>
              <a:rPr lang="ru-RU" sz="2400" dirty="0" err="1"/>
              <a:t>Макіївці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165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08912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439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980728"/>
            <a:ext cx="6637467" cy="4806885"/>
          </a:xfrm>
        </p:spPr>
        <p:txBody>
          <a:bodyPr/>
          <a:lstStyle/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accent1">
                    <a:lumMod val="75000"/>
                  </a:schemeClr>
                </a:solidFill>
              </a:rPr>
              <a:t>Ці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проблеми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виникли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тому,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структура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господарства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розвивалося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багато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років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, не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відповідала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багатьох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регіонах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потенціалу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.  Стан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природи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Україні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критичний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,  та з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кожним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роком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який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набуває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лише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75000"/>
                  </a:schemeClr>
                </a:solidFill>
              </a:rPr>
              <a:t>гіршого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 результату.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908720"/>
            <a:ext cx="6637467" cy="4878893"/>
          </a:xfrm>
        </p:spPr>
        <p:txBody>
          <a:bodyPr/>
          <a:lstStyle/>
          <a:p>
            <a:pPr algn="ctr"/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Але є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надія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незалежна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Україна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переступить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поріг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в 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третє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тисячоліття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з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високою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екологічною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культурою,  і проявиться в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певних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діях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щодо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природи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. Так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Україна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здійснює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своїй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території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екологічну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політику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спрямовану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збереження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безпечного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для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існування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живої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і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неживої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природи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навколишнього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середовища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захисту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і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здоров'я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населення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від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негативного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впливу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. Але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тільки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співпраці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та 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порозумінні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людини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з природою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можливо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50000"/>
                  </a:schemeClr>
                </a:solidFill>
              </a:rPr>
              <a:t>забезпечитимайбутнє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75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7024744" cy="374441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Людина </a:t>
            </a:r>
            <a:r>
              <a:rPr lang="ru-RU" sz="3200" dirty="0"/>
              <a:t>повинна </a:t>
            </a:r>
            <a:r>
              <a:rPr lang="ru-RU" sz="3200" dirty="0" err="1"/>
              <a:t>зрозуміти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вона є </a:t>
            </a:r>
            <a:r>
              <a:rPr lang="ru-RU" sz="3200" dirty="0" err="1"/>
              <a:t>частиною</a:t>
            </a:r>
            <a:r>
              <a:rPr lang="ru-RU" sz="3200" dirty="0"/>
              <a:t> </a:t>
            </a:r>
            <a:r>
              <a:rPr lang="ru-RU" sz="3200" dirty="0" err="1"/>
              <a:t>природи</a:t>
            </a:r>
            <a:r>
              <a:rPr lang="ru-RU" sz="3200" dirty="0"/>
              <a:t>. Тому </a:t>
            </a:r>
            <a:r>
              <a:rPr lang="ru-RU" sz="3200" dirty="0" err="1"/>
              <a:t>знищуючи</a:t>
            </a:r>
            <a:r>
              <a:rPr lang="ru-RU" sz="3200" dirty="0"/>
              <a:t> природу,  вона </a:t>
            </a:r>
            <a:r>
              <a:rPr lang="ru-RU" sz="3200" dirty="0" err="1"/>
              <a:t>знищує</a:t>
            </a:r>
            <a:r>
              <a:rPr lang="ru-RU" sz="3200" dirty="0"/>
              <a:t> себе та </a:t>
            </a:r>
            <a:r>
              <a:rPr lang="ru-RU" sz="3200" dirty="0" err="1"/>
              <a:t>своє</a:t>
            </a:r>
            <a:r>
              <a:rPr lang="ru-RU" sz="3200" dirty="0"/>
              <a:t> </a:t>
            </a:r>
            <a:r>
              <a:rPr lang="ru-RU" sz="3200" dirty="0" err="1"/>
              <a:t>буття</a:t>
            </a:r>
            <a:r>
              <a:rPr lang="ru-RU" sz="3200" dirty="0"/>
              <a:t> на </a:t>
            </a:r>
            <a:r>
              <a:rPr lang="ru-RU" sz="3200" dirty="0" err="1"/>
              <a:t>планеті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126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28092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63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08912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84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501008"/>
            <a:ext cx="6637468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	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Основним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забруднювачем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атмосферного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повітря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Україні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є</a:t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промисловість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: вона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робить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майже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вдвічі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більше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шкідливих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викидів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автотранспорт (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відповідно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65 і 35 %).</a:t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Серед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промислових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об'єктів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основними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забруднювачами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атмосферного</a:t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повітря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є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підприємства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теплоенергетики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близько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29 %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усіх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шкідливих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dirty="0" err="1">
                <a:solidFill>
                  <a:schemeClr val="accent1">
                    <a:lumMod val="75000"/>
                  </a:schemeClr>
                </a:solidFill>
              </a:rPr>
              <a:t>викидів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</a:rPr>
              <a:t> у атмосферу). </a:t>
            </a:r>
            <a:endParaRPr lang="en-US" sz="4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1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0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8000" i="1" dirty="0" smtClean="0">
                <a:solidFill>
                  <a:schemeClr val="accent5">
                    <a:lumMod val="75000"/>
                  </a:schemeClr>
                </a:solidFill>
              </a:rPr>
              <a:t>        План</a:t>
            </a:r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+mj-lt"/>
              <a:buAutoNum type="arabicPeriod"/>
            </a:pPr>
            <a:endParaRPr lang="uk-UA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uk-UA" dirty="0" smtClean="0"/>
              <a:t>Вступ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uk-UA" dirty="0" smtClean="0"/>
              <a:t>Екологія України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uk-UA" dirty="0" smtClean="0"/>
              <a:t>Забруднення екології України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uk-UA" dirty="0" smtClean="0"/>
              <a:t>Вирішення проблеми.</a:t>
            </a:r>
          </a:p>
          <a:p>
            <a:pPr marL="457200" indent="-457200" algn="ctr">
              <a:buFont typeface="+mj-lt"/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24709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293096"/>
            <a:ext cx="6637468" cy="1362075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/>
              <a:t>Загалом</a:t>
            </a:r>
            <a:r>
              <a:rPr lang="ru-RU" sz="2400" dirty="0"/>
              <a:t>, на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енергетичної</a:t>
            </a:r>
            <a:r>
              <a:rPr lang="ru-RU" sz="2400" dirty="0"/>
              <a:t>, </a:t>
            </a:r>
            <a:r>
              <a:rPr lang="ru-RU" sz="2400" dirty="0" err="1"/>
              <a:t>металургійної</a:t>
            </a:r>
            <a:r>
              <a:rPr lang="ru-RU" sz="2400" dirty="0"/>
              <a:t> та</a:t>
            </a:r>
            <a:br>
              <a:rPr lang="ru-RU" sz="2400" dirty="0"/>
            </a:br>
            <a:r>
              <a:rPr lang="ru-RU" sz="2400" dirty="0" err="1"/>
              <a:t>вугільної</a:t>
            </a:r>
            <a:r>
              <a:rPr lang="ru-RU" sz="2400" dirty="0"/>
              <a:t> </a:t>
            </a:r>
            <a:r>
              <a:rPr lang="ru-RU" sz="2400" dirty="0" err="1"/>
              <a:t>промисловості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віднести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33, 25 і 23 % </a:t>
            </a:r>
            <a:r>
              <a:rPr lang="ru-RU" sz="2400" dirty="0" err="1"/>
              <a:t>усіх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забруднюючих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викидаються</a:t>
            </a:r>
            <a:r>
              <a:rPr lang="ru-RU" sz="2400" dirty="0"/>
              <a:t> в атмосферу, </a:t>
            </a:r>
            <a:r>
              <a:rPr lang="ru-RU" sz="2400" dirty="0" err="1"/>
              <a:t>підприємств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хімічної</a:t>
            </a:r>
            <a:r>
              <a:rPr lang="ru-RU" sz="2400" dirty="0"/>
              <a:t> та </a:t>
            </a:r>
            <a:r>
              <a:rPr lang="ru-RU" sz="2400" dirty="0" err="1"/>
              <a:t>нафтохімічної</a:t>
            </a:r>
            <a:r>
              <a:rPr lang="ru-RU" sz="2400" dirty="0"/>
              <a:t> </a:t>
            </a:r>
            <a:r>
              <a:rPr lang="ru-RU" sz="2400" dirty="0" err="1"/>
              <a:t>промисловості</a:t>
            </a:r>
            <a:r>
              <a:rPr lang="ru-RU" sz="2400" dirty="0"/>
              <a:t> — 3 %. </a:t>
            </a:r>
            <a:r>
              <a:rPr lang="ru-RU" sz="2400" dirty="0" err="1"/>
              <a:t>Найбільша</a:t>
            </a:r>
            <a:r>
              <a:rPr lang="ru-RU" sz="2400" dirty="0"/>
              <a:t> </a:t>
            </a:r>
            <a:r>
              <a:rPr lang="ru-RU" sz="2400" dirty="0" err="1"/>
              <a:t>частка</a:t>
            </a:r>
            <a:r>
              <a:rPr lang="ru-RU" sz="2400" dirty="0"/>
              <a:t> </a:t>
            </a:r>
            <a:r>
              <a:rPr lang="ru-RU" sz="2400" dirty="0" err="1"/>
              <a:t>викидів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припадає</a:t>
            </a:r>
            <a:r>
              <a:rPr lang="ru-RU" sz="2400" dirty="0"/>
              <a:t> на </a:t>
            </a:r>
            <a:r>
              <a:rPr lang="ru-RU" sz="2400" dirty="0" err="1"/>
              <a:t>Донецько-Придніпровський</a:t>
            </a:r>
            <a:r>
              <a:rPr lang="ru-RU" sz="2400" dirty="0"/>
              <a:t> </a:t>
            </a:r>
            <a:r>
              <a:rPr lang="ru-RU" sz="2400" dirty="0" err="1"/>
              <a:t>регіон</a:t>
            </a:r>
            <a:r>
              <a:rPr lang="ru-RU" sz="2400" dirty="0"/>
              <a:t> — 79 %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обсягу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викидів</a:t>
            </a:r>
            <a:r>
              <a:rPr lang="ru-RU" sz="2400" dirty="0"/>
              <a:t> у </a:t>
            </a:r>
            <a:r>
              <a:rPr lang="ru-RU" sz="2400" dirty="0" err="1"/>
              <a:t>країні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6669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386104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Досить</a:t>
            </a:r>
            <a:r>
              <a:rPr lang="ru-RU" sz="2800" dirty="0"/>
              <a:t> </a:t>
            </a:r>
            <a:r>
              <a:rPr lang="ru-RU" sz="2800" dirty="0" err="1"/>
              <a:t>тривалий</a:t>
            </a:r>
            <a:r>
              <a:rPr lang="ru-RU" sz="2800" dirty="0"/>
              <a:t> </a:t>
            </a:r>
            <a:r>
              <a:rPr lang="ru-RU" sz="2800" dirty="0" err="1"/>
              <a:t>занепад</a:t>
            </a:r>
            <a:r>
              <a:rPr lang="ru-RU" sz="2800" dirty="0"/>
              <a:t> </a:t>
            </a:r>
            <a:r>
              <a:rPr lang="ru-RU" sz="2800" dirty="0" err="1"/>
              <a:t>української</a:t>
            </a:r>
            <a:r>
              <a:rPr lang="ru-RU" sz="2800" dirty="0"/>
              <a:t> </a:t>
            </a:r>
            <a:r>
              <a:rPr lang="ru-RU" sz="2800" dirty="0" err="1"/>
              <a:t>економіки</a:t>
            </a:r>
            <a:r>
              <a:rPr lang="ru-RU" sz="2800" dirty="0"/>
              <a:t>, </a:t>
            </a:r>
            <a:r>
              <a:rPr lang="ru-RU" sz="2800" dirty="0" err="1"/>
              <a:t>високий</a:t>
            </a:r>
            <a:r>
              <a:rPr lang="ru-RU" sz="2800" dirty="0"/>
              <a:t> 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/>
              <a:t>бідності</a:t>
            </a:r>
            <a:r>
              <a:rPr lang="ru-RU" sz="2800" dirty="0"/>
              <a:t> </a:t>
            </a:r>
            <a:r>
              <a:rPr lang="ru-RU" sz="2800" dirty="0" err="1"/>
              <a:t>населення</a:t>
            </a:r>
            <a:r>
              <a:rPr lang="ru-RU" sz="2800" dirty="0"/>
              <a:t> </a:t>
            </a:r>
            <a:r>
              <a:rPr lang="ru-RU" sz="2800" dirty="0" err="1"/>
              <a:t>країни</a:t>
            </a:r>
            <a:r>
              <a:rPr lang="ru-RU" sz="2800" dirty="0"/>
              <a:t>, </a:t>
            </a:r>
            <a:r>
              <a:rPr lang="ru-RU" sz="2800" dirty="0" err="1"/>
              <a:t>важкі</a:t>
            </a:r>
            <a:r>
              <a:rPr lang="ru-RU" sz="2800" dirty="0"/>
              <a:t> </a:t>
            </a:r>
            <a:r>
              <a:rPr lang="ru-RU" sz="2800" dirty="0" err="1"/>
              <a:t>наслідки</a:t>
            </a:r>
            <a:r>
              <a:rPr lang="ru-RU" sz="2800" dirty="0"/>
              <a:t> </a:t>
            </a:r>
            <a:r>
              <a:rPr lang="ru-RU" sz="2800" dirty="0" err="1"/>
              <a:t>Чорнобильського</a:t>
            </a:r>
            <a:r>
              <a:rPr lang="ru-RU" sz="2800" dirty="0"/>
              <a:t> лиха, та 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катаклізми</a:t>
            </a:r>
            <a:r>
              <a:rPr lang="ru-RU" sz="2800" dirty="0"/>
              <a:t> не </a:t>
            </a:r>
            <a:r>
              <a:rPr lang="ru-RU" sz="2800" dirty="0" err="1"/>
              <a:t>зламають</a:t>
            </a:r>
            <a:r>
              <a:rPr lang="ru-RU" sz="2800" dirty="0"/>
              <a:t> </a:t>
            </a:r>
            <a:r>
              <a:rPr lang="ru-RU" sz="2800" dirty="0" err="1"/>
              <a:t>прагнення</a:t>
            </a:r>
            <a:r>
              <a:rPr lang="ru-RU" sz="2800" dirty="0"/>
              <a:t> </a:t>
            </a:r>
            <a:r>
              <a:rPr lang="ru-RU" sz="2800" dirty="0" err="1"/>
              <a:t>України</a:t>
            </a:r>
            <a:r>
              <a:rPr lang="ru-RU" sz="2800" dirty="0"/>
              <a:t> </a:t>
            </a:r>
            <a:r>
              <a:rPr lang="ru-RU" sz="2800" dirty="0" err="1"/>
              <a:t>покращити</a:t>
            </a:r>
            <a:r>
              <a:rPr lang="ru-RU" sz="2800" dirty="0"/>
              <a:t> </a:t>
            </a:r>
            <a:r>
              <a:rPr lang="ru-RU" sz="2800" dirty="0" err="1"/>
              <a:t>свій</a:t>
            </a:r>
            <a:r>
              <a:rPr lang="ru-RU" sz="2800" dirty="0"/>
              <a:t> </a:t>
            </a:r>
            <a:r>
              <a:rPr lang="ru-RU" sz="2800" dirty="0" err="1"/>
              <a:t>екологічний</a:t>
            </a:r>
            <a:r>
              <a:rPr lang="ru-RU" sz="2800" dirty="0"/>
              <a:t> стан. І </a:t>
            </a:r>
            <a:r>
              <a:rPr lang="ru-RU" sz="2800" dirty="0" err="1"/>
              <a:t>Україна</a:t>
            </a:r>
            <a:r>
              <a:rPr lang="ru-RU" sz="2800" dirty="0"/>
              <a:t>, </a:t>
            </a:r>
            <a:r>
              <a:rPr lang="ru-RU" sz="2800" dirty="0" err="1"/>
              <a:t>нарешті</a:t>
            </a:r>
            <a:r>
              <a:rPr lang="ru-RU" sz="2800" dirty="0"/>
              <a:t>, </a:t>
            </a:r>
            <a:r>
              <a:rPr lang="ru-RU" sz="2800" dirty="0" err="1"/>
              <a:t>відновить</a:t>
            </a:r>
            <a:r>
              <a:rPr lang="ru-RU" sz="2800" dirty="0"/>
              <a:t> силу </a:t>
            </a:r>
            <a:r>
              <a:rPr lang="ru-RU" sz="2800" dirty="0" err="1"/>
              <a:t>своєї</a:t>
            </a:r>
            <a:r>
              <a:rPr lang="ru-RU" sz="2800" dirty="0"/>
              <a:t> </a:t>
            </a:r>
            <a:r>
              <a:rPr lang="ru-RU" sz="2800" dirty="0" err="1"/>
              <a:t>країни</a:t>
            </a:r>
            <a:r>
              <a:rPr lang="ru-RU" sz="2800" dirty="0"/>
              <a:t> до </a:t>
            </a:r>
            <a:r>
              <a:rPr lang="ru-RU" sz="2800" dirty="0" err="1"/>
              <a:t>кінця</a:t>
            </a:r>
            <a:r>
              <a:rPr lang="ru-RU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3482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"/>
            <a:ext cx="88392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50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637468" cy="1362075"/>
          </a:xfrm>
        </p:spPr>
        <p:txBody>
          <a:bodyPr/>
          <a:lstStyle/>
          <a:p>
            <a:r>
              <a:rPr lang="uk-UA" dirty="0" smtClean="0"/>
              <a:t>   Джерела Інформації: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2060848"/>
            <a:ext cx="6637467" cy="372676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ua.textreferat.com/referat-5292-1.html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http://www.eco-live.com.ua/content/ekolog</a:t>
            </a:r>
            <a:r>
              <a:rPr lang="ru-RU" dirty="0">
                <a:hlinkClick r:id="rId3"/>
              </a:rPr>
              <a:t>і</a:t>
            </a:r>
            <a:r>
              <a:rPr lang="en-US" dirty="0" err="1">
                <a:hlinkClick r:id="rId3"/>
              </a:rPr>
              <a:t>chna-situats</a:t>
            </a:r>
            <a:r>
              <a:rPr lang="ru-RU" dirty="0">
                <a:hlinkClick r:id="rId3"/>
              </a:rPr>
              <a:t>і</a:t>
            </a:r>
            <a:r>
              <a:rPr lang="en-US" dirty="0" err="1">
                <a:hlinkClick r:id="rId3"/>
              </a:rPr>
              <a:t>ya</a:t>
            </a:r>
            <a:r>
              <a:rPr lang="en-US" dirty="0">
                <a:hlinkClick r:id="rId3"/>
              </a:rPr>
              <a:t>-v-</a:t>
            </a:r>
            <a:r>
              <a:rPr lang="en-US" dirty="0" err="1">
                <a:hlinkClick r:id="rId3"/>
              </a:rPr>
              <a:t>ukra</a:t>
            </a:r>
            <a:r>
              <a:rPr lang="ru-RU" dirty="0">
                <a:hlinkClick r:id="rId3"/>
              </a:rPr>
              <a:t>ї</a:t>
            </a:r>
            <a:r>
              <a:rPr lang="en-US" dirty="0" smtClean="0">
                <a:hlinkClick r:id="rId3"/>
              </a:rPr>
              <a:t>n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http://uk.wikipedia.org/wiki/</a:t>
            </a:r>
            <a:r>
              <a:rPr lang="ru-RU" dirty="0" err="1"/>
              <a:t>Екологія_України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8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0657" cy="1362075"/>
          </a:xfrm>
        </p:spPr>
        <p:txBody>
          <a:bodyPr/>
          <a:lstStyle/>
          <a:p>
            <a:r>
              <a:rPr lang="uk-UA" dirty="0" smtClean="0"/>
              <a:t>Підготували: учениці 9-Б класу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51720" y="3068960"/>
            <a:ext cx="6637467" cy="1520413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                       Пилипенко Тетяна</a:t>
            </a:r>
          </a:p>
          <a:p>
            <a:r>
              <a:rPr lang="uk-UA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та </a:t>
            </a:r>
          </a:p>
          <a:p>
            <a:r>
              <a:rPr lang="uk-UA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800" i="1" dirty="0" smtClean="0">
                <a:solidFill>
                  <a:schemeClr val="bg2">
                    <a:lumMod val="50000"/>
                  </a:schemeClr>
                </a:solidFill>
              </a:rPr>
              <a:t>                       Петрова Марія</a:t>
            </a:r>
            <a:endParaRPr lang="en-US" sz="28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53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80920" cy="1362075"/>
          </a:xfrm>
        </p:spPr>
        <p:txBody>
          <a:bodyPr>
            <a:normAutofit/>
          </a:bodyPr>
          <a:lstStyle/>
          <a:p>
            <a:r>
              <a:rPr lang="uk-UA" dirty="0" smtClean="0"/>
              <a:t>     </a:t>
            </a:r>
            <a:r>
              <a:rPr lang="uk-UA" sz="5400" dirty="0" smtClean="0"/>
              <a:t>Дякуємо за увагу!!!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2758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2" y="188640"/>
            <a:ext cx="8868886" cy="6480720"/>
          </a:xfrm>
        </p:spPr>
      </p:pic>
    </p:spTree>
    <p:extLst>
      <p:ext uri="{BB962C8B-B14F-4D97-AF65-F5344CB8AC3E}">
        <p14:creationId xmlns:p14="http://schemas.microsoft.com/office/powerpoint/2010/main" val="8976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04664"/>
            <a:ext cx="8280920" cy="6120680"/>
          </a:xfrm>
        </p:spPr>
      </p:pic>
    </p:spTree>
    <p:extLst>
      <p:ext uri="{BB962C8B-B14F-4D97-AF65-F5344CB8AC3E}">
        <p14:creationId xmlns:p14="http://schemas.microsoft.com/office/powerpoint/2010/main" val="329751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484784"/>
            <a:ext cx="6637468" cy="3738339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err="1"/>
              <a:t>Багато</a:t>
            </a:r>
            <a:r>
              <a:rPr lang="ru-RU" sz="2000" i="1" dirty="0"/>
              <a:t> речей </a:t>
            </a:r>
            <a:r>
              <a:rPr lang="ru-RU" sz="2000" i="1" dirty="0" err="1"/>
              <a:t>відповідає</a:t>
            </a:r>
            <a:r>
              <a:rPr lang="ru-RU" sz="2000" i="1" dirty="0"/>
              <a:t> за  стан </a:t>
            </a:r>
            <a:r>
              <a:rPr lang="ru-RU" sz="2000" i="1" dirty="0" err="1"/>
              <a:t>держави</a:t>
            </a:r>
            <a:r>
              <a:rPr lang="ru-RU" sz="2000" i="1" dirty="0"/>
              <a:t>, та </a:t>
            </a:r>
            <a:r>
              <a:rPr lang="ru-RU" sz="2000" i="1" dirty="0" err="1"/>
              <a:t>найголовнішою</a:t>
            </a:r>
            <a:r>
              <a:rPr lang="ru-RU" sz="2000" i="1" dirty="0"/>
              <a:t> з них є  </a:t>
            </a:r>
            <a:r>
              <a:rPr lang="ru-RU" sz="2000" i="1" dirty="0" err="1"/>
              <a:t>екологія</a:t>
            </a:r>
            <a:r>
              <a:rPr lang="ru-RU" sz="2000" i="1" dirty="0"/>
              <a:t>   </a:t>
            </a:r>
            <a:r>
              <a:rPr lang="ru-RU" sz="2000" i="1" dirty="0" err="1"/>
              <a:t>країни</a:t>
            </a:r>
            <a:r>
              <a:rPr lang="ru-RU" sz="2000" i="1" dirty="0"/>
              <a:t>. </a:t>
            </a:r>
            <a:r>
              <a:rPr lang="ru-RU" sz="2000" i="1" dirty="0" err="1"/>
              <a:t>Екологія</a:t>
            </a:r>
            <a:r>
              <a:rPr lang="ru-RU" sz="2000" i="1" dirty="0"/>
              <a:t> – 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здорове</a:t>
            </a:r>
            <a:r>
              <a:rPr lang="ru-RU" sz="2000" i="1" dirty="0"/>
              <a:t> </a:t>
            </a:r>
            <a:r>
              <a:rPr lang="ru-RU" sz="2000" i="1" dirty="0" err="1"/>
              <a:t>життя</a:t>
            </a:r>
            <a:r>
              <a:rPr lang="ru-RU" sz="2000" i="1" dirty="0"/>
              <a:t>  людей, а тому й  </a:t>
            </a:r>
            <a:r>
              <a:rPr lang="ru-RU" sz="2000" i="1" dirty="0" err="1"/>
              <a:t>забезпечення</a:t>
            </a:r>
            <a:r>
              <a:rPr lang="ru-RU" sz="2000" i="1" dirty="0"/>
              <a:t>  гарного </a:t>
            </a:r>
            <a:r>
              <a:rPr lang="ru-RU" sz="2000" i="1" dirty="0" err="1"/>
              <a:t>існування</a:t>
            </a:r>
            <a:r>
              <a:rPr lang="ru-RU" sz="2000" i="1" dirty="0"/>
              <a:t> . </a:t>
            </a:r>
            <a:r>
              <a:rPr lang="ru-RU" sz="2000" i="1" dirty="0" err="1"/>
              <a:t>Україна</a:t>
            </a:r>
            <a:r>
              <a:rPr lang="ru-RU" sz="2000" i="1" dirty="0"/>
              <a:t> ,</a:t>
            </a:r>
            <a:r>
              <a:rPr lang="ru-RU" sz="2000" i="1" dirty="0" err="1"/>
              <a:t>нажаль</a:t>
            </a:r>
            <a:r>
              <a:rPr lang="ru-RU" sz="2000" i="1" dirty="0"/>
              <a:t> , </a:t>
            </a:r>
            <a:r>
              <a:rPr lang="ru-RU" sz="2000" i="1" dirty="0" err="1"/>
              <a:t>посідає</a:t>
            </a:r>
            <a:r>
              <a:rPr lang="ru-RU" sz="2000" i="1" dirty="0"/>
              <a:t> не </a:t>
            </a:r>
            <a:r>
              <a:rPr lang="ru-RU" sz="2000" i="1" dirty="0" err="1"/>
              <a:t>найкращу</a:t>
            </a:r>
            <a:r>
              <a:rPr lang="ru-RU" sz="2000" i="1" dirty="0"/>
              <a:t> </a:t>
            </a:r>
            <a:r>
              <a:rPr lang="ru-RU" sz="2000" i="1" dirty="0" err="1"/>
              <a:t>сходинку</a:t>
            </a:r>
            <a:r>
              <a:rPr lang="ru-RU" sz="2000" i="1" dirty="0"/>
              <a:t> у рейтингу </a:t>
            </a:r>
            <a:r>
              <a:rPr lang="ru-RU" sz="2000" i="1" dirty="0" err="1"/>
              <a:t>екологічного</a:t>
            </a:r>
            <a:r>
              <a:rPr lang="ru-RU" sz="2000" i="1" dirty="0"/>
              <a:t> стану. </a:t>
            </a:r>
            <a:r>
              <a:rPr lang="ru-RU" sz="2000" i="1" dirty="0" err="1"/>
              <a:t>Багато</a:t>
            </a:r>
            <a:r>
              <a:rPr lang="ru-RU" sz="2000" i="1" dirty="0"/>
              <a:t> </a:t>
            </a:r>
            <a:r>
              <a:rPr lang="ru-RU" sz="2000" i="1" dirty="0" err="1"/>
              <a:t>факторів</a:t>
            </a:r>
            <a:r>
              <a:rPr lang="ru-RU" sz="2000" i="1" dirty="0"/>
              <a:t> </a:t>
            </a:r>
            <a:r>
              <a:rPr lang="ru-RU" sz="2000" i="1" dirty="0" err="1"/>
              <a:t>впливало</a:t>
            </a:r>
            <a:r>
              <a:rPr lang="ru-RU" sz="2000" i="1" dirty="0"/>
              <a:t> на  </a:t>
            </a:r>
            <a:r>
              <a:rPr lang="ru-RU" sz="2000" i="1" dirty="0" err="1"/>
              <a:t>погіршення</a:t>
            </a:r>
            <a:r>
              <a:rPr lang="ru-RU" sz="2000" i="1" dirty="0"/>
              <a:t>  стану </a:t>
            </a:r>
            <a:r>
              <a:rPr lang="ru-RU" sz="2000" i="1" dirty="0" err="1"/>
              <a:t>екології</a:t>
            </a:r>
            <a:r>
              <a:rPr lang="ru-RU" sz="2000" i="1" dirty="0"/>
              <a:t> в </a:t>
            </a:r>
            <a:r>
              <a:rPr lang="ru-RU" sz="2000" i="1" dirty="0" err="1"/>
              <a:t>нашій</a:t>
            </a:r>
            <a:r>
              <a:rPr lang="ru-RU" sz="2000" i="1" dirty="0"/>
              <a:t> </a:t>
            </a:r>
            <a:r>
              <a:rPr lang="ru-RU" sz="2000" i="1" dirty="0" err="1"/>
              <a:t>країні</a:t>
            </a:r>
            <a:r>
              <a:rPr lang="ru-RU" sz="2000" i="1" dirty="0"/>
              <a:t>, за роки </a:t>
            </a:r>
            <a:r>
              <a:rPr lang="ru-RU" sz="2000" i="1" dirty="0" err="1"/>
              <a:t>її</a:t>
            </a:r>
            <a:r>
              <a:rPr lang="ru-RU" sz="2000" i="1" dirty="0"/>
              <a:t> </a:t>
            </a:r>
            <a:r>
              <a:rPr lang="ru-RU" sz="2000" i="1" dirty="0" err="1"/>
              <a:t>існування</a:t>
            </a:r>
            <a:r>
              <a:rPr lang="ru-RU" sz="2000" i="1" dirty="0"/>
              <a:t>. Одним з таких  </a:t>
            </a:r>
            <a:r>
              <a:rPr lang="ru-RU" sz="2000" i="1" dirty="0" err="1"/>
              <a:t>факторів</a:t>
            </a:r>
            <a:r>
              <a:rPr lang="ru-RU" sz="2000" i="1" dirty="0"/>
              <a:t>  і є </a:t>
            </a:r>
            <a:r>
              <a:rPr lang="ru-RU" sz="2000" i="1" dirty="0" err="1"/>
              <a:t>аварія</a:t>
            </a:r>
            <a:r>
              <a:rPr lang="ru-RU" sz="2000" i="1" dirty="0"/>
              <a:t> на ЧАЕС, яка   </a:t>
            </a:r>
            <a:r>
              <a:rPr lang="ru-RU" sz="2000" i="1" dirty="0" err="1"/>
              <a:t>має</a:t>
            </a:r>
            <a:r>
              <a:rPr lang="ru-RU" sz="2000" i="1" dirty="0"/>
              <a:t> </a:t>
            </a:r>
            <a:r>
              <a:rPr lang="ru-RU" sz="2000" i="1" dirty="0" err="1"/>
              <a:t>страшні</a:t>
            </a:r>
            <a:r>
              <a:rPr lang="ru-RU" sz="2000" i="1" dirty="0"/>
              <a:t> </a:t>
            </a:r>
            <a:r>
              <a:rPr lang="ru-RU" sz="2000" i="1" dirty="0" err="1"/>
              <a:t>наслідки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залишились</a:t>
            </a:r>
            <a:r>
              <a:rPr lang="ru-RU" sz="2000" i="1" dirty="0"/>
              <a:t>  не  </a:t>
            </a:r>
            <a:r>
              <a:rPr lang="ru-RU" sz="2000" i="1" dirty="0" err="1"/>
              <a:t>тільки</a:t>
            </a:r>
            <a:r>
              <a:rPr lang="ru-RU" sz="2000" i="1" dirty="0"/>
              <a:t> у </a:t>
            </a:r>
            <a:r>
              <a:rPr lang="ru-RU" sz="2000" i="1" dirty="0" err="1"/>
              <a:t>нашій</a:t>
            </a:r>
            <a:r>
              <a:rPr lang="ru-RU" sz="2000" i="1" dirty="0"/>
              <a:t> </a:t>
            </a:r>
            <a:r>
              <a:rPr lang="ru-RU" sz="2000" i="1" dirty="0" err="1"/>
              <a:t>країні</a:t>
            </a:r>
            <a:r>
              <a:rPr lang="ru-RU" sz="2000" i="1" dirty="0"/>
              <a:t>.</a:t>
            </a:r>
            <a:r>
              <a:rPr lang="ru-RU" sz="3600" dirty="0"/>
              <a:t/>
            </a:r>
            <a:br>
              <a:rPr lang="ru-RU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41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332656"/>
            <a:ext cx="5688632" cy="6192688"/>
          </a:xfrm>
        </p:spPr>
      </p:pic>
    </p:spTree>
    <p:extLst>
      <p:ext uri="{BB962C8B-B14F-4D97-AF65-F5344CB8AC3E}">
        <p14:creationId xmlns:p14="http://schemas.microsoft.com/office/powerpoint/2010/main" val="392873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258645" y="764704"/>
            <a:ext cx="6637467" cy="5022909"/>
          </a:xfrm>
        </p:spPr>
        <p:txBody>
          <a:bodyPr>
            <a:normAutofit fontScale="92500" lnSpcReduction="20000"/>
          </a:bodyPr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sz="3000" i="1" dirty="0" smtClean="0">
                <a:solidFill>
                  <a:schemeClr val="accent1">
                    <a:lumMod val="75000"/>
                  </a:schemeClr>
                </a:solidFill>
              </a:rPr>
              <a:t>На порозі  </a:t>
            </a:r>
            <a:r>
              <a:rPr lang="en-US" sz="3000" i="1" dirty="0" smtClean="0">
                <a:solidFill>
                  <a:schemeClr val="accent1">
                    <a:lumMod val="75000"/>
                  </a:schemeClr>
                </a:solidFill>
              </a:rPr>
              <a:t>XXI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століття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кологічні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проблеми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набули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статусу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глобальних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.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Людство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свідомлює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небезпеку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корочення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Землі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-за</a:t>
            </a: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вого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впливу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масштаби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риродокористування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нтенсивність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господарювання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абруднення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природнного</a:t>
            </a:r>
            <a:endParaRPr lang="ru-RU" sz="3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000" i="1" dirty="0" err="1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</a:rPr>
              <a:t>ередовища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30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692696"/>
            <a:ext cx="6637467" cy="5094917"/>
          </a:xfrm>
        </p:spPr>
        <p:txBody>
          <a:bodyPr>
            <a:normAutofit/>
          </a:bodyPr>
          <a:lstStyle/>
          <a:p>
            <a:pPr algn="ctr"/>
            <a:r>
              <a:rPr lang="uk-UA" sz="2400" i="1" dirty="0" smtClean="0">
                <a:solidFill>
                  <a:schemeClr val="bg2">
                    <a:lumMod val="75000"/>
                  </a:schemeClr>
                </a:solidFill>
                <a:cs typeface="Andalus" panose="02020603050405020304" pitchFamily="18" charset="-78"/>
              </a:rPr>
              <a:t>Однак відчуття тривоги за якість </a:t>
            </a:r>
            <a:r>
              <a:rPr lang="uk-UA" sz="2400" i="1" dirty="0" err="1" smtClean="0">
                <a:solidFill>
                  <a:schemeClr val="bg2">
                    <a:lumMod val="75000"/>
                  </a:schemeClr>
                </a:solidFill>
                <a:cs typeface="Andalus" panose="02020603050405020304" pitchFamily="18" charset="-78"/>
              </a:rPr>
              <a:t>останього</a:t>
            </a:r>
            <a:r>
              <a:rPr lang="uk-UA" sz="2400" i="1" dirty="0" smtClean="0">
                <a:solidFill>
                  <a:schemeClr val="bg2">
                    <a:lumMod val="75000"/>
                  </a:schemeClr>
                </a:solidFill>
                <a:cs typeface="Andalus" panose="02020603050405020304" pitchFamily="18" charset="-78"/>
              </a:rPr>
              <a:t> властиве далеко не кожному з нас, жителів міста й села, де знаходяться основні джерела забруднення атмосферного повітря, природних вод, </a:t>
            </a:r>
            <a:r>
              <a:rPr lang="uk-UA" sz="2400" i="1" dirty="0" err="1" smtClean="0">
                <a:solidFill>
                  <a:schemeClr val="bg2">
                    <a:lumMod val="75000"/>
                  </a:schemeClr>
                </a:solidFill>
                <a:cs typeface="Andalus" panose="02020603050405020304" pitchFamily="18" charset="-78"/>
              </a:rPr>
              <a:t>грунтів</a:t>
            </a:r>
            <a:r>
              <a:rPr lang="uk-UA" sz="24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uk-UA" sz="2400" i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uk-UA" sz="2400" i="1" dirty="0" smtClean="0">
                <a:solidFill>
                  <a:schemeClr val="bg2">
                    <a:lumMod val="75000"/>
                  </a:schemeClr>
                </a:solidFill>
                <a:cs typeface="Aparajita" panose="020B0604020202020204" pitchFamily="34" charset="0"/>
              </a:rPr>
              <a:t>Земля, що живить нас, повітря, яким ми дихаємо, вода, яку п’ємо, щорічно зазнають величезних втрат від необдуманої дії тих, хто ними користується.</a:t>
            </a:r>
            <a:endParaRPr lang="en-US" sz="2400" i="1" dirty="0">
              <a:solidFill>
                <a:schemeClr val="bg2">
                  <a:lumMod val="75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0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08911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53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411</TotalTime>
  <Words>472</Words>
  <Application>Microsoft Office PowerPoint</Application>
  <PresentationFormat>Экран (4:3)</PresentationFormat>
  <Paragraphs>48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Остин</vt:lpstr>
      <vt:lpstr>Екологічна  ситуація  в        Україні</vt:lpstr>
      <vt:lpstr>         План </vt:lpstr>
      <vt:lpstr>Презентация PowerPoint</vt:lpstr>
      <vt:lpstr>Презентация PowerPoint</vt:lpstr>
      <vt:lpstr>Багато речей відповідає за  стан держави, та найголовнішою з них є  екологія   країни. Екологія – це здорове життя  людей, а тому й  забезпечення  гарного існування . Україна ,нажаль , посідає не найкращу сходинку у рейтингу екологічного стану. Багато факторів впливало на  погіршення  стану екології в нашій країні, за роки її існування. Одним з таких  факторів  і є аварія на ЧАЕС, яка   має страшні наслідки, що залишились  не  тільки у нашій країні.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Україні на середину 1980-х років було зосереджено до 40 % потужностей атомних електростанцій СРСР. Найбільші викиди речовин в атмосферу спостерігалися в великих індустріальних центрах: Кривому Розі, Маріуполі, Запоріжжі, Дніпропетровську, Єнакієвому, Донецьку, Дебальцевому, Макіївці та ін.</vt:lpstr>
      <vt:lpstr>Презентация PowerPoint</vt:lpstr>
      <vt:lpstr>Презентация PowerPoint</vt:lpstr>
      <vt:lpstr>Презентация PowerPoint</vt:lpstr>
      <vt:lpstr>   Людина повинна зрозуміти, що вона є частиною природи. Тому знищуючи природу,  вона знищує себе та своє буття на планеті.   </vt:lpstr>
      <vt:lpstr>Презентация PowerPoint</vt:lpstr>
      <vt:lpstr>Презентация PowerPoint</vt:lpstr>
      <vt:lpstr>           Основним забруднювачем атмосферного повітря в Україні є промисловість : вона робить майже вдвічі більше шкідливих викидів, ніж автотранспорт (відповідно 65 і 35 %). Серед промислових об'єктів основними забруднювачами атмосферного повітря є підприємства теплоенергетики (близько 29 % усіх шкідливих викидів у атмосферу). </vt:lpstr>
      <vt:lpstr>Загалом, на рахунок енергетичної, металургійної та вугільної промисловості можна віднести відповідно 33, 25 і 23 % усіх забруднюючих речовин, що викидаються в атмосферу, підприємств хімічної та нафтохімічної промисловості — 3 %. Найбільша частка викидів припадає на Донецько-Придніпровський регіон — 79 % загального обсягу викидів у країні.</vt:lpstr>
      <vt:lpstr>Досить тривалий занепад української економіки, високий рівень бідності населення країни, важкі наслідки Чорнобильського лиха, та інші катаклізми не зламають прагнення України покращити свій екологічний стан. І Україна, нарешті, відновить силу своєї країни до кінця.</vt:lpstr>
      <vt:lpstr>Презентация PowerPoint</vt:lpstr>
      <vt:lpstr>   Джерела Інформації:</vt:lpstr>
      <vt:lpstr>Підготували: учениці 9-Б класу</vt:lpstr>
      <vt:lpstr>     Дякуємо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Екологічна  ситуація  в  Україні</dc:title>
  <dc:creator>Таня</dc:creator>
  <cp:lastModifiedBy>Таня</cp:lastModifiedBy>
  <cp:revision>12</cp:revision>
  <dcterms:created xsi:type="dcterms:W3CDTF">2014-10-12T06:58:46Z</dcterms:created>
  <dcterms:modified xsi:type="dcterms:W3CDTF">2014-10-12T19:48:02Z</dcterms:modified>
</cp:coreProperties>
</file>