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4C8A-AB98-4B30-A7E9-46A42BEE0F73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982C-4BEC-41CF-AE08-62C5D3A74C8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4C8A-AB98-4B30-A7E9-46A42BEE0F73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982C-4BEC-41CF-AE08-62C5D3A74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4C8A-AB98-4B30-A7E9-46A42BEE0F73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982C-4BEC-41CF-AE08-62C5D3A74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4C8A-AB98-4B30-A7E9-46A42BEE0F73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982C-4BEC-41CF-AE08-62C5D3A74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4C8A-AB98-4B30-A7E9-46A42BEE0F73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982C-4BEC-41CF-AE08-62C5D3A74C8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4C8A-AB98-4B30-A7E9-46A42BEE0F73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982C-4BEC-41CF-AE08-62C5D3A74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4C8A-AB98-4B30-A7E9-46A42BEE0F73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982C-4BEC-41CF-AE08-62C5D3A74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4C8A-AB98-4B30-A7E9-46A42BEE0F73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982C-4BEC-41CF-AE08-62C5D3A74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4C8A-AB98-4B30-A7E9-46A42BEE0F73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982C-4BEC-41CF-AE08-62C5D3A74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4C8A-AB98-4B30-A7E9-46A42BEE0F73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982C-4BEC-41CF-AE08-62C5D3A74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4C8A-AB98-4B30-A7E9-46A42BEE0F73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E33982C-4BEC-41CF-AE08-62C5D3A74C8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F94C8A-AB98-4B30-A7E9-46A42BEE0F73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33982C-4BEC-41CF-AE08-62C5D3A74C8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851648" cy="132873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72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Коксування вугілля</a:t>
            </a:r>
            <a:endParaRPr lang="ru-RU" sz="72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9698" name="Picture 2" descr="http://news.nikcity.com/storage/images/2012_08/49699_1_500x37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496"/>
            <a:ext cx="4095745" cy="30718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9700" name="Picture 4" descr="http://vkemerovo.net/Content/dynamic/pics/10032/other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3116"/>
            <a:ext cx="4164797" cy="4286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zgon.pl/uploads/event/b33c2a0cf8cbaed03cfcbc96e29c97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56" y="0"/>
            <a:ext cx="9129744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643446"/>
            <a:ext cx="8043890" cy="20383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</a:t>
            </a:r>
            <a:r>
              <a:rPr lang="ru-RU" i="1" dirty="0" err="1" smtClean="0">
                <a:latin typeface="+mj-lt"/>
              </a:rPr>
              <a:t>Основним</a:t>
            </a:r>
            <a:r>
              <a:rPr lang="ru-RU" i="1" dirty="0" smtClean="0">
                <a:latin typeface="+mj-lt"/>
              </a:rPr>
              <a:t> </a:t>
            </a:r>
            <a:r>
              <a:rPr lang="ru-RU" i="1" dirty="0" smtClean="0">
                <a:latin typeface="+mj-lt"/>
              </a:rPr>
              <a:t>способом </a:t>
            </a:r>
            <a:r>
              <a:rPr lang="ru-RU" i="1" dirty="0" err="1" smtClean="0">
                <a:latin typeface="+mj-lt"/>
              </a:rPr>
              <a:t>переробки</a:t>
            </a:r>
            <a:r>
              <a:rPr lang="ru-RU" i="1" dirty="0" smtClean="0">
                <a:latin typeface="+mj-lt"/>
              </a:rPr>
              <a:t> </a:t>
            </a:r>
            <a:r>
              <a:rPr lang="ru-RU" i="1" dirty="0" err="1" smtClean="0">
                <a:latin typeface="+mj-lt"/>
              </a:rPr>
              <a:t>кам’яного</a:t>
            </a:r>
            <a:r>
              <a:rPr lang="ru-RU" i="1" dirty="0" smtClean="0">
                <a:latin typeface="+mj-lt"/>
              </a:rPr>
              <a:t> </a:t>
            </a:r>
            <a:r>
              <a:rPr lang="ru-RU" i="1" dirty="0" err="1" smtClean="0">
                <a:latin typeface="+mj-lt"/>
              </a:rPr>
              <a:t>вугілля</a:t>
            </a:r>
            <a:r>
              <a:rPr lang="ru-RU" i="1" dirty="0" smtClean="0">
                <a:latin typeface="+mj-lt"/>
              </a:rPr>
              <a:t> </a:t>
            </a:r>
            <a:r>
              <a:rPr lang="ru-RU" i="1" dirty="0" err="1" smtClean="0">
                <a:latin typeface="+mj-lt"/>
              </a:rPr>
              <a:t>є</a:t>
            </a:r>
            <a:r>
              <a:rPr lang="ru-RU" i="1" dirty="0" smtClean="0">
                <a:latin typeface="+mj-lt"/>
              </a:rPr>
              <a:t> </a:t>
            </a:r>
            <a:r>
              <a:rPr lang="ru-RU" i="1" dirty="0" err="1" smtClean="0">
                <a:latin typeface="+mj-lt"/>
              </a:rPr>
              <a:t>коксування</a:t>
            </a:r>
            <a:r>
              <a:rPr lang="ru-RU" i="1" dirty="0" smtClean="0">
                <a:latin typeface="+mj-lt"/>
              </a:rPr>
              <a:t>. </a:t>
            </a:r>
            <a:r>
              <a:rPr lang="ru-RU" i="1" dirty="0" err="1" smtClean="0">
                <a:latin typeface="+mj-lt"/>
              </a:rPr>
              <a:t>Даним</a:t>
            </a:r>
            <a:r>
              <a:rPr lang="ru-RU" i="1" dirty="0" smtClean="0">
                <a:latin typeface="+mj-lt"/>
              </a:rPr>
              <a:t> методом </a:t>
            </a:r>
            <a:r>
              <a:rPr lang="ru-RU" i="1" dirty="0" err="1" smtClean="0">
                <a:latin typeface="+mj-lt"/>
              </a:rPr>
              <a:t>із</a:t>
            </a:r>
            <a:r>
              <a:rPr lang="ru-RU" i="1" dirty="0" smtClean="0">
                <a:latin typeface="+mj-lt"/>
              </a:rPr>
              <a:t> </a:t>
            </a:r>
            <a:r>
              <a:rPr lang="ru-RU" i="1" dirty="0" err="1" smtClean="0">
                <a:latin typeface="+mj-lt"/>
              </a:rPr>
              <a:t>кам’яного</a:t>
            </a:r>
            <a:r>
              <a:rPr lang="ru-RU" i="1" dirty="0" smtClean="0">
                <a:latin typeface="+mj-lt"/>
              </a:rPr>
              <a:t> </a:t>
            </a:r>
            <a:r>
              <a:rPr lang="ru-RU" i="1" dirty="0" err="1" smtClean="0">
                <a:latin typeface="+mj-lt"/>
              </a:rPr>
              <a:t>вугілля</a:t>
            </a:r>
            <a:r>
              <a:rPr lang="ru-RU" i="1" dirty="0" smtClean="0">
                <a:latin typeface="+mj-lt"/>
              </a:rPr>
              <a:t> </a:t>
            </a:r>
            <a:r>
              <a:rPr lang="ru-RU" i="1" dirty="0" err="1" smtClean="0">
                <a:latin typeface="+mj-lt"/>
              </a:rPr>
              <a:t>одержують</a:t>
            </a:r>
            <a:r>
              <a:rPr lang="ru-RU" i="1" dirty="0" smtClean="0">
                <a:latin typeface="+mj-lt"/>
              </a:rPr>
              <a:t> </a:t>
            </a:r>
            <a:r>
              <a:rPr lang="ru-RU" i="1" dirty="0" err="1" smtClean="0">
                <a:latin typeface="+mj-lt"/>
              </a:rPr>
              <a:t>чотири</a:t>
            </a:r>
            <a:r>
              <a:rPr lang="ru-RU" i="1" dirty="0" smtClean="0">
                <a:latin typeface="+mj-lt"/>
              </a:rPr>
              <a:t> </a:t>
            </a:r>
            <a:r>
              <a:rPr lang="ru-RU" i="1" dirty="0" err="1" smtClean="0">
                <a:latin typeface="+mj-lt"/>
              </a:rPr>
              <a:t>основних</a:t>
            </a:r>
            <a:r>
              <a:rPr lang="ru-RU" i="1" dirty="0" smtClean="0">
                <a:latin typeface="+mj-lt"/>
              </a:rPr>
              <a:t> </a:t>
            </a:r>
            <a:r>
              <a:rPr lang="ru-RU" i="1" dirty="0" err="1" smtClean="0">
                <a:latin typeface="+mj-lt"/>
              </a:rPr>
              <a:t>продукти</a:t>
            </a:r>
            <a:r>
              <a:rPr lang="ru-RU" i="1" dirty="0" smtClean="0">
                <a:latin typeface="+mj-lt"/>
              </a:rPr>
              <a:t>: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кокс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коксовий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газ,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кам’яновугільна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смола,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аміачна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вода.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28604"/>
            <a:ext cx="5643602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Коксування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або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піроліз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 –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це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розклад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органічних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речовин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без доступу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повітря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при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високій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температурі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3143248"/>
            <a:ext cx="4071966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Тривалість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процесу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близько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14 годин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zgon.pl/uploads/event/b33c2a0cf8cbaed03cfcbc96e29c97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56" y="0"/>
            <a:ext cx="9129744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714356"/>
            <a:ext cx="7572428" cy="52937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+mj-lt"/>
              </a:rPr>
              <a:t>Цей </a:t>
            </a:r>
            <a:r>
              <a:rPr lang="ru-RU" sz="2000" b="1" i="1" dirty="0" err="1">
                <a:latin typeface="+mj-lt"/>
              </a:rPr>
              <a:t>процес</a:t>
            </a:r>
            <a:r>
              <a:rPr lang="ru-RU" sz="2000" b="1" i="1" dirty="0">
                <a:latin typeface="+mj-lt"/>
              </a:rPr>
              <a:t> </a:t>
            </a:r>
            <a:r>
              <a:rPr lang="ru-RU" sz="2000" b="1" i="1" dirty="0" err="1">
                <a:latin typeface="+mj-lt"/>
              </a:rPr>
              <a:t>здійснюється</a:t>
            </a:r>
            <a:r>
              <a:rPr lang="ru-RU" sz="2000" b="1" i="1" dirty="0">
                <a:latin typeface="+mj-lt"/>
              </a:rPr>
              <a:t> на </a:t>
            </a:r>
            <a:r>
              <a:rPr lang="ru-RU" sz="2000" b="1" i="1" dirty="0" err="1">
                <a:latin typeface="+mj-lt"/>
              </a:rPr>
              <a:t>коксохімічних</a:t>
            </a:r>
            <a:r>
              <a:rPr lang="ru-RU" sz="2000" b="1" i="1" dirty="0">
                <a:latin typeface="+mj-lt"/>
              </a:rPr>
              <a:t> заводах, де </a:t>
            </a:r>
            <a:r>
              <a:rPr lang="ru-RU" sz="2000" b="1" i="1" dirty="0" err="1">
                <a:latin typeface="+mj-lt"/>
              </a:rPr>
              <a:t>вугільна</a:t>
            </a:r>
            <a:r>
              <a:rPr lang="ru-RU" sz="2000" b="1" i="1" dirty="0">
                <a:latin typeface="+mj-lt"/>
              </a:rPr>
              <a:t> шихта </a:t>
            </a:r>
            <a:r>
              <a:rPr lang="ru-RU" sz="2000" b="1" i="1" dirty="0" err="1">
                <a:latin typeface="+mj-lt"/>
              </a:rPr>
              <a:t>переробляється</a:t>
            </a:r>
            <a:r>
              <a:rPr lang="ru-RU" sz="2000" b="1" i="1" dirty="0">
                <a:latin typeface="+mj-lt"/>
              </a:rPr>
              <a:t> в </a:t>
            </a:r>
            <a:r>
              <a:rPr lang="ru-RU" sz="2000" b="1" i="1" dirty="0" err="1">
                <a:latin typeface="+mj-lt"/>
              </a:rPr>
              <a:t>спеціальних</a:t>
            </a:r>
            <a:r>
              <a:rPr lang="ru-RU" sz="2000" b="1" i="1" dirty="0">
                <a:latin typeface="+mj-lt"/>
              </a:rPr>
              <a:t> камерах при </a:t>
            </a:r>
            <a:r>
              <a:rPr lang="ru-RU" sz="2000" b="1" i="1" dirty="0" err="1">
                <a:latin typeface="+mj-lt"/>
              </a:rPr>
              <a:t>температурі</a:t>
            </a:r>
            <a:r>
              <a:rPr lang="ru-RU" sz="2000" b="1" i="1" dirty="0">
                <a:latin typeface="+mj-lt"/>
              </a:rPr>
              <a:t> 1000-1200 </a:t>
            </a:r>
            <a:r>
              <a:rPr lang="ru-RU" sz="2000" b="1" i="1" baseline="30000" dirty="0" err="1">
                <a:latin typeface="+mj-lt"/>
              </a:rPr>
              <a:t>о</a:t>
            </a:r>
            <a:r>
              <a:rPr lang="ru-RU" sz="2000" b="1" i="1" dirty="0" err="1">
                <a:latin typeface="+mj-lt"/>
              </a:rPr>
              <a:t>С</a:t>
            </a:r>
            <a:r>
              <a:rPr lang="ru-RU" sz="2000" b="1" i="1" dirty="0">
                <a:latin typeface="+mj-lt"/>
              </a:rPr>
              <a:t>. </a:t>
            </a:r>
            <a:endParaRPr lang="ru-RU" sz="2000" b="1" i="1" dirty="0" smtClean="0"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ru-RU" sz="2000" b="1" i="1" dirty="0" smtClean="0">
                <a:latin typeface="+mj-lt"/>
              </a:rPr>
              <a:t> </a:t>
            </a:r>
            <a:r>
              <a:rPr lang="ru-RU" sz="2000" b="1" i="1" dirty="0" err="1" smtClean="0">
                <a:latin typeface="+mj-lt"/>
              </a:rPr>
              <a:t>Камери</a:t>
            </a:r>
            <a:r>
              <a:rPr lang="ru-RU" sz="2000" b="1" i="1" dirty="0" smtClean="0">
                <a:latin typeface="+mj-lt"/>
              </a:rPr>
              <a:t> </a:t>
            </a:r>
            <a:r>
              <a:rPr lang="ru-RU" sz="2000" b="1" i="1" dirty="0" err="1">
                <a:latin typeface="+mj-lt"/>
              </a:rPr>
              <a:t>відокремлені</a:t>
            </a:r>
            <a:r>
              <a:rPr lang="ru-RU" sz="2000" b="1" i="1" dirty="0">
                <a:latin typeface="+mj-lt"/>
              </a:rPr>
              <a:t> одна </a:t>
            </a:r>
            <a:r>
              <a:rPr lang="ru-RU" sz="2000" b="1" i="1" dirty="0" err="1">
                <a:latin typeface="+mj-lt"/>
              </a:rPr>
              <a:t>від</a:t>
            </a:r>
            <a:r>
              <a:rPr lang="ru-RU" sz="2000" b="1" i="1" dirty="0">
                <a:latin typeface="+mj-lt"/>
              </a:rPr>
              <a:t> </a:t>
            </a:r>
            <a:r>
              <a:rPr lang="ru-RU" sz="2000" b="1" i="1" dirty="0" err="1">
                <a:latin typeface="+mj-lt"/>
              </a:rPr>
              <a:t>одної</a:t>
            </a:r>
            <a:r>
              <a:rPr lang="ru-RU" sz="2000" b="1" i="1" dirty="0">
                <a:latin typeface="+mj-lt"/>
              </a:rPr>
              <a:t> </a:t>
            </a:r>
            <a:r>
              <a:rPr lang="ru-RU" sz="2000" b="1" i="1" dirty="0" err="1">
                <a:latin typeface="+mj-lt"/>
              </a:rPr>
              <a:t>опалювальними</a:t>
            </a:r>
            <a:r>
              <a:rPr lang="ru-RU" sz="2000" b="1" i="1" dirty="0">
                <a:latin typeface="+mj-lt"/>
              </a:rPr>
              <a:t> </a:t>
            </a:r>
            <a:r>
              <a:rPr lang="ru-RU" sz="2000" b="1" i="1" dirty="0" err="1">
                <a:latin typeface="+mj-lt"/>
              </a:rPr>
              <a:t>простінками</a:t>
            </a:r>
            <a:r>
              <a:rPr lang="ru-RU" sz="2000" b="1" i="1" dirty="0">
                <a:latin typeface="+mj-lt"/>
              </a:rPr>
              <a:t>, в каналах </a:t>
            </a:r>
            <a:r>
              <a:rPr lang="ru-RU" sz="2000" b="1" i="1" dirty="0" err="1">
                <a:latin typeface="+mj-lt"/>
              </a:rPr>
              <a:t>яких</a:t>
            </a:r>
            <a:r>
              <a:rPr lang="ru-RU" sz="2000" b="1" i="1" dirty="0">
                <a:latin typeface="+mj-lt"/>
              </a:rPr>
              <a:t> </a:t>
            </a:r>
            <a:r>
              <a:rPr lang="ru-RU" sz="2000" b="1" i="1" dirty="0" err="1">
                <a:latin typeface="+mj-lt"/>
              </a:rPr>
              <a:t>спалюють</a:t>
            </a:r>
            <a:r>
              <a:rPr lang="ru-RU" sz="2000" b="1" i="1" dirty="0">
                <a:latin typeface="+mj-lt"/>
              </a:rPr>
              <a:t> </a:t>
            </a:r>
            <a:r>
              <a:rPr lang="ru-RU" sz="2000" b="1" i="1" dirty="0" err="1">
                <a:latin typeface="+mj-lt"/>
              </a:rPr>
              <a:t>газоподібне</a:t>
            </a:r>
            <a:r>
              <a:rPr lang="ru-RU" sz="2000" b="1" i="1" dirty="0">
                <a:latin typeface="+mj-lt"/>
              </a:rPr>
              <a:t> </a:t>
            </a:r>
            <a:r>
              <a:rPr lang="ru-RU" sz="2000" b="1" i="1" dirty="0" err="1">
                <a:latin typeface="+mj-lt"/>
              </a:rPr>
              <a:t>паливо</a:t>
            </a:r>
            <a:r>
              <a:rPr lang="ru-RU" sz="2000" b="1" i="1" dirty="0">
                <a:latin typeface="+mj-lt"/>
              </a:rPr>
              <a:t> (</a:t>
            </a:r>
            <a:r>
              <a:rPr lang="ru-RU" sz="2000" b="1" i="1" dirty="0" err="1">
                <a:latin typeface="+mj-lt"/>
              </a:rPr>
              <a:t>коксовий</a:t>
            </a:r>
            <a:r>
              <a:rPr lang="ru-RU" sz="2000" b="1" i="1" dirty="0">
                <a:latin typeface="+mj-lt"/>
              </a:rPr>
              <a:t> </a:t>
            </a:r>
            <a:r>
              <a:rPr lang="ru-RU" sz="2000" b="1" i="1" dirty="0" err="1">
                <a:latin typeface="+mj-lt"/>
              </a:rPr>
              <a:t>або</a:t>
            </a:r>
            <a:r>
              <a:rPr lang="ru-RU" sz="2000" b="1" i="1" dirty="0">
                <a:latin typeface="+mj-lt"/>
              </a:rPr>
              <a:t> </a:t>
            </a:r>
            <a:r>
              <a:rPr lang="ru-RU" sz="2000" b="1" i="1" dirty="0" err="1">
                <a:latin typeface="+mj-lt"/>
              </a:rPr>
              <a:t>доменний</a:t>
            </a:r>
            <a:r>
              <a:rPr lang="ru-RU" sz="2000" b="1" i="1" dirty="0">
                <a:latin typeface="+mj-lt"/>
              </a:rPr>
              <a:t> газ) для </a:t>
            </a:r>
            <a:r>
              <a:rPr lang="ru-RU" sz="2000" b="1" i="1" dirty="0" err="1">
                <a:latin typeface="+mj-lt"/>
              </a:rPr>
              <a:t>підтримання</a:t>
            </a:r>
            <a:r>
              <a:rPr lang="ru-RU" sz="2000" b="1" i="1" dirty="0">
                <a:latin typeface="+mj-lt"/>
              </a:rPr>
              <a:t> </a:t>
            </a:r>
            <a:r>
              <a:rPr lang="ru-RU" sz="2000" b="1" i="1" dirty="0" err="1">
                <a:latin typeface="+mj-lt"/>
              </a:rPr>
              <a:t>високої</a:t>
            </a:r>
            <a:r>
              <a:rPr lang="ru-RU" sz="2000" b="1" i="1" dirty="0">
                <a:latin typeface="+mj-lt"/>
              </a:rPr>
              <a:t> </a:t>
            </a:r>
            <a:r>
              <a:rPr lang="ru-RU" sz="2000" b="1" i="1" dirty="0" err="1">
                <a:latin typeface="+mj-lt"/>
              </a:rPr>
              <a:t>температури</a:t>
            </a:r>
            <a:r>
              <a:rPr lang="ru-RU" sz="2000" b="1" i="1" dirty="0">
                <a:latin typeface="+mj-lt"/>
              </a:rPr>
              <a:t>. </a:t>
            </a:r>
            <a:endParaRPr lang="ru-RU" sz="2000" b="1" i="1" dirty="0" smtClean="0"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ru-RU" sz="2000" b="1" i="1" dirty="0" smtClean="0">
                <a:latin typeface="+mj-lt"/>
              </a:rPr>
              <a:t> </a:t>
            </a:r>
            <a:r>
              <a:rPr lang="ru-RU" sz="2000" b="1" i="1" dirty="0" err="1" smtClean="0">
                <a:latin typeface="+mj-lt"/>
              </a:rPr>
              <a:t>Кілька</a:t>
            </a:r>
            <a:r>
              <a:rPr lang="ru-RU" sz="2000" b="1" i="1" dirty="0" smtClean="0">
                <a:latin typeface="+mj-lt"/>
              </a:rPr>
              <a:t> </a:t>
            </a:r>
            <a:r>
              <a:rPr lang="ru-RU" sz="2000" b="1" i="1" dirty="0" err="1">
                <a:latin typeface="+mj-lt"/>
              </a:rPr>
              <a:t>десятків</a:t>
            </a:r>
            <a:r>
              <a:rPr lang="ru-RU" sz="2000" b="1" i="1" dirty="0">
                <a:latin typeface="+mj-lt"/>
              </a:rPr>
              <a:t> таких камер </a:t>
            </a:r>
            <a:r>
              <a:rPr lang="ru-RU" sz="2000" b="1" i="1" dirty="0" err="1">
                <a:latin typeface="+mj-lt"/>
              </a:rPr>
              <a:t>утворюють</a:t>
            </a:r>
            <a:r>
              <a:rPr lang="ru-RU" sz="2000" b="1" i="1" dirty="0">
                <a:latin typeface="+mj-lt"/>
              </a:rPr>
              <a:t> батарею </a:t>
            </a:r>
            <a:r>
              <a:rPr lang="ru-RU" sz="2000" b="1" i="1" dirty="0" err="1">
                <a:latin typeface="+mj-lt"/>
              </a:rPr>
              <a:t>коксових</a:t>
            </a:r>
            <a:r>
              <a:rPr lang="ru-RU" sz="2000" b="1" i="1" dirty="0">
                <a:latin typeface="+mj-lt"/>
              </a:rPr>
              <a:t> печей. </a:t>
            </a:r>
            <a:endParaRPr lang="ru-RU" sz="2000" b="1" i="1" dirty="0" smtClean="0"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ru-RU" sz="2000" b="1" i="1" dirty="0" smtClean="0">
                <a:latin typeface="+mj-lt"/>
              </a:rPr>
              <a:t>При </a:t>
            </a:r>
            <a:r>
              <a:rPr lang="ru-RU" sz="2000" b="1" i="1" dirty="0" err="1">
                <a:latin typeface="+mj-lt"/>
              </a:rPr>
              <a:t>нагріванні</a:t>
            </a:r>
            <a:r>
              <a:rPr lang="ru-RU" sz="2000" b="1" i="1" dirty="0">
                <a:latin typeface="+mj-lt"/>
              </a:rPr>
              <a:t> </a:t>
            </a:r>
            <a:r>
              <a:rPr lang="ru-RU" sz="2000" b="1" i="1" dirty="0" err="1">
                <a:latin typeface="+mj-lt"/>
              </a:rPr>
              <a:t>органічні</a:t>
            </a:r>
            <a:r>
              <a:rPr lang="ru-RU" sz="2000" b="1" i="1" dirty="0">
                <a:latin typeface="+mj-lt"/>
              </a:rPr>
              <a:t> </a:t>
            </a:r>
            <a:r>
              <a:rPr lang="ru-RU" sz="2000" b="1" i="1" dirty="0" err="1">
                <a:latin typeface="+mj-lt"/>
              </a:rPr>
              <a:t>речовини</a:t>
            </a:r>
            <a:r>
              <a:rPr lang="ru-RU" sz="2000" b="1" i="1" dirty="0">
                <a:latin typeface="+mj-lt"/>
              </a:rPr>
              <a:t>, </a:t>
            </a:r>
            <a:r>
              <a:rPr lang="ru-RU" sz="2000" b="1" i="1" dirty="0" err="1">
                <a:latin typeface="+mj-lt"/>
              </a:rPr>
              <a:t>що</a:t>
            </a:r>
            <a:r>
              <a:rPr lang="ru-RU" sz="2000" b="1" i="1" dirty="0">
                <a:latin typeface="+mj-lt"/>
              </a:rPr>
              <a:t> </a:t>
            </a:r>
            <a:r>
              <a:rPr lang="ru-RU" sz="2000" b="1" i="1" dirty="0" err="1">
                <a:latin typeface="+mj-lt"/>
              </a:rPr>
              <a:t>входять</a:t>
            </a:r>
            <a:r>
              <a:rPr lang="ru-RU" sz="2000" b="1" i="1" dirty="0">
                <a:latin typeface="+mj-lt"/>
              </a:rPr>
              <a:t> до складу </a:t>
            </a:r>
            <a:r>
              <a:rPr lang="ru-RU" sz="2000" b="1" i="1" dirty="0" err="1">
                <a:latin typeface="+mj-lt"/>
              </a:rPr>
              <a:t>кам’яного</a:t>
            </a:r>
            <a:r>
              <a:rPr lang="ru-RU" sz="2000" b="1" i="1" dirty="0">
                <a:latin typeface="+mj-lt"/>
              </a:rPr>
              <a:t> </a:t>
            </a:r>
            <a:r>
              <a:rPr lang="ru-RU" sz="2000" b="1" i="1" dirty="0" err="1">
                <a:latin typeface="+mj-lt"/>
              </a:rPr>
              <a:t>вугілля</a:t>
            </a:r>
            <a:r>
              <a:rPr lang="ru-RU" sz="2000" b="1" i="1" dirty="0">
                <a:latin typeface="+mj-lt"/>
              </a:rPr>
              <a:t>, </a:t>
            </a:r>
            <a:r>
              <a:rPr lang="ru-RU" sz="2000" b="1" i="1" dirty="0" err="1">
                <a:latin typeface="+mj-lt"/>
              </a:rPr>
              <a:t>зазнають</a:t>
            </a:r>
            <a:r>
              <a:rPr lang="ru-RU" sz="2000" b="1" i="1" dirty="0">
                <a:latin typeface="+mj-lt"/>
              </a:rPr>
              <a:t> </a:t>
            </a:r>
            <a:r>
              <a:rPr lang="ru-RU" sz="2000" b="1" i="1" dirty="0" err="1">
                <a:latin typeface="+mj-lt"/>
              </a:rPr>
              <a:t>складних</a:t>
            </a:r>
            <a:r>
              <a:rPr lang="ru-RU" sz="2000" b="1" i="1" dirty="0">
                <a:latin typeface="+mj-lt"/>
              </a:rPr>
              <a:t> </a:t>
            </a:r>
            <a:r>
              <a:rPr lang="ru-RU" sz="2000" b="1" i="1" dirty="0" err="1">
                <a:latin typeface="+mj-lt"/>
              </a:rPr>
              <a:t>хімічних</a:t>
            </a:r>
            <a:r>
              <a:rPr lang="ru-RU" sz="2000" b="1" i="1" dirty="0">
                <a:latin typeface="+mj-lt"/>
              </a:rPr>
              <a:t> </a:t>
            </a:r>
            <a:r>
              <a:rPr lang="ru-RU" sz="2000" b="1" i="1" dirty="0" err="1">
                <a:latin typeface="+mj-lt"/>
              </a:rPr>
              <a:t>перетворень</a:t>
            </a:r>
            <a:r>
              <a:rPr lang="ru-RU" sz="2000" b="1" i="1" dirty="0">
                <a:latin typeface="+mj-lt"/>
              </a:rPr>
              <a:t>, </a:t>
            </a:r>
            <a:r>
              <a:rPr lang="ru-RU" sz="2000" b="1" i="1" dirty="0" err="1">
                <a:latin typeface="+mj-lt"/>
              </a:rPr>
              <a:t>утворюючи</a:t>
            </a:r>
            <a:r>
              <a:rPr lang="ru-RU" sz="2000" b="1" i="1" dirty="0">
                <a:latin typeface="+mj-lt"/>
              </a:rPr>
              <a:t> </a:t>
            </a:r>
            <a:r>
              <a:rPr lang="ru-RU" sz="2000" b="1" i="1" dirty="0" err="1">
                <a:latin typeface="+mj-lt"/>
              </a:rPr>
              <a:t>леткі</a:t>
            </a:r>
            <a:r>
              <a:rPr lang="ru-RU" sz="2000" b="1" i="1" dirty="0">
                <a:latin typeface="+mj-lt"/>
              </a:rPr>
              <a:t> </a:t>
            </a:r>
            <a:r>
              <a:rPr lang="ru-RU" sz="2000" b="1" i="1" dirty="0" err="1">
                <a:latin typeface="+mj-lt"/>
              </a:rPr>
              <a:t>продукти</a:t>
            </a:r>
            <a:r>
              <a:rPr lang="ru-RU" sz="2000" b="1" i="1" dirty="0">
                <a:latin typeface="+mj-lt"/>
              </a:rPr>
              <a:t>, </a:t>
            </a:r>
            <a:r>
              <a:rPr lang="ru-RU" sz="2000" b="1" i="1" dirty="0" err="1">
                <a:latin typeface="+mj-lt"/>
              </a:rPr>
              <a:t>що</a:t>
            </a:r>
            <a:r>
              <a:rPr lang="ru-RU" sz="2000" b="1" i="1" dirty="0">
                <a:latin typeface="+mj-lt"/>
              </a:rPr>
              <a:t> </a:t>
            </a:r>
            <a:r>
              <a:rPr lang="ru-RU" sz="2000" b="1" i="1" dirty="0" err="1">
                <a:latin typeface="+mj-lt"/>
              </a:rPr>
              <a:t>збираються</a:t>
            </a:r>
            <a:r>
              <a:rPr lang="ru-RU" sz="2000" b="1" i="1" dirty="0">
                <a:latin typeface="+mj-lt"/>
              </a:rPr>
              <a:t> у </a:t>
            </a:r>
            <a:r>
              <a:rPr lang="ru-RU" sz="2000" b="1" i="1" dirty="0" err="1">
                <a:latin typeface="+mj-lt"/>
              </a:rPr>
              <a:t>газозбірнику</a:t>
            </a:r>
            <a:r>
              <a:rPr lang="ru-RU" sz="2000" b="1" i="1" dirty="0">
                <a:latin typeface="+mj-lt"/>
              </a:rPr>
              <a:t>. </a:t>
            </a:r>
            <a:endParaRPr lang="ru-RU" sz="2000" b="1" i="1" dirty="0"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ru-RU" sz="2000" b="1" i="1" dirty="0" smtClean="0">
                <a:latin typeface="+mj-lt"/>
              </a:rPr>
              <a:t>В </a:t>
            </a:r>
            <a:r>
              <a:rPr lang="ru-RU" sz="2000" b="1" i="1" dirty="0">
                <a:latin typeface="+mj-lt"/>
              </a:rPr>
              <a:t>камерах </a:t>
            </a:r>
            <a:r>
              <a:rPr lang="ru-RU" sz="2000" b="1" i="1" dirty="0" err="1">
                <a:latin typeface="+mj-lt"/>
              </a:rPr>
              <a:t>залишається</a:t>
            </a:r>
            <a:r>
              <a:rPr lang="ru-RU" sz="2000" b="1" i="1" dirty="0">
                <a:latin typeface="+mj-lt"/>
              </a:rPr>
              <a:t> кокс – </a:t>
            </a:r>
            <a:r>
              <a:rPr lang="ru-RU" sz="2000" b="1" i="1" dirty="0" err="1">
                <a:latin typeface="+mj-lt"/>
              </a:rPr>
              <a:t>твердий</a:t>
            </a:r>
            <a:r>
              <a:rPr lang="ru-RU" sz="2000" b="1" i="1" dirty="0">
                <a:latin typeface="+mj-lt"/>
              </a:rPr>
              <a:t> </a:t>
            </a:r>
            <a:r>
              <a:rPr lang="ru-RU" sz="2000" b="1" i="1" dirty="0" err="1">
                <a:latin typeface="+mj-lt"/>
              </a:rPr>
              <a:t>пористий</a:t>
            </a:r>
            <a:r>
              <a:rPr lang="ru-RU" sz="2000" b="1" i="1" dirty="0">
                <a:latin typeface="+mj-lt"/>
              </a:rPr>
              <a:t> </a:t>
            </a:r>
            <a:r>
              <a:rPr lang="ru-RU" sz="2000" b="1" i="1" dirty="0" err="1">
                <a:latin typeface="+mj-lt"/>
              </a:rPr>
              <a:t>матеріал</a:t>
            </a:r>
            <a:r>
              <a:rPr lang="ru-RU" sz="2000" b="1" i="1" dirty="0">
                <a:latin typeface="+mj-lt"/>
              </a:rPr>
              <a:t>, </a:t>
            </a:r>
            <a:r>
              <a:rPr lang="ru-RU" sz="2000" b="1" i="1" dirty="0" err="1">
                <a:latin typeface="+mj-lt"/>
              </a:rPr>
              <a:t>що</a:t>
            </a:r>
            <a:r>
              <a:rPr lang="ru-RU" sz="2000" b="1" i="1" dirty="0">
                <a:latin typeface="+mj-lt"/>
              </a:rPr>
              <a:t> </a:t>
            </a:r>
            <a:r>
              <a:rPr lang="ru-RU" sz="2000" b="1" i="1" dirty="0" err="1">
                <a:latin typeface="+mj-lt"/>
              </a:rPr>
              <a:t>складається</a:t>
            </a:r>
            <a:r>
              <a:rPr lang="ru-RU" sz="2000" b="1" i="1" dirty="0">
                <a:latin typeface="+mj-lt"/>
              </a:rPr>
              <a:t> </a:t>
            </a:r>
            <a:r>
              <a:rPr lang="ru-RU" sz="2000" b="1" i="1" dirty="0" err="1">
                <a:latin typeface="+mj-lt"/>
              </a:rPr>
              <a:t>з</a:t>
            </a:r>
            <a:r>
              <a:rPr lang="ru-RU" sz="2000" b="1" i="1" dirty="0">
                <a:latin typeface="+mj-lt"/>
              </a:rPr>
              <a:t> </a:t>
            </a:r>
            <a:r>
              <a:rPr lang="ru-RU" sz="2000" b="1" i="1" dirty="0" err="1">
                <a:latin typeface="+mj-lt"/>
              </a:rPr>
              <a:t>вуглецю</a:t>
            </a:r>
            <a:r>
              <a:rPr lang="ru-RU" sz="2000" b="1" i="1" dirty="0">
                <a:latin typeface="+mj-lt"/>
              </a:rPr>
              <a:t> </a:t>
            </a:r>
            <a:r>
              <a:rPr lang="ru-RU" sz="2000" b="1" i="1" dirty="0" err="1">
                <a:latin typeface="+mj-lt"/>
              </a:rPr>
              <a:t>і</a:t>
            </a:r>
            <a:r>
              <a:rPr lang="ru-RU" sz="2000" b="1" i="1" dirty="0">
                <a:latin typeface="+mj-lt"/>
              </a:rPr>
              <a:t> золи. </a:t>
            </a:r>
            <a:endParaRPr lang="ru-RU" sz="2000" b="1" i="1" dirty="0"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ru-RU" sz="2000" b="1" i="1" dirty="0" err="1" smtClean="0">
                <a:latin typeface="+mj-lt"/>
              </a:rPr>
              <a:t>Після</a:t>
            </a:r>
            <a:r>
              <a:rPr lang="ru-RU" sz="2000" b="1" i="1" dirty="0" smtClean="0">
                <a:latin typeface="+mj-lt"/>
              </a:rPr>
              <a:t> </a:t>
            </a:r>
            <a:r>
              <a:rPr lang="ru-RU" sz="2000" b="1" i="1" dirty="0" err="1">
                <a:latin typeface="+mj-lt"/>
              </a:rPr>
              <a:t>завершення</a:t>
            </a:r>
            <a:r>
              <a:rPr lang="ru-RU" sz="2000" b="1" i="1" dirty="0">
                <a:latin typeface="+mj-lt"/>
              </a:rPr>
              <a:t> </a:t>
            </a:r>
            <a:r>
              <a:rPr lang="ru-RU" sz="2000" b="1" i="1" dirty="0" err="1">
                <a:latin typeface="+mj-lt"/>
              </a:rPr>
              <a:t>коксування</a:t>
            </a:r>
            <a:r>
              <a:rPr lang="ru-RU" sz="2000" b="1" i="1" dirty="0">
                <a:latin typeface="+mj-lt"/>
              </a:rPr>
              <a:t> кокс </a:t>
            </a:r>
            <a:r>
              <a:rPr lang="ru-RU" sz="2000" b="1" i="1" dirty="0" err="1">
                <a:latin typeface="+mj-lt"/>
              </a:rPr>
              <a:t>подають</a:t>
            </a:r>
            <a:r>
              <a:rPr lang="ru-RU" sz="2000" b="1" i="1" dirty="0">
                <a:latin typeface="+mj-lt"/>
              </a:rPr>
              <a:t> до </a:t>
            </a:r>
            <a:r>
              <a:rPr lang="ru-RU" sz="2000" b="1" i="1" dirty="0" err="1">
                <a:latin typeface="+mj-lt"/>
              </a:rPr>
              <a:t>башти</a:t>
            </a:r>
            <a:r>
              <a:rPr lang="ru-RU" sz="2000" b="1" i="1" dirty="0">
                <a:latin typeface="+mj-lt"/>
              </a:rPr>
              <a:t> </a:t>
            </a:r>
            <a:r>
              <a:rPr lang="ru-RU" sz="2000" b="1" i="1" dirty="0" err="1">
                <a:latin typeface="+mj-lt"/>
              </a:rPr>
              <a:t>гасіння</a:t>
            </a:r>
            <a:r>
              <a:rPr lang="ru-RU" sz="2000" b="1" i="1" dirty="0">
                <a:latin typeface="+mj-lt"/>
              </a:rPr>
              <a:t>, де </a:t>
            </a:r>
            <a:r>
              <a:rPr lang="ru-RU" sz="2000" b="1" i="1" dirty="0" err="1">
                <a:latin typeface="+mj-lt"/>
              </a:rPr>
              <a:t>його</a:t>
            </a:r>
            <a:r>
              <a:rPr lang="ru-RU" sz="2000" b="1" i="1" dirty="0">
                <a:latin typeface="+mj-lt"/>
              </a:rPr>
              <a:t> </a:t>
            </a:r>
            <a:r>
              <a:rPr lang="ru-RU" sz="2000" b="1" i="1" dirty="0" err="1">
                <a:latin typeface="+mj-lt"/>
              </a:rPr>
              <a:t>зрошують</a:t>
            </a:r>
            <a:r>
              <a:rPr lang="ru-RU" sz="2000" b="1" i="1" dirty="0">
                <a:latin typeface="+mj-lt"/>
              </a:rPr>
              <a:t> водою.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1" name="Picture 1" descr="D:\Documents and Settings\Admin\Мои документы\Новая папка\0005-007-Koksovanie-kamennogo-ugl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118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D:\Documents and Settings\Admin\Мои документы\Новая папка\0011-011-Produkty-koksovanija-ugl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52" cy="6322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4572032" cy="592933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  </a:t>
            </a:r>
            <a:r>
              <a:rPr lang="ru-RU" b="1" i="1" dirty="0" err="1" smtClean="0">
                <a:latin typeface="+mj-lt"/>
              </a:rPr>
              <a:t>Після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b="1" i="1" dirty="0" err="1" smtClean="0">
                <a:latin typeface="+mj-lt"/>
              </a:rPr>
              <a:t>фракціонування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b="1" i="1" dirty="0" err="1" smtClean="0">
                <a:latin typeface="+mj-lt"/>
              </a:rPr>
              <a:t>залишається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b="1" i="1" dirty="0" err="1" smtClean="0">
                <a:latin typeface="+mj-lt"/>
              </a:rPr>
              <a:t>чорна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b="1" i="1" dirty="0" err="1" smtClean="0">
                <a:latin typeface="+mj-lt"/>
              </a:rPr>
              <a:t>маса</a:t>
            </a:r>
            <a:r>
              <a:rPr lang="ru-RU" b="1" i="1" dirty="0" smtClean="0">
                <a:latin typeface="+mj-lt"/>
              </a:rPr>
              <a:t> – пек, </a:t>
            </a:r>
            <a:r>
              <a:rPr lang="ru-RU" b="1" i="1" dirty="0" smtClean="0">
                <a:latin typeface="+mj-lt"/>
              </a:rPr>
              <a:t>яка </a:t>
            </a:r>
            <a:r>
              <a:rPr lang="ru-RU" b="1" i="1" dirty="0" err="1" smtClean="0">
                <a:latin typeface="+mj-lt"/>
              </a:rPr>
              <a:t>використовується</a:t>
            </a:r>
            <a:r>
              <a:rPr lang="ru-RU" b="1" i="1" dirty="0" smtClean="0">
                <a:latin typeface="+mj-lt"/>
              </a:rPr>
              <a:t> у </a:t>
            </a:r>
            <a:r>
              <a:rPr lang="ru-RU" b="1" i="1" dirty="0" err="1" smtClean="0">
                <a:latin typeface="+mj-lt"/>
              </a:rPr>
              <a:t>шляховому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b="1" i="1" dirty="0" err="1" smtClean="0">
                <a:latin typeface="+mj-lt"/>
              </a:rPr>
              <a:t>будівництві</a:t>
            </a:r>
            <a:r>
              <a:rPr lang="ru-RU" b="1" i="1" dirty="0" smtClean="0">
                <a:latin typeface="+mj-lt"/>
              </a:rPr>
              <a:t>, для </a:t>
            </a:r>
            <a:r>
              <a:rPr lang="ru-RU" b="1" i="1" dirty="0" err="1" smtClean="0">
                <a:latin typeface="+mj-lt"/>
              </a:rPr>
              <a:t>виготовлення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b="1" i="1" dirty="0" err="1" smtClean="0">
                <a:latin typeface="+mj-lt"/>
              </a:rPr>
              <a:t>електродів</a:t>
            </a:r>
            <a:r>
              <a:rPr lang="ru-RU" b="1" i="1" dirty="0" smtClean="0">
                <a:latin typeface="+mj-lt"/>
              </a:rPr>
              <a:t>, </a:t>
            </a:r>
            <a:r>
              <a:rPr lang="ru-RU" b="1" i="1" dirty="0" err="1" smtClean="0">
                <a:latin typeface="+mj-lt"/>
              </a:rPr>
              <a:t>кровельних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b="1" i="1" dirty="0" err="1" smtClean="0">
                <a:latin typeface="+mj-lt"/>
              </a:rPr>
              <a:t>матеріалів</a:t>
            </a:r>
            <a:r>
              <a:rPr lang="ru-RU" b="1" i="1" dirty="0" smtClean="0">
                <a:latin typeface="+mj-lt"/>
              </a:rPr>
              <a:t>, </a:t>
            </a:r>
            <a:r>
              <a:rPr lang="ru-RU" b="1" i="1" dirty="0" err="1" smtClean="0">
                <a:latin typeface="+mj-lt"/>
              </a:rPr>
              <a:t>лаків</a:t>
            </a:r>
            <a:r>
              <a:rPr lang="ru-RU" b="1" i="1" dirty="0" smtClean="0">
                <a:latin typeface="+mj-lt"/>
              </a:rPr>
              <a:t> (</a:t>
            </a:r>
            <a:r>
              <a:rPr lang="ru-RU" b="1" i="1" dirty="0" err="1" smtClean="0">
                <a:latin typeface="+mj-lt"/>
              </a:rPr>
              <a:t>пековий</a:t>
            </a:r>
            <a:r>
              <a:rPr lang="ru-RU" b="1" i="1" dirty="0" smtClean="0">
                <a:latin typeface="+mj-lt"/>
              </a:rPr>
              <a:t> лак), </a:t>
            </a:r>
            <a:r>
              <a:rPr lang="ru-RU" b="1" i="1" dirty="0" err="1" smtClean="0">
                <a:latin typeface="+mj-lt"/>
              </a:rPr>
              <a:t>незамінних</a:t>
            </a:r>
            <a:r>
              <a:rPr lang="ru-RU" b="1" i="1" dirty="0" smtClean="0">
                <a:latin typeface="+mj-lt"/>
              </a:rPr>
              <a:t> при </a:t>
            </a:r>
            <a:r>
              <a:rPr lang="ru-RU" b="1" i="1" dirty="0" err="1" smtClean="0">
                <a:latin typeface="+mj-lt"/>
              </a:rPr>
              <a:t>фарбуванні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b="1" i="1" dirty="0" err="1" smtClean="0">
                <a:latin typeface="+mj-lt"/>
              </a:rPr>
              <a:t>залізних</a:t>
            </a:r>
            <a:r>
              <a:rPr lang="ru-RU" b="1" i="1" dirty="0" smtClean="0">
                <a:latin typeface="+mj-lt"/>
              </a:rPr>
              <a:t> та </a:t>
            </a:r>
            <a:r>
              <a:rPr lang="ru-RU" b="1" i="1" dirty="0" err="1" smtClean="0">
                <a:latin typeface="+mj-lt"/>
              </a:rPr>
              <a:t>дерев’яних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b="1" i="1" dirty="0" err="1" smtClean="0">
                <a:latin typeface="+mj-lt"/>
              </a:rPr>
              <a:t>конструкцій</a:t>
            </a:r>
            <a:r>
              <a:rPr lang="ru-RU" b="1" i="1" dirty="0" smtClean="0">
                <a:latin typeface="+mj-lt"/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ru-RU" b="1" i="1" dirty="0" smtClean="0"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ru-RU" b="1" i="1" dirty="0" smtClean="0">
                <a:latin typeface="+mj-lt"/>
              </a:rPr>
              <a:t>В </a:t>
            </a:r>
            <a:r>
              <a:rPr lang="ru-RU" b="1" i="1" dirty="0" err="1" smtClean="0">
                <a:latin typeface="+mj-lt"/>
              </a:rPr>
              <a:t>аміачній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b="1" i="1" dirty="0" err="1" smtClean="0">
                <a:latin typeface="+mj-lt"/>
              </a:rPr>
              <a:t>воді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b="1" i="1" dirty="0" err="1" smtClean="0">
                <a:latin typeface="+mj-lt"/>
              </a:rPr>
              <a:t>міститься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b="1" i="1" dirty="0" err="1" smtClean="0">
                <a:latin typeface="+mj-lt"/>
              </a:rPr>
              <a:t>аміак</a:t>
            </a:r>
            <a:r>
              <a:rPr lang="ru-RU" b="1" i="1" dirty="0" smtClean="0">
                <a:latin typeface="+mj-lt"/>
              </a:rPr>
              <a:t> та </a:t>
            </a:r>
            <a:r>
              <a:rPr lang="ru-RU" b="1" i="1" dirty="0" err="1" smtClean="0">
                <a:latin typeface="+mj-lt"/>
              </a:rPr>
              <a:t>солі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b="1" i="1" dirty="0" err="1" smtClean="0">
                <a:latin typeface="+mj-lt"/>
              </a:rPr>
              <a:t>амонію</a:t>
            </a:r>
            <a:r>
              <a:rPr lang="ru-RU" b="1" i="1" dirty="0" smtClean="0">
                <a:latin typeface="+mj-lt"/>
              </a:rPr>
              <a:t>, </a:t>
            </a:r>
            <a:r>
              <a:rPr lang="ru-RU" b="1" i="1" dirty="0" err="1" smtClean="0">
                <a:latin typeface="+mj-lt"/>
              </a:rPr>
              <a:t>їх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b="1" i="1" dirty="0" err="1" smtClean="0">
                <a:latin typeface="+mj-lt"/>
              </a:rPr>
              <a:t>вилучають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b="1" i="1" dirty="0" err="1" smtClean="0">
                <a:latin typeface="+mj-lt"/>
              </a:rPr>
              <a:t>із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b="1" i="1" dirty="0" err="1" smtClean="0">
                <a:latin typeface="+mj-lt"/>
              </a:rPr>
              <a:t>розчину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b="1" i="1" dirty="0" err="1" smtClean="0">
                <a:latin typeface="+mj-lt"/>
              </a:rPr>
              <a:t>і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b="1" i="1" dirty="0" err="1" smtClean="0">
                <a:latin typeface="+mj-lt"/>
              </a:rPr>
              <a:t>направляють</a:t>
            </a:r>
            <a:r>
              <a:rPr lang="ru-RU" b="1" i="1" dirty="0" smtClean="0">
                <a:latin typeface="+mj-lt"/>
              </a:rPr>
              <a:t> на </a:t>
            </a:r>
            <a:r>
              <a:rPr lang="ru-RU" b="1" i="1" dirty="0" err="1" smtClean="0">
                <a:latin typeface="+mj-lt"/>
              </a:rPr>
              <a:t>виробництво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b="1" i="1" dirty="0" err="1" smtClean="0">
                <a:latin typeface="+mj-lt"/>
              </a:rPr>
              <a:t>азотних</a:t>
            </a:r>
            <a:r>
              <a:rPr lang="ru-RU" b="1" i="1" dirty="0" smtClean="0">
                <a:latin typeface="+mj-lt"/>
              </a:rPr>
              <a:t> добрив.</a:t>
            </a:r>
            <a:br>
              <a:rPr lang="ru-RU" b="1" i="1" dirty="0" smtClean="0">
                <a:latin typeface="+mj-lt"/>
              </a:rPr>
            </a:br>
            <a:endParaRPr lang="ru-RU" b="1" i="1" dirty="0">
              <a:latin typeface="+mj-lt"/>
            </a:endParaRP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214942" y="571480"/>
            <a:ext cx="3643338" cy="5743594"/>
            <a:chOff x="2880" y="0"/>
            <a:chExt cx="2880" cy="4164"/>
          </a:xfrm>
        </p:grpSpPr>
        <p:pic>
          <p:nvPicPr>
            <p:cNvPr id="5" name="Picture 5" descr="сканирование0004"/>
            <p:cNvPicPr>
              <a:picLocks noChangeAspect="1" noChangeArrowheads="1"/>
            </p:cNvPicPr>
            <p:nvPr/>
          </p:nvPicPr>
          <p:blipFill>
            <a:blip r:embed="rId2">
              <a:lum bright="-18000" contrast="30000"/>
            </a:blip>
            <a:srcRect/>
            <a:stretch>
              <a:fillRect/>
            </a:stretch>
          </p:blipFill>
          <p:spPr bwMode="auto">
            <a:xfrm>
              <a:off x="2880" y="0"/>
              <a:ext cx="2880" cy="2488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7" descr="about_04_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0" y="2400"/>
              <a:ext cx="2352" cy="176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gssl.com/images/coke_ove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85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3143248"/>
            <a:ext cx="45720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Кокс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використовують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у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металургійній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промисловості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як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відновник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для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добування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заліза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руд.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428736"/>
            <a:ext cx="485778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иробництво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вітамінів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духмяних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речовин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стимуляторів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росту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рослин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гербіцидів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барвників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5143512"/>
            <a:ext cx="664373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Таким чином,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вугілля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завдяки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значній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різноманітності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його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складу,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можна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добувати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незрівнянно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ширший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асортимент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продуктів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ніж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нафти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природного газу.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214290"/>
            <a:ext cx="5214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Використання</a:t>
            </a:r>
            <a:endParaRPr lang="ru-RU" sz="6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zgon.pl/uploads/event/b33c2a0cf8cbaed03cfcbc96e29c97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56" y="0"/>
            <a:ext cx="9129744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71744"/>
            <a:ext cx="8229600" cy="34937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000" dirty="0" smtClean="0">
                <a:latin typeface="+mj-lt"/>
              </a:rPr>
              <a:t>З </a:t>
            </a:r>
            <a:r>
              <a:rPr lang="ru-RU" sz="3000" dirty="0" err="1" smtClean="0">
                <a:latin typeface="+mj-lt"/>
              </a:rPr>
              <a:t>однієї</a:t>
            </a:r>
            <a:r>
              <a:rPr lang="ru-RU" sz="3000" dirty="0" smtClean="0">
                <a:latin typeface="+mj-lt"/>
              </a:rPr>
              <a:t> </a:t>
            </a:r>
            <a:r>
              <a:rPr lang="ru-RU" sz="3000" dirty="0" err="1" smtClean="0">
                <a:latin typeface="+mj-lt"/>
              </a:rPr>
              <a:t>коксової</a:t>
            </a:r>
            <a:r>
              <a:rPr lang="ru-RU" sz="3000" dirty="0" smtClean="0">
                <a:latin typeface="+mj-lt"/>
              </a:rPr>
              <a:t> </a:t>
            </a:r>
            <a:r>
              <a:rPr lang="ru-RU" sz="3000" dirty="0" err="1" smtClean="0">
                <a:latin typeface="+mj-lt"/>
              </a:rPr>
              <a:t>печі</a:t>
            </a:r>
            <a:r>
              <a:rPr lang="ru-RU" sz="3000" dirty="0" smtClean="0">
                <a:latin typeface="+mj-lt"/>
              </a:rPr>
              <a:t> </a:t>
            </a:r>
            <a:r>
              <a:rPr lang="ru-RU" sz="3000" dirty="0" smtClean="0">
                <a:latin typeface="+mj-lt"/>
              </a:rPr>
              <a:t>в </a:t>
            </a:r>
            <a:r>
              <a:rPr lang="ru-RU" sz="3000" dirty="0" smtClean="0">
                <a:latin typeface="+mj-lt"/>
              </a:rPr>
              <a:t>атмосферу </a:t>
            </a:r>
            <a:r>
              <a:rPr lang="ru-RU" sz="3000" dirty="0" err="1" smtClean="0">
                <a:latin typeface="+mj-lt"/>
              </a:rPr>
              <a:t>надходить</a:t>
            </a:r>
            <a:r>
              <a:rPr lang="ru-RU" sz="3000" dirty="0" smtClean="0">
                <a:latin typeface="+mj-lt"/>
              </a:rPr>
              <a:t> </a:t>
            </a:r>
            <a:r>
              <a:rPr lang="ru-RU" sz="3000" dirty="0" smtClean="0">
                <a:latin typeface="+mj-lt"/>
              </a:rPr>
              <a:t>:</a:t>
            </a:r>
            <a:endParaRPr lang="ru-RU" sz="3000" dirty="0" smtClean="0"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ru-RU" sz="3000" dirty="0" smtClean="0">
                <a:latin typeface="+mj-lt"/>
              </a:rPr>
              <a:t>3-5 </a:t>
            </a:r>
            <a:r>
              <a:rPr lang="ru-RU" sz="3000" dirty="0" smtClean="0">
                <a:latin typeface="+mj-lt"/>
              </a:rPr>
              <a:t>кг </a:t>
            </a:r>
            <a:r>
              <a:rPr lang="ru-RU" sz="3000" dirty="0" err="1" smtClean="0">
                <a:latin typeface="+mj-lt"/>
              </a:rPr>
              <a:t>вугільного</a:t>
            </a:r>
            <a:r>
              <a:rPr lang="ru-RU" sz="3000" dirty="0" smtClean="0">
                <a:latin typeface="+mj-lt"/>
              </a:rPr>
              <a:t> пилу; </a:t>
            </a:r>
            <a:endParaRPr lang="ru-RU" sz="3000" dirty="0" smtClean="0"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ru-RU" sz="3000" dirty="0" smtClean="0">
                <a:latin typeface="+mj-lt"/>
              </a:rPr>
              <a:t>2,2 </a:t>
            </a:r>
            <a:r>
              <a:rPr lang="ru-RU" sz="3000" dirty="0" smtClean="0">
                <a:latin typeface="+mj-lt"/>
              </a:rPr>
              <a:t>кг карбон(ІІ) оксиду; </a:t>
            </a:r>
            <a:endParaRPr lang="ru-RU" sz="3000" dirty="0" smtClean="0"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ru-RU" sz="3000" dirty="0" smtClean="0">
                <a:latin typeface="+mj-lt"/>
              </a:rPr>
              <a:t>1,6 </a:t>
            </a:r>
            <a:r>
              <a:rPr lang="ru-RU" sz="3000" dirty="0" smtClean="0">
                <a:latin typeface="+mj-lt"/>
              </a:rPr>
              <a:t>кг пари </a:t>
            </a:r>
            <a:r>
              <a:rPr lang="ru-RU" sz="3000" dirty="0" err="1" smtClean="0">
                <a:latin typeface="+mj-lt"/>
              </a:rPr>
              <a:t>кам’яновугільної</a:t>
            </a:r>
            <a:r>
              <a:rPr lang="ru-RU" sz="3000" dirty="0" smtClean="0">
                <a:latin typeface="+mj-lt"/>
              </a:rPr>
              <a:t> смоли та масел; </a:t>
            </a:r>
            <a:endParaRPr lang="ru-RU" sz="3000" dirty="0" smtClean="0"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ru-RU" sz="3000" dirty="0" smtClean="0">
                <a:latin typeface="+mj-lt"/>
              </a:rPr>
              <a:t>0,57 </a:t>
            </a:r>
            <a:r>
              <a:rPr lang="ru-RU" sz="3000" dirty="0" smtClean="0">
                <a:latin typeface="+mj-lt"/>
              </a:rPr>
              <a:t>кг </a:t>
            </a:r>
            <a:r>
              <a:rPr lang="ru-RU" sz="3000" dirty="0" err="1" smtClean="0">
                <a:latin typeface="+mj-lt"/>
              </a:rPr>
              <a:t>вуглеводнів</a:t>
            </a:r>
            <a:r>
              <a:rPr lang="ru-RU" sz="3000" dirty="0" smtClean="0">
                <a:latin typeface="+mj-lt"/>
              </a:rPr>
              <a:t>; </a:t>
            </a:r>
            <a:endParaRPr lang="ru-RU" sz="3000" dirty="0" smtClean="0"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ru-RU" sz="3000" dirty="0" err="1" smtClean="0">
                <a:latin typeface="+mj-lt"/>
              </a:rPr>
              <a:t>під</a:t>
            </a:r>
            <a:r>
              <a:rPr lang="ru-RU" sz="3000" dirty="0" smtClean="0">
                <a:latin typeface="+mj-lt"/>
              </a:rPr>
              <a:t> </a:t>
            </a:r>
            <a:r>
              <a:rPr lang="ru-RU" sz="3000" dirty="0" smtClean="0">
                <a:latin typeface="+mj-lt"/>
              </a:rPr>
              <a:t>час </a:t>
            </a:r>
            <a:r>
              <a:rPr lang="ru-RU" sz="3000" dirty="0" err="1" smtClean="0">
                <a:latin typeface="+mj-lt"/>
              </a:rPr>
              <a:t>вивантаження</a:t>
            </a:r>
            <a:r>
              <a:rPr lang="ru-RU" sz="3000" dirty="0" smtClean="0">
                <a:latin typeface="+mj-lt"/>
              </a:rPr>
              <a:t> готового коксу – 2,8 кг пилу; </a:t>
            </a:r>
            <a:endParaRPr lang="ru-RU" sz="3000" dirty="0" smtClean="0"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ru-RU" sz="3000" dirty="0" smtClean="0">
                <a:latin typeface="+mj-lt"/>
              </a:rPr>
              <a:t>0,6 </a:t>
            </a:r>
            <a:r>
              <a:rPr lang="ru-RU" sz="3000" dirty="0" smtClean="0">
                <a:latin typeface="+mj-lt"/>
              </a:rPr>
              <a:t>кг </a:t>
            </a:r>
            <a:r>
              <a:rPr lang="ru-RU" sz="3000" dirty="0" err="1" smtClean="0">
                <a:latin typeface="+mj-lt"/>
              </a:rPr>
              <a:t>оксидів</a:t>
            </a:r>
            <a:r>
              <a:rPr lang="ru-RU" sz="3000" dirty="0" smtClean="0">
                <a:latin typeface="+mj-lt"/>
              </a:rPr>
              <a:t> </a:t>
            </a:r>
            <a:r>
              <a:rPr lang="ru-RU" sz="3000" dirty="0" err="1" smtClean="0">
                <a:latin typeface="+mj-lt"/>
              </a:rPr>
              <a:t>нітрогену</a:t>
            </a:r>
            <a:r>
              <a:rPr lang="ru-RU" sz="3000" dirty="0" smtClean="0">
                <a:latin typeface="+mj-lt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14290"/>
            <a:ext cx="56436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Негативний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</a:t>
            </a:r>
            <a:r>
              <a:rPr lang="ru-RU" sz="28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вплив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</a:t>
            </a:r>
            <a:r>
              <a:rPr lang="ru-RU" sz="28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коксохімічного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</a:t>
            </a:r>
            <a:r>
              <a:rPr lang="ru-RU" sz="28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виробництва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на </a:t>
            </a:r>
            <a:r>
              <a:rPr lang="ru-RU" sz="28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навколишнє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</a:t>
            </a:r>
            <a:r>
              <a:rPr lang="ru-RU" sz="28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середовище</a:t>
            </a: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zgon.pl/uploads/event/b33c2a0cf8cbaed03cfcbc96e29c97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56" y="0"/>
            <a:ext cx="9129744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115328" cy="37795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Поглинання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випромінювання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енергії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карбон(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І) оксидом та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іншими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речовинами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спричиняє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парниковий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ефект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Отже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ми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живемо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умовах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парникового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ефекту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це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відповідає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нормальному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станові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атмосфери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комфортному для нас.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Проте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посилення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цього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ефекту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може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мати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згубні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наслідки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саме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глобальне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підвищення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температури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у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зв’язку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цим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зміну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клімату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</TotalTime>
  <Words>235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Коксування вугілля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Коксування вугілля</dc:title>
  <dc:creator>Женя</dc:creator>
  <cp:lastModifiedBy>Женя</cp:lastModifiedBy>
  <cp:revision>6</cp:revision>
  <dcterms:created xsi:type="dcterms:W3CDTF">2013-12-03T17:22:20Z</dcterms:created>
  <dcterms:modified xsi:type="dcterms:W3CDTF">2013-12-03T18:14:22Z</dcterms:modified>
</cp:coreProperties>
</file>