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965C7-B2F3-4075-9A3F-6DA5CC571FC6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09885-4D57-48D1-B60A-142E1E67A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9885-4D57-48D1-B60A-142E1E67AE0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09885-4D57-48D1-B60A-142E1E67AE0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4997D9B-247F-48C5-9C6A-5AB6232B1DE4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003BC6-8F89-467C-81DB-0C7FA7863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9.gif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4290"/>
            <a:ext cx="8215370" cy="3171846"/>
          </a:xfrm>
        </p:spPr>
        <p:txBody>
          <a:bodyPr>
            <a:normAutofit/>
          </a:bodyPr>
          <a:lstStyle/>
          <a:p>
            <a:r>
              <a:rPr lang="uk-UA" i="1" dirty="0" smtClean="0">
                <a:latin typeface="+mn-lt"/>
              </a:rPr>
              <a:t>Кислотні опади: причини виникнення, наслідки.</a:t>
            </a:r>
            <a:br>
              <a:rPr lang="uk-UA" i="1" dirty="0" smtClean="0">
                <a:latin typeface="+mn-lt"/>
              </a:rPr>
            </a:br>
            <a:endParaRPr lang="uk-UA" i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57884" y="5000636"/>
            <a:ext cx="3095612" cy="1609724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3316" name="Picture 4" descr="http://www.xn--80aafhhjij3ah1i.com.ua/wp-content/uploads/2013/06/1371475904_Zagiblu-ribu-p-d-Peterb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4762500" cy="2676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147" name="Picture 3" descr="C:\Documents and Settings\Alina\Local Settings\Temporary Internet Files\Content.IE5\3S7YXT93\MP900439105[1]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5" name="Picture 3" descr="C:\Documents and Settings\Alina\Local Settings\Temporary Internet Files\Content.IE5\PEDZAJFQ\MM900356710[1]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14282" y="3357562"/>
              <a:ext cx="2357454" cy="2682620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Alina\Local Settings\Temporary Internet Files\Content.IE5\PEDZAJFQ\MM900336396[1]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15074" y="3929066"/>
              <a:ext cx="2494621" cy="2071702"/>
            </a:xfrm>
            <a:prstGeom prst="rect">
              <a:avLst/>
            </a:prstGeom>
            <a:noFill/>
          </p:spPr>
        </p:pic>
      </p:grpSp>
      <p:sp>
        <p:nvSpPr>
          <p:cNvPr id="9" name="Овал 8"/>
          <p:cNvSpPr/>
          <p:nvPr/>
        </p:nvSpPr>
        <p:spPr>
          <a:xfrm>
            <a:off x="1500166" y="500042"/>
            <a:ext cx="6429420" cy="335758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86808" cy="2714644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/>
              <a:t>Дякуємо за увагу</a:t>
            </a:r>
            <a:r>
              <a:rPr lang="uk-UA" sz="7200" i="1" dirty="0" smtClean="0"/>
              <a:t>!</a:t>
            </a:r>
            <a:endParaRPr lang="ru-RU" sz="7200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ina\Local Settings\Temporary Internet Files\Content.IE5\3S7YXT93\MP90043909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28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66800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Життя на нашій планеті цілком і повністю залежить від води. Якби одного разу вона раптово зникла, то Земля перетворилася б на мертву планету</a:t>
            </a:r>
            <a:endParaRPr lang="uk-UA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4714908" cy="13573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Найчастіші причини виникнення кислотних дощів: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14686"/>
            <a:ext cx="49292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dirty="0" smtClean="0"/>
              <a:t> Хімічні заводи викидають відходи у ріки й отруюють воду, яка розносить отруйні речовини і по інших водойм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  Вихлопні гази насичують повітря шкідливими летючими речовинами, які взаємодіють з водяними парами і повертаються на землю разом з опадами.</a:t>
            </a:r>
          </a:p>
          <a:p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429256" y="1928802"/>
            <a:ext cx="3714744" cy="4695864"/>
            <a:chOff x="5429256" y="1928802"/>
            <a:chExt cx="3714744" cy="4695864"/>
          </a:xfrm>
        </p:grpSpPr>
        <p:pic>
          <p:nvPicPr>
            <p:cNvPr id="14342" name="Picture 6" descr="http://www.epochtimes.com.ua/upload/iblock/424/424214e3047d1708b114303c48a3e1e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429256" y="1928802"/>
              <a:ext cx="3714744" cy="2478748"/>
            </a:xfrm>
            <a:prstGeom prst="rect">
              <a:avLst/>
            </a:prstGeom>
            <a:noFill/>
          </p:spPr>
        </p:pic>
        <p:pic>
          <p:nvPicPr>
            <p:cNvPr id="14344" name="Picture 8" descr="http://www.mobilityweek.org.ua/wp-content/uploads/4avto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2132" y="4714884"/>
              <a:ext cx="3277984" cy="1909782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1000100" y="607220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Ось так і утворюються кислотні дощі, згубні для всього живого.</a:t>
            </a:r>
            <a:endParaRPr lang="uk-UA" sz="16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2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Documents and Settings\Alina\Local Settings\Temporary Internet Files\Content.IE5\PEDZAJFQ\MP90043919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Овальная выноска 17"/>
          <p:cNvSpPr/>
          <p:nvPr/>
        </p:nvSpPr>
        <p:spPr>
          <a:xfrm>
            <a:off x="571472" y="357166"/>
            <a:ext cx="4214842" cy="1285884"/>
          </a:xfrm>
          <a:prstGeom prst="wedgeEllipseCallout">
            <a:avLst>
              <a:gd name="adj1" fmla="val -25579"/>
              <a:gd name="adj2" fmla="val 580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Чому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саме 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“Кислотні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дощі"?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362" name="AutoShape 2" descr="http://upload.wikimedia.org/wikipedia/commons/b/bb/PHscalenola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://upload.wikimedia.org/wikipedia/commons/b/bb/PHscalenola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://upload.wikimedia.org/wikipedia/commons/b/bb/PHscalenola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upload.wikimedia.org/wikipedia/commons/b/bb/PHscalenola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upload.wikimedia.org/wikipedia/commons/b/bb/PHscalenola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5720" y="3929066"/>
            <a:ext cx="4264384" cy="2701211"/>
            <a:chOff x="4857720" y="1000108"/>
            <a:chExt cx="4286280" cy="2887803"/>
          </a:xfrm>
        </p:grpSpPr>
        <p:pic>
          <p:nvPicPr>
            <p:cNvPr id="15372" name="Picture 12" descr="http://upload.wikimedia.org/wikipedia/commons/thumb/archive/b/bb/20120127133128!PHscalenolang.svg/460px-PHscalenolang.svg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00628" y="2786058"/>
              <a:ext cx="3929090" cy="1101853"/>
            </a:xfrm>
            <a:prstGeom prst="rect">
              <a:avLst/>
            </a:prstGeom>
            <a:noFill/>
          </p:spPr>
        </p:pic>
        <p:sp>
          <p:nvSpPr>
            <p:cNvPr id="12" name="Прямоугольник 11"/>
            <p:cNvSpPr/>
            <p:nvPr/>
          </p:nvSpPr>
          <p:spPr>
            <a:xfrm>
              <a:off x="4857720" y="1000108"/>
              <a:ext cx="4286280" cy="141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i="1" dirty="0" smtClean="0">
                  <a:solidFill>
                    <a:schemeClr val="accent4">
                      <a:lumMod val="50000"/>
                    </a:schemeClr>
                  </a:solidFill>
                </a:rPr>
                <a:t>Згідно з даними статистики, в різних куточках нашої планети випадали дощі, кислотність яких перевищувала норму в тисячу і більше разів.</a:t>
              </a:r>
              <a:endParaRPr lang="uk-UA" sz="1600" b="1" i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3143239" y="1285860"/>
            <a:ext cx="5500727" cy="3267121"/>
            <a:chOff x="3143239" y="1500174"/>
            <a:chExt cx="5224181" cy="3052807"/>
          </a:xfrm>
        </p:grpSpPr>
        <p:sp>
          <p:nvSpPr>
            <p:cNvPr id="13" name="Выноска-облако 12"/>
            <p:cNvSpPr/>
            <p:nvPr/>
          </p:nvSpPr>
          <p:spPr>
            <a:xfrm flipH="1">
              <a:off x="3143239" y="1500174"/>
              <a:ext cx="5224181" cy="3052807"/>
            </a:xfrm>
            <a:prstGeom prst="cloudCallout">
              <a:avLst>
                <a:gd name="adj1" fmla="val -30667"/>
                <a:gd name="adj2" fmla="val 6691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889551" y="1900685"/>
              <a:ext cx="3902920" cy="21151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400" b="1" dirty="0" smtClean="0"/>
                <a:t>Кислотні дощі</a:t>
              </a:r>
              <a:r>
                <a:rPr lang="ru-RU" sz="1400" b="1" dirty="0" smtClean="0"/>
                <a:t> (так само як </a:t>
              </a:r>
              <a:r>
                <a:rPr lang="ru-RU" sz="1400" b="1" dirty="0" err="1" smtClean="0"/>
                <a:t>і</a:t>
              </a:r>
              <a:r>
                <a:rPr lang="uk-UA" sz="1400" b="1" dirty="0" smtClean="0"/>
                <a:t> інші види опадів) отримали</a:t>
              </a:r>
              <a:r>
                <a:rPr lang="ru-RU" sz="1400" b="1" dirty="0" smtClean="0"/>
                <a:t> </a:t>
              </a:r>
              <a:r>
                <a:rPr lang="uk-UA" sz="1400" b="1" dirty="0" smtClean="0"/>
                <a:t>таку назву за високого вмісту кислоти. Наприклад, рівень </a:t>
              </a:r>
              <a:r>
                <a:rPr lang="ru-RU" sz="1400" b="1" dirty="0" smtClean="0"/>
                <a:t>02 </a:t>
              </a:r>
              <a:r>
                <a:rPr lang="uk-UA" sz="1400" b="1" dirty="0" smtClean="0"/>
                <a:t>сигналізує про те, що кислотність досягла </a:t>
              </a:r>
              <a:r>
                <a:rPr lang="ru-RU" sz="1400" b="1" dirty="0" smtClean="0"/>
                <a:t>максимуму, 7 - що вона нейтральна. </a:t>
              </a:r>
              <a:r>
                <a:rPr lang="uk-UA" sz="1400" b="1" dirty="0" smtClean="0"/>
                <a:t>Нормальний показник для опадів - близько</a:t>
              </a:r>
              <a:r>
                <a:rPr lang="ru-RU" sz="1400" b="1" dirty="0" smtClean="0"/>
                <a:t> 5,6 </a:t>
              </a:r>
              <a:r>
                <a:rPr lang="en-US" sz="1400" b="1" dirty="0" err="1" smtClean="0"/>
                <a:t>pH.</a:t>
              </a:r>
              <a:r>
                <a:rPr lang="en-US" sz="1400" b="1" dirty="0" smtClean="0"/>
                <a:t> </a:t>
              </a:r>
              <a:r>
                <a:rPr lang="uk-UA" sz="1400" b="1" dirty="0" smtClean="0"/>
                <a:t>Із зменшенням цієї цифри кислотність зростає. Пройшовши рубіж </a:t>
              </a:r>
              <a:r>
                <a:rPr lang="ru-RU" sz="1400" b="1" dirty="0" smtClean="0"/>
                <a:t>в 5,5 </a:t>
              </a:r>
              <a:r>
                <a:rPr lang="en-US" sz="1400" b="1" dirty="0" smtClean="0"/>
                <a:t>pH, </a:t>
              </a:r>
              <a:r>
                <a:rPr lang="uk-UA" sz="1400" b="1" dirty="0" smtClean="0"/>
                <a:t>дощ стає кислотним.</a:t>
              </a:r>
              <a:endParaRPr lang="uk-UA" sz="1400" b="1" dirty="0"/>
            </a:p>
          </p:txBody>
        </p:sp>
      </p:grpSp>
      <p:pic>
        <p:nvPicPr>
          <p:cNvPr id="16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343364"/>
            <a:ext cx="2039447" cy="2514636"/>
          </a:xfrm>
          <a:prstGeom prst="rect">
            <a:avLst/>
          </a:prstGeom>
          <a:noFill/>
        </p:spPr>
      </p:pic>
      <p:pic>
        <p:nvPicPr>
          <p:cNvPr id="1026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14282" y="1857364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ina\Local Settings\Temporary Internet Files\Content.IE5\3S7YXT93\MC900332444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1731874" cy="1844345"/>
          </a:xfrm>
          <a:prstGeom prst="rect">
            <a:avLst/>
          </a:prstGeom>
          <a:noFill/>
        </p:spPr>
      </p:pic>
      <p:sp>
        <p:nvSpPr>
          <p:cNvPr id="7" name="Овальная выноска 6"/>
          <p:cNvSpPr/>
          <p:nvPr/>
        </p:nvSpPr>
        <p:spPr>
          <a:xfrm>
            <a:off x="428596" y="1857364"/>
            <a:ext cx="6357950" cy="2643206"/>
          </a:xfrm>
          <a:prstGeom prst="wedgeEllipseCallout">
            <a:avLst>
              <a:gd name="adj1" fmla="val -29650"/>
              <a:gd name="adj2" fmla="val 76113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uk-UA" sz="1600" b="1" dirty="0" err="1" smtClean="0">
                <a:solidFill>
                  <a:schemeClr val="accent2">
                    <a:lumMod val="50000"/>
                  </a:schemeClr>
                </a:solidFill>
              </a:rPr>
              <a:t>Кисл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он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</a:rPr>
              <a:t>і дощі загрожують життю всіх мешканців морів і річок: через них регулярно гине велика кількість риб і молюсків. У небезпеці опиняються і тварини, які п'ють з відкритих водойм. Вода з високим вмістом кислоти повільно вбиває їх зсередини.</a:t>
            </a:r>
          </a:p>
        </p:txBody>
      </p:sp>
      <p:pic>
        <p:nvPicPr>
          <p:cNvPr id="1027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214346" y="4214818"/>
            <a:ext cx="2143140" cy="2357454"/>
          </a:xfrm>
          <a:prstGeom prst="rect">
            <a:avLst/>
          </a:prstGeom>
          <a:noFill/>
        </p:spPr>
      </p:pic>
      <p:pic>
        <p:nvPicPr>
          <p:cNvPr id="8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4687" y="1785926"/>
            <a:ext cx="1442155" cy="1357322"/>
          </a:xfrm>
          <a:prstGeom prst="rect">
            <a:avLst/>
          </a:prstGeom>
          <a:noFill/>
        </p:spPr>
      </p:pic>
      <p:sp>
        <p:nvSpPr>
          <p:cNvPr id="9" name="Овальная выноска 8"/>
          <p:cNvSpPr/>
          <p:nvPr/>
        </p:nvSpPr>
        <p:spPr>
          <a:xfrm flipH="1">
            <a:off x="3000364" y="714356"/>
            <a:ext cx="4714908" cy="1143008"/>
          </a:xfrm>
          <a:prstGeom prst="wedgeEllipseCallout">
            <a:avLst>
              <a:gd name="adj1" fmla="val -39656"/>
              <a:gd name="adj2" fmla="val 695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 же впливають такі дощі на водойми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 </a:t>
            </a:r>
            <a:r>
              <a:rPr lang="ru-RU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ліси</a:t>
            </a:r>
            <a:r>
              <a:rPr lang="uk-UA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488" y="3286124"/>
            <a:ext cx="6022364" cy="3371398"/>
            <a:chOff x="2857488" y="3286124"/>
            <a:chExt cx="6022364" cy="3371398"/>
          </a:xfrm>
        </p:grpSpPr>
        <p:pic>
          <p:nvPicPr>
            <p:cNvPr id="16389" name="Picture 5" descr="http://www.pollutionissues.com/images/paz_01_img010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57950" y="3286124"/>
              <a:ext cx="2521902" cy="33575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pic>
        <p:pic>
          <p:nvPicPr>
            <p:cNvPr id="4" name="Picture 3" descr="C:\Documents and Settings\Alina\Local Settings\Temporary Internet Files\Content.IE5\97BS9ABJ\MC90023359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4429124" y="5715016"/>
              <a:ext cx="1876419" cy="942506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Alina\Local Settings\Temporary Internet Files\Content.IE5\97BS9ABJ\MC900233594[1].wm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2857488" y="5143512"/>
              <a:ext cx="1692224" cy="84998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ьная выноска 11"/>
          <p:cNvSpPr/>
          <p:nvPr/>
        </p:nvSpPr>
        <p:spPr>
          <a:xfrm flipH="1">
            <a:off x="357158" y="928670"/>
            <a:ext cx="4000528" cy="2286016"/>
          </a:xfrm>
          <a:prstGeom prst="wedgeEllipseCallout">
            <a:avLst>
              <a:gd name="adj1" fmla="val -41751"/>
              <a:gd name="adj2" fmla="val 5883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sz="1400" b="1" dirty="0" smtClean="0">
                <a:solidFill>
                  <a:schemeClr val="accent4">
                    <a:lumMod val="50000"/>
                  </a:schemeClr>
                </a:solidFill>
              </a:rPr>
              <a:t>Слідом за водоймами починають страждати лісу. Кислотні дощі швидко підривають природний захист листя, які стають беззахисними перед комахами і руйнівними мікроорганізмами.</a:t>
            </a:r>
            <a:endParaRPr lang="uk-UA" sz="1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643438" y="928670"/>
            <a:ext cx="4500562" cy="2357454"/>
          </a:xfrm>
          <a:prstGeom prst="wedgeEllipseCallout">
            <a:avLst>
              <a:gd name="adj1" fmla="val -34166"/>
              <a:gd name="adj2" fmla="val 731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</a:rPr>
              <a:t> У результаті гинуть цілі ліси, а це означає, що тисячі диких тварин позбавляються природного середовища проживання. Зменшення лісових масивів згубно позначається на атмосфері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143800" cy="928670"/>
          </a:xfrm>
        </p:spPr>
        <p:txBody>
          <a:bodyPr/>
          <a:lstStyle/>
          <a:p>
            <a:pPr algn="ctr"/>
            <a:r>
              <a:rPr lang="uk-UA" b="1" dirty="0" smtClean="0"/>
              <a:t>Згубний вплив на ліси. </a:t>
            </a:r>
            <a:endParaRPr lang="ru-RU" b="1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14282" y="3143248"/>
            <a:ext cx="8756567" cy="2571768"/>
            <a:chOff x="214282" y="3143248"/>
            <a:chExt cx="8756567" cy="2571768"/>
          </a:xfrm>
        </p:grpSpPr>
        <p:pic>
          <p:nvPicPr>
            <p:cNvPr id="17410" name="Picture 2" descr="http://www.lesovod.org.ua/sites/default/files/images/01_index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3143248"/>
              <a:ext cx="2952770" cy="221457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7412" name="Picture 4" descr="http://i066.radikal.ru/1011/d9/cee3e4388db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3500438"/>
              <a:ext cx="2684337" cy="2214578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15" name="Скругленная прямоугольная выноска 14"/>
          <p:cNvSpPr/>
          <p:nvPr/>
        </p:nvSpPr>
        <p:spPr>
          <a:xfrm>
            <a:off x="2071670" y="5500702"/>
            <a:ext cx="4000528" cy="1357298"/>
          </a:xfrm>
          <a:prstGeom prst="wedgeRoundRectCallout">
            <a:avLst>
              <a:gd name="adj1" fmla="val -58799"/>
              <a:gd name="adj2" fmla="val 881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значить повітря швидше забруднюється і повільніше очищається через те, що зникає основне джерело кисню!</a:t>
            </a:r>
            <a:endParaRPr lang="uk-UA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714744" y="3429000"/>
            <a:ext cx="1714512" cy="1885963"/>
          </a:xfrm>
          <a:prstGeom prst="rect">
            <a:avLst/>
          </a:prstGeom>
          <a:noFill/>
        </p:spPr>
      </p:pic>
      <p:pic>
        <p:nvPicPr>
          <p:cNvPr id="14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85720" y="5714992"/>
            <a:ext cx="1143008" cy="1143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8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ina\Local Settings\Temporary Internet Files\Content.IE5\PEDZAJFQ\MP9004387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952771" cy="1785950"/>
          </a:xfrm>
          <a:prstGeom prst="rect">
            <a:avLst/>
          </a:prstGeom>
          <a:noFill/>
        </p:spPr>
      </p:pic>
      <p:sp>
        <p:nvSpPr>
          <p:cNvPr id="14" name="Выноска-облако 13"/>
          <p:cNvSpPr/>
          <p:nvPr/>
        </p:nvSpPr>
        <p:spPr>
          <a:xfrm flipH="1">
            <a:off x="0" y="2143116"/>
            <a:ext cx="4357686" cy="2857520"/>
          </a:xfrm>
          <a:prstGeom prst="cloudCallout">
            <a:avLst>
              <a:gd name="adj1" fmla="val -28175"/>
              <a:gd name="adj2" fmla="val 6632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Нажаль впливають..</a:t>
            </a:r>
          </a:p>
          <a:p>
            <a:pPr>
              <a:buNone/>
            </a:pP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Здоровий </a:t>
            </a:r>
            <a:r>
              <a:rPr lang="uk-UA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грунт</a:t>
            </a: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багатий </a:t>
            </a:r>
            <a:r>
              <a:rPr lang="uk-UA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биогенами</a:t>
            </a: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які роблять його родючим.</a:t>
            </a:r>
          </a:p>
          <a:p>
            <a:pPr>
              <a:buNone/>
            </a:pP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Кислотні дощі витравлюють </a:t>
            </a:r>
            <a:r>
              <a:rPr lang="uk-UA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біогени</a:t>
            </a: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, і </a:t>
            </a:r>
            <a:r>
              <a:rPr lang="uk-UA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грунт</a:t>
            </a:r>
            <a:r>
              <a:rPr lang="uk-UA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стає непридатною для землеробства. Цілі поля стають пустельними .</a:t>
            </a:r>
            <a:endParaRPr lang="uk-UA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4929190" y="500042"/>
            <a:ext cx="3857652" cy="1928826"/>
          </a:xfrm>
          <a:prstGeom prst="cloudCallout">
            <a:avLst>
              <a:gd name="adj1" fmla="val -64907"/>
              <a:gd name="adj2" fmla="val -1305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Сподіваюсь на грунт та на велетнів такі як гори ці дощі не впливають?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8435" name="Picture 3" descr="C:\Documents and Settings\Alina\Local Settings\Temporary Internet Files\Content.IE5\6XONKDCD\MC90033538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43512"/>
            <a:ext cx="1808683" cy="1526134"/>
          </a:xfrm>
          <a:prstGeom prst="rect">
            <a:avLst/>
          </a:prstGeom>
          <a:noFill/>
        </p:spPr>
      </p:pic>
      <p:pic>
        <p:nvPicPr>
          <p:cNvPr id="18437" name="Picture 5" descr="http://crot.com.ua/wp-content/uploads/2012/08/grun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02" y="2500306"/>
            <a:ext cx="4071998" cy="2709784"/>
          </a:xfrm>
          <a:prstGeom prst="rect">
            <a:avLst/>
          </a:prstGeom>
          <a:noFill/>
          <a:effectLst>
            <a:softEdge rad="635000"/>
          </a:effectLst>
          <a:scene3d>
            <a:camera prst="obliqueBottomLeft"/>
            <a:lightRig rig="threePt" dir="t"/>
          </a:scene3d>
          <a:sp3d>
            <a:bevelT prst="slope"/>
          </a:sp3d>
        </p:spPr>
      </p:pic>
      <p:sp>
        <p:nvSpPr>
          <p:cNvPr id="18439" name="AutoShape 7" descr="http://likemad.ru/steroid/turinobol-biogen-farma-69_15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2928926" y="714356"/>
            <a:ext cx="1272489" cy="1197636"/>
          </a:xfrm>
          <a:prstGeom prst="rect">
            <a:avLst/>
          </a:prstGeom>
          <a:noFill/>
        </p:spPr>
      </p:pic>
      <p:pic>
        <p:nvPicPr>
          <p:cNvPr id="13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500546"/>
            <a:ext cx="2071702" cy="235745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5357826"/>
            <a:ext cx="3000396" cy="124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8229600" cy="1066800"/>
          </a:xfrm>
        </p:spPr>
        <p:txBody>
          <a:bodyPr/>
          <a:lstStyle/>
          <a:p>
            <a:pPr algn="ctr"/>
            <a:r>
              <a:rPr lang="uk-UA" dirty="0" smtClean="0"/>
              <a:t>Гірські Породи.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785794"/>
            <a:ext cx="4500594" cy="4071966"/>
            <a:chOff x="-142908" y="714356"/>
            <a:chExt cx="4500594" cy="4071966"/>
          </a:xfrm>
        </p:grpSpPr>
        <p:sp>
          <p:nvSpPr>
            <p:cNvPr id="10" name="Овальная выноска 9"/>
            <p:cNvSpPr/>
            <p:nvPr/>
          </p:nvSpPr>
          <p:spPr>
            <a:xfrm flipH="1">
              <a:off x="-142908" y="714356"/>
              <a:ext cx="4500594" cy="4071966"/>
            </a:xfrm>
            <a:prstGeom prst="wedgeEllipseCallout">
              <a:avLst>
                <a:gd name="adj1" fmla="val -81753"/>
                <a:gd name="adj2" fmla="val -1658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85720" y="1500174"/>
              <a:ext cx="3786214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Та навіть Гірські породи та мінерали також здатні руйнуватися під впливом кислотних дощів. У процесі руйнування з них вивільняються ртуть, алюміній, свинець, які разом з опадами вбираються в грунт і в ґрунтові води.</a:t>
              </a:r>
              <a:endParaRPr lang="uk-UA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19458" name="Picture 2" descr="C:\Documents and Settings\Alina\Local Settings\Temporary Internet Files\Content.IE5\6XONKDCD\MC90038310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72074"/>
            <a:ext cx="3233755" cy="1785926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4071934" y="3500438"/>
            <a:ext cx="4643438" cy="3357562"/>
            <a:chOff x="4500562" y="3500438"/>
            <a:chExt cx="4643438" cy="3357562"/>
          </a:xfrm>
        </p:grpSpPr>
        <p:sp>
          <p:nvSpPr>
            <p:cNvPr id="12" name="Овальная выноска 11"/>
            <p:cNvSpPr/>
            <p:nvPr/>
          </p:nvSpPr>
          <p:spPr>
            <a:xfrm>
              <a:off x="4500562" y="3500438"/>
              <a:ext cx="4643438" cy="3357562"/>
            </a:xfrm>
            <a:prstGeom prst="wedgeEllipseCallout">
              <a:avLst>
                <a:gd name="adj1" fmla="val -8340"/>
                <a:gd name="adj2" fmla="val -713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14942" y="3786190"/>
              <a:ext cx="342902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uk-UA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Якщо людина п'є воду з вмістом важких металів, то він піддається ризику захворіти на рак або розсіяний склероз, а також десятками інших важких недуг. Пам'ять про це отруєнні зберігають і його гени, які провокують нові і нові захворювання у наступних поколінь.</a:t>
              </a:r>
              <a:endParaRPr lang="uk-UA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pic>
        <p:nvPicPr>
          <p:cNvPr id="4098" name="Picture 2" descr="C:\Documents and Settings\Alina\Local Settings\Temporary Internet Files\Content.IE5\PEDZAJFQ\MC90030527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785794"/>
            <a:ext cx="1071538" cy="2164724"/>
          </a:xfrm>
          <a:prstGeom prst="rect">
            <a:avLst/>
          </a:prstGeom>
          <a:noFill/>
        </p:spPr>
      </p:pic>
      <p:pic>
        <p:nvPicPr>
          <p:cNvPr id="15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214422"/>
            <a:ext cx="1928826" cy="2194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Alina\Local Settings\Temporary Internet Files\Content.IE5\3S7YXT93\MP90043920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2428860" y="357166"/>
            <a:ext cx="5929354" cy="3429024"/>
          </a:xfrm>
          <a:prstGeom prst="wedgeEllipseCallout">
            <a:avLst>
              <a:gd name="adj1" fmla="val -55773"/>
              <a:gd name="adj2" fmla="val 4208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Але якщо дати такому положенню розвинутися , то можна уявити , наскільки плачевні наслідки нас очікують. Чим активніше буде йти процес забруднення навколишнього середовища , тим частіше будуть йти кислотні дощі , і людство потраплятиме в свою власну пастку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(!!!)</a:t>
            </a:r>
            <a:endParaRPr lang="uk-UA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2910" y="3214686"/>
            <a:ext cx="1272489" cy="1197636"/>
          </a:xfrm>
          <a:prstGeom prst="rect">
            <a:avLst/>
          </a:prstGeom>
          <a:noFill/>
        </p:spPr>
      </p:pic>
      <p:pic>
        <p:nvPicPr>
          <p:cNvPr id="7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298" y="4286256"/>
            <a:ext cx="2071702" cy="2357454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 flipH="1">
            <a:off x="2214546" y="3857628"/>
            <a:ext cx="3429024" cy="2500330"/>
          </a:xfrm>
          <a:prstGeom prst="cloudCallout">
            <a:avLst>
              <a:gd name="adj1" fmla="val -82624"/>
              <a:gd name="adj2" fmla="val -10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Саме так! </a:t>
            </a:r>
          </a:p>
          <a:p>
            <a:pPr algn="ctr"/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 люди почали тільки зараз бити на сполох…</a:t>
            </a:r>
            <a:endParaRPr lang="uk-U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5" name="Picture 3" descr="C:\Documents and Settings\Alina\Local Settings\Temporary Internet Files\Content.IE5\97BS9ABJ\MC900437619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1784350" cy="1860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2506641" y="4357694"/>
            <a:ext cx="3571900" cy="2500306"/>
          </a:xfrm>
          <a:prstGeom prst="cloudCallout">
            <a:avLst>
              <a:gd name="adj1" fmla="val 76060"/>
              <a:gd name="adj2" fmla="val -371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b="1" dirty="0" smtClean="0">
              <a:solidFill>
                <a:schemeClr val="tx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tx1"/>
                </a:solidFill>
              </a:rPr>
              <a:t>Наслідки своїх необміркованих дій, ми бачимо вже </a:t>
            </a:r>
            <a:r>
              <a:rPr lang="uk-UA" sz="1400" b="1" dirty="0" err="1" smtClean="0">
                <a:solidFill>
                  <a:schemeClr val="tx1"/>
                </a:solidFill>
              </a:rPr>
              <a:t>сьогодні.Та</a:t>
            </a:r>
            <a:r>
              <a:rPr lang="uk-UA" sz="1400" b="1" dirty="0" smtClean="0">
                <a:solidFill>
                  <a:schemeClr val="tx1"/>
                </a:solidFill>
              </a:rPr>
              <a:t> ніхто нас не зупинить,доки ми самі не зупинимося, та не припинимо шкодити природі.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720823" y="500042"/>
            <a:ext cx="5143536" cy="3714776"/>
          </a:xfrm>
          <a:prstGeom prst="cloudCallout">
            <a:avLst>
              <a:gd name="adj1" fmla="val -46623"/>
              <a:gd name="adj2" fmla="val 649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</a:rPr>
              <a:t>Таким чином</a:t>
            </a:r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</a:rPr>
              <a:t>, людство саме створює собі пастку!</a:t>
            </a:r>
          </a:p>
          <a:p>
            <a:pPr algn="ctr"/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</a:rPr>
              <a:t>Ми викидаємо відходи в річки, забруднюємо навколишнє середовище, вирубуємо ліси.</a:t>
            </a:r>
          </a:p>
          <a:p>
            <a:pPr algn="ctr"/>
            <a:r>
              <a:rPr lang="uk-UA" sz="1400" b="1" dirty="0" smtClean="0">
                <a:solidFill>
                  <a:schemeClr val="bg2">
                    <a:lumMod val="10000"/>
                  </a:schemeClr>
                </a:solidFill>
              </a:rPr>
              <a:t>Кислотні дощі – це надзвичайно велике лихо для всього людства та природи, та поки що ми навіть не здогадуємося яку надзвичайно велику небезпеку несе воно за собою.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3" y="357166"/>
            <a:ext cx="3286116" cy="1000132"/>
          </a:xfrm>
        </p:spPr>
        <p:txBody>
          <a:bodyPr/>
          <a:lstStyle/>
          <a:p>
            <a:r>
              <a:rPr lang="uk-UA" dirty="0" smtClean="0"/>
              <a:t>Висновки.</a:t>
            </a:r>
            <a:endParaRPr lang="uk-UA" dirty="0"/>
          </a:p>
        </p:txBody>
      </p:sp>
      <p:pic>
        <p:nvPicPr>
          <p:cNvPr id="1029" name="Picture 5" descr="C:\Program Files\Microsoft Office\MEDIA\CAGCAT10\j029889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5796" y="714356"/>
            <a:ext cx="2208204" cy="1928826"/>
          </a:xfrm>
          <a:prstGeom prst="rect">
            <a:avLst/>
          </a:prstGeom>
          <a:noFill/>
        </p:spPr>
      </p:pic>
      <p:pic>
        <p:nvPicPr>
          <p:cNvPr id="8" name="Picture 3" descr="C:\Documents and Settings\Alina\Local Settings\Temporary Internet Files\Content.IE5\PEDZAJFQ\MM900356710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50879" y="3857628"/>
            <a:ext cx="2357454" cy="2682620"/>
          </a:xfrm>
          <a:prstGeom prst="rect">
            <a:avLst/>
          </a:prstGeom>
          <a:noFill/>
        </p:spPr>
      </p:pic>
      <p:pic>
        <p:nvPicPr>
          <p:cNvPr id="10" name="Picture 2" descr="C:\Documents and Settings\Alina\Local Settings\Temporary Internet Files\Content.IE5\PEDZAJFQ\MM900336396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11" y="3214686"/>
            <a:ext cx="1643042" cy="1364493"/>
          </a:xfrm>
          <a:prstGeom prst="rect">
            <a:avLst/>
          </a:prstGeom>
          <a:noFill/>
        </p:spPr>
      </p:pic>
      <p:pic>
        <p:nvPicPr>
          <p:cNvPr id="5122" name="Picture 2" descr="C:\Documents and Settings\Alina\Local Settings\Temporary Internet Files\Content.IE5\97BS9ABJ\MC90041085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3" y="1357298"/>
            <a:ext cx="1643042" cy="2281058"/>
          </a:xfrm>
          <a:prstGeom prst="rect">
            <a:avLst/>
          </a:prstGeom>
          <a:noFill/>
        </p:spPr>
      </p:pic>
      <p:pic>
        <p:nvPicPr>
          <p:cNvPr id="5123" name="Picture 3" descr="C:\Documents and Settings\Alina\Local Settings\Temporary Internet Files\Content.IE5\3S7YXT93\MC90043764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21483" y="4714860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271</TotalTime>
  <Words>585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Кислотні опади: причини виникнення, наслідки. </vt:lpstr>
      <vt:lpstr>Життя на нашій планеті цілком і повністю залежить від води. Якби одного разу вона раптово зникла, то Земля перетворилася б на мертву планету</vt:lpstr>
      <vt:lpstr>Слайд 3</vt:lpstr>
      <vt:lpstr>Слайд 4</vt:lpstr>
      <vt:lpstr>Згубний вплив на ліси. </vt:lpstr>
      <vt:lpstr>Слайд 6</vt:lpstr>
      <vt:lpstr>Гірські Породи.</vt:lpstr>
      <vt:lpstr>Слайд 8</vt:lpstr>
      <vt:lpstr>Висновки.</vt:lpstr>
      <vt:lpstr>Дякуємо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Кислотні опади: причини виникнення, наслідки, заходи по запобіганню негативних впливів </dc:title>
  <dc:creator>Алина</dc:creator>
  <cp:lastModifiedBy>Алина</cp:lastModifiedBy>
  <cp:revision>38</cp:revision>
  <dcterms:created xsi:type="dcterms:W3CDTF">2013-11-28T19:22:08Z</dcterms:created>
  <dcterms:modified xsi:type="dcterms:W3CDTF">2013-12-11T17:35:46Z</dcterms:modified>
</cp:coreProperties>
</file>