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E3A1-A046-4D8E-A872-19A1151B13E8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5E97-7864-47C9-A5CD-309D9F3848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40CD-9EEE-4602-9332-19A217C14612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7610-3A70-4ABD-A543-33677DEA25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B92B1-E8AE-49CE-A20B-6CC08CC4C755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1AB2-CCED-491B-9B7D-7281E7DF57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7507-49A5-4762-878D-52CE3AAADB33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B4CA-9533-4B13-9C01-16D6F16DA6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C716-A2C3-40F7-94FC-861F4F426033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6671F-DCAC-4372-8C8E-7BD6E1FDDE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AF9E-25BE-4379-A26D-0C56E4F7514A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6E13-6891-4DC4-86C9-893CDA0808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01CE5-3D71-42FC-8CDD-503B1B83FAC0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0A18-3E08-4ECC-8033-09DF8F4A2C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7B03-3A23-4341-A529-E1CD5E91FBC2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A930-6AED-4BC4-A293-6ADE5FF551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9977-1AAB-412F-9486-1B8EDABCCF9F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53BE-7DE4-41FF-A54C-678469702A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F62F-7085-4F7E-A939-3EB66D1C31CE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B6F5-8E59-48E5-9A05-708C24F046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CAE8-6477-42C9-B8F3-3F5BE9A0ABFE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E855-EBEA-46ED-8E35-BA181CA841F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E8E2B-AB4F-4482-87AF-F200BD1D0522}" type="datetimeFigureOut">
              <a:rPr lang="uk-UA"/>
              <a:pPr>
                <a:defRPr/>
              </a:pPr>
              <a:t>06.05.2013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76A90-7E58-4721-BF4F-4F70E093450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2%D1%81%D1%82%D1%80%D0%B0%D0%BB%D1%96%D1%8F" TargetMode="External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uk.wikipedia.org/wiki/%D0%9C%D1%83%D1%80%D1%80%D0%B5%D0%B9_(%D1%80%D1%96%D1%87%D0%BA%D0%B0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900113" y="0"/>
            <a:ext cx="7772400" cy="1470025"/>
          </a:xfrm>
        </p:spPr>
        <p:txBody>
          <a:bodyPr/>
          <a:lstStyle/>
          <a:p>
            <a:pPr eaLnBrk="1" hangingPunct="1"/>
            <a:r>
              <a:rPr lang="uk-UA" sz="8000" smtClean="0">
                <a:latin typeface="Times New Roman" pitchFamily="18" charset="0"/>
                <a:cs typeface="Times New Roman" pitchFamily="18" charset="0"/>
              </a:rPr>
              <a:t>Австралія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44675"/>
            <a:ext cx="5715000" cy="464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268538" y="188913"/>
            <a:ext cx="5183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>
                <a:latin typeface="Times New Roman" pitchFamily="18" charset="0"/>
                <a:cs typeface="Times New Roman" pitchFamily="18" charset="0"/>
              </a:rPr>
              <a:t>Тваринний світ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203575" y="981075"/>
            <a:ext cx="32400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Фауна Австралії відрізняється стародавністю, високим ступенем ендемізму, відсутністю копитних, приматів і хижих (крім дикого</a:t>
            </a:r>
            <a:r>
              <a:rPr lang="en-US">
                <a:latin typeface="Calibri" pitchFamily="34" charset="0"/>
              </a:rPr>
              <a:t> </a:t>
            </a:r>
            <a:r>
              <a:rPr lang="uk-UA"/>
              <a:t>завезеного</a:t>
            </a:r>
            <a:r>
              <a:rPr lang="en-US"/>
              <a:t> </a:t>
            </a:r>
            <a:r>
              <a:rPr lang="uk-UA">
                <a:latin typeface="Calibri" pitchFamily="34" charset="0"/>
              </a:rPr>
              <a:t>собаки дінго</a:t>
            </a:r>
            <a:r>
              <a:rPr lang="en-US">
                <a:latin typeface="Calibri" pitchFamily="34" charset="0"/>
              </a:rPr>
              <a:t>)</a:t>
            </a:r>
            <a:endParaRPr lang="uk-UA">
              <a:latin typeface="Calibri" pitchFamily="34" charset="0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5076825" y="2852738"/>
            <a:ext cx="40671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 Тут мешкають сумчасті ,   єхидни і качкодзьоб. Багато тварин Австралії винищені в результаті полювання і зміни ландшафту внаслідок господарської діяльності людини.  </a:t>
            </a: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50825" y="4724400"/>
            <a:ext cx="45370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Завезення кроликів, що знищують значну частину пасовищ, сприяло зменшенню сумчастих. Зникли деякі види кенгуру, на межі вимирання сумчастий вовк, деякі види вомбатів.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28194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836613"/>
            <a:ext cx="24098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924175"/>
            <a:ext cx="25193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437063"/>
            <a:ext cx="26479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354137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</a:rPr>
              <a:t>М</a:t>
            </a:r>
            <a:r>
              <a:rPr lang="uk-UA" sz="4000" smtClean="0">
                <a:latin typeface="Times New Roman" pitchFamily="18" charset="0"/>
              </a:rPr>
              <a:t>інеральні ресурси</a:t>
            </a:r>
            <a:br>
              <a:rPr lang="uk-UA" sz="4000" smtClean="0">
                <a:latin typeface="Times New Roman" pitchFamily="18" charset="0"/>
              </a:rPr>
            </a:br>
            <a:r>
              <a:rPr lang="uk-UA" sz="4000" smtClean="0">
                <a:latin typeface="Times New Roman" pitchFamily="18" charset="0"/>
              </a:rPr>
              <a:t/>
            </a:r>
            <a:br>
              <a:rPr lang="uk-UA" sz="4000" smtClean="0">
                <a:latin typeface="Times New Roman" pitchFamily="18" charset="0"/>
              </a:rPr>
            </a:br>
            <a:r>
              <a:rPr lang="uk-UA" sz="2800" smtClean="0">
                <a:latin typeface="Times New Roman" pitchFamily="18" charset="0"/>
              </a:rPr>
              <a:t>Паливні ресурси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497388"/>
          </a:xfrm>
        </p:spPr>
        <p:txBody>
          <a:bodyPr/>
          <a:lstStyle/>
          <a:p>
            <a:pPr eaLnBrk="1" hangingPunct="1"/>
            <a:r>
              <a:rPr lang="uk-UA" sz="2400" smtClean="0">
                <a:latin typeface="Times New Roman" pitchFamily="18" charset="0"/>
              </a:rPr>
              <a:t>Великі поклади кам</a:t>
            </a:r>
            <a:r>
              <a:rPr lang="en-US" sz="2400" smtClean="0">
                <a:latin typeface="Times New Roman" pitchFamily="18" charset="0"/>
              </a:rPr>
              <a:t>’</a:t>
            </a:r>
            <a:r>
              <a:rPr lang="uk-UA" sz="2400" smtClean="0">
                <a:latin typeface="Times New Roman" pitchFamily="18" charset="0"/>
              </a:rPr>
              <a:t>яного вугілля</a:t>
            </a:r>
            <a:br>
              <a:rPr lang="uk-UA" sz="2400" smtClean="0">
                <a:latin typeface="Times New Roman" pitchFamily="18" charset="0"/>
              </a:rPr>
            </a:br>
            <a:r>
              <a:rPr lang="uk-UA" sz="2400" i="1" smtClean="0">
                <a:latin typeface="Times New Roman" pitchFamily="18" charset="0"/>
              </a:rPr>
              <a:t>(Східний басейн)</a:t>
            </a:r>
          </a:p>
          <a:p>
            <a:pPr eaLnBrk="1" hangingPunct="1"/>
            <a:endParaRPr lang="uk-UA" sz="2400" i="1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uk-UA" sz="2400" smtClean="0">
              <a:latin typeface="Times New Roman" pitchFamily="18" charset="0"/>
            </a:endParaRPr>
          </a:p>
          <a:p>
            <a:pPr eaLnBrk="1" hangingPunct="1"/>
            <a:r>
              <a:rPr lang="uk-UA" sz="2400" smtClean="0">
                <a:latin typeface="Times New Roman" pitchFamily="18" charset="0"/>
              </a:rPr>
              <a:t>Запаси нафти та газу незначні.</a:t>
            </a:r>
            <a:br>
              <a:rPr lang="uk-UA" sz="2400" smtClean="0">
                <a:latin typeface="Times New Roman" pitchFamily="18" charset="0"/>
              </a:rPr>
            </a:br>
            <a:r>
              <a:rPr lang="uk-UA" sz="2400" i="1" smtClean="0">
                <a:latin typeface="Times New Roman" pitchFamily="18" charset="0"/>
              </a:rPr>
              <a:t>Головні басейни – на Центральній низовині та на дні Бассової протоки</a:t>
            </a:r>
            <a:endParaRPr lang="ru-RU" sz="2400" i="1" smtClean="0">
              <a:latin typeface="Times New Roman" pitchFamily="18" charset="0"/>
            </a:endParaRPr>
          </a:p>
        </p:txBody>
      </p:sp>
      <p:pic>
        <p:nvPicPr>
          <p:cNvPr id="23555" name="Picture 4" descr="mmk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844675"/>
            <a:ext cx="278447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vnutrennij_vostochno-avstralijskij_bassejn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149725"/>
            <a:ext cx="273685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uk-UA" sz="3200" smtClean="0">
                <a:latin typeface="Times New Roman" pitchFamily="18" charset="0"/>
              </a:rPr>
              <a:t>Рудні ресурси</a:t>
            </a:r>
            <a:endParaRPr lang="ru-RU" sz="3200" smtClean="0">
              <a:latin typeface="Times New Roman" pitchFamily="18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Залізна руда</a:t>
            </a:r>
            <a:br>
              <a:rPr lang="uk-UA" sz="2400" smtClean="0">
                <a:latin typeface="Times New Roman" pitchFamily="18" charset="0"/>
              </a:rPr>
            </a:br>
            <a:r>
              <a:rPr lang="uk-UA" sz="2400" i="1" smtClean="0">
                <a:latin typeface="Times New Roman" pitchFamily="18" charset="0"/>
              </a:rPr>
              <a:t>(штати Західна та Південна Австралія)</a:t>
            </a:r>
            <a:endParaRPr lang="uk-UA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Алюмінієва руда</a:t>
            </a:r>
            <a:br>
              <a:rPr lang="uk-UA" sz="2400" smtClean="0">
                <a:latin typeface="Times New Roman" pitchFamily="18" charset="0"/>
              </a:rPr>
            </a:br>
            <a:r>
              <a:rPr lang="uk-UA" sz="2400" i="1" smtClean="0">
                <a:latin typeface="Times New Roman" pitchFamily="18" charset="0"/>
              </a:rPr>
              <a:t>(півострів Кейп-Йорк)</a:t>
            </a: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Розвідано значні поклади мідних, поліметалевих </a:t>
            </a:r>
            <a:r>
              <a:rPr lang="uk-UA" sz="2400" i="1" smtClean="0">
                <a:latin typeface="Times New Roman" pitchFamily="18" charset="0"/>
              </a:rPr>
              <a:t>(у центрі)</a:t>
            </a:r>
            <a:r>
              <a:rPr lang="uk-UA" sz="2400" smtClean="0">
                <a:latin typeface="Times New Roman" pitchFamily="18" charset="0"/>
              </a:rPr>
              <a:t>, уранових, нікелевих </a:t>
            </a:r>
            <a:r>
              <a:rPr lang="uk-UA" sz="2400" i="1" smtClean="0">
                <a:latin typeface="Times New Roman" pitchFamily="18" charset="0"/>
              </a:rPr>
              <a:t>(на заході)</a:t>
            </a:r>
            <a:r>
              <a:rPr lang="uk-UA" sz="2400" smtClean="0">
                <a:latin typeface="Times New Roman" pitchFamily="18" charset="0"/>
              </a:rPr>
              <a:t>, марганцевих руд </a:t>
            </a:r>
            <a:r>
              <a:rPr lang="uk-UA" sz="2400" i="1" smtClean="0">
                <a:latin typeface="Times New Roman" pitchFamily="18" charset="0"/>
              </a:rPr>
              <a:t>(на півночі)</a:t>
            </a:r>
            <a:r>
              <a:rPr lang="uk-UA" sz="2400" smtClean="0">
                <a:latin typeface="Times New Roman" pitchFamily="18" charset="0"/>
              </a:rPr>
              <a:t> та золота.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uk-UA" sz="2400" smtClean="0">
                <a:latin typeface="Times New Roman" pitchFamily="18" charset="0"/>
              </a:rPr>
              <a:t/>
            </a:r>
            <a:br>
              <a:rPr lang="uk-UA" sz="2400" smtClean="0">
                <a:latin typeface="Times New Roman" pitchFamily="18" charset="0"/>
              </a:rPr>
            </a:br>
            <a:r>
              <a:rPr lang="uk-UA" sz="2400" smtClean="0">
                <a:latin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</a:rPr>
              <a:t>Нерудні ресурси</a:t>
            </a:r>
            <a:endParaRPr lang="uk-UA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З нерудної сировини є різні за якістю:</a:t>
            </a: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Глина</a:t>
            </a: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Пісок</a:t>
            </a: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Вапняк</a:t>
            </a: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Азбест</a:t>
            </a: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</a:rPr>
              <a:t>Господарство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uk-UA" sz="2000" smtClean="0">
                <a:latin typeface="Times New Roman" pitchFamily="18" charset="0"/>
              </a:rPr>
              <a:t>За невеликий час Австралія пройшла значний шлях економічного розвитку, перетворившись з аграрно-сировинного придатку Великої Британії на розвинену індустріально-аграрну країну.</a:t>
            </a:r>
          </a:p>
          <a:p>
            <a:r>
              <a:rPr lang="uk-UA" sz="2000" smtClean="0">
                <a:latin typeface="Times New Roman" pitchFamily="18" charset="0"/>
              </a:rPr>
              <a:t>Чинниками цього стали:</a:t>
            </a:r>
            <a:br>
              <a:rPr lang="uk-UA" sz="2000" smtClean="0">
                <a:latin typeface="Times New Roman" pitchFamily="18" charset="0"/>
              </a:rPr>
            </a:br>
            <a:r>
              <a:rPr lang="uk-UA" sz="2000" smtClean="0">
                <a:latin typeface="Times New Roman" pitchFamily="18" charset="0"/>
              </a:rPr>
              <a:t>Розвинені капіталістичні відносини</a:t>
            </a:r>
            <a:br>
              <a:rPr lang="uk-UA" sz="2000" smtClean="0">
                <a:latin typeface="Times New Roman" pitchFamily="18" charset="0"/>
              </a:rPr>
            </a:br>
            <a:r>
              <a:rPr lang="uk-UA" sz="2000" smtClean="0">
                <a:latin typeface="Times New Roman" pitchFamily="18" charset="0"/>
              </a:rPr>
              <a:t>Багатство природних ресурсів</a:t>
            </a:r>
            <a:br>
              <a:rPr lang="uk-UA" sz="2000" smtClean="0">
                <a:latin typeface="Times New Roman" pitchFamily="18" charset="0"/>
              </a:rPr>
            </a:br>
            <a:r>
              <a:rPr lang="uk-UA" sz="2000" smtClean="0">
                <a:latin typeface="Times New Roman" pitchFamily="18" charset="0"/>
              </a:rPr>
              <a:t>Відсутність війн</a:t>
            </a:r>
          </a:p>
          <a:p>
            <a:r>
              <a:rPr lang="uk-UA" sz="2000" smtClean="0">
                <a:latin typeface="Times New Roman" pitchFamily="18" charset="0"/>
              </a:rPr>
              <a:t>Понад 55% населення зайнято у торгівлі та невиробничій сфері.</a:t>
            </a:r>
          </a:p>
          <a:p>
            <a:r>
              <a:rPr lang="uk-UA" sz="2000" smtClean="0">
                <a:latin typeface="Times New Roman" pitchFamily="18" charset="0"/>
              </a:rPr>
              <a:t>Основна галузь промисловості – гірничодобувна, яка експортує до 90% видобутої сировини.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25603" name="Picture 4" descr="inner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33825"/>
            <a:ext cx="36734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ed701_ORIG-gold_mine_peru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2116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</a:rPr>
              <a:t>Електроенергетика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uk-UA" sz="2200" smtClean="0">
                <a:latin typeface="Times New Roman" pitchFamily="18" charset="0"/>
              </a:rPr>
              <a:t>Провідну роль відіграють теплові електростанції, які збудовані біля великих міст.</a:t>
            </a:r>
          </a:p>
          <a:p>
            <a:r>
              <a:rPr lang="uk-UA" sz="2200" smtClean="0">
                <a:latin typeface="Times New Roman" pitchFamily="18" charset="0"/>
              </a:rPr>
              <a:t>Гідроелектростанції збудовані в горах на південному сході та на острові Тасманія.</a:t>
            </a:r>
          </a:p>
          <a:p>
            <a:r>
              <a:rPr lang="uk-UA" sz="2200" smtClean="0">
                <a:latin typeface="Times New Roman" pitchFamily="18" charset="0"/>
              </a:rPr>
              <a:t>Також діють близько 20 невеликих сонячних станцій.</a:t>
            </a:r>
          </a:p>
          <a:p>
            <a:r>
              <a:rPr lang="uk-UA" sz="2200" smtClean="0">
                <a:latin typeface="Times New Roman" pitchFamily="18" charset="0"/>
              </a:rPr>
              <a:t>В загальному:</a:t>
            </a:r>
            <a:br>
              <a:rPr lang="uk-UA" sz="2200" smtClean="0">
                <a:latin typeface="Times New Roman" pitchFamily="18" charset="0"/>
              </a:rPr>
            </a:br>
            <a:r>
              <a:rPr lang="uk-UA" sz="2200" smtClean="0">
                <a:latin typeface="Times New Roman" pitchFamily="18" charset="0"/>
              </a:rPr>
              <a:t>ТЕС – 79%</a:t>
            </a:r>
            <a:br>
              <a:rPr lang="uk-UA" sz="2200" smtClean="0">
                <a:latin typeface="Times New Roman" pitchFamily="18" charset="0"/>
              </a:rPr>
            </a:br>
            <a:r>
              <a:rPr lang="uk-UA" sz="2200" smtClean="0">
                <a:latin typeface="Times New Roman" pitchFamily="18" charset="0"/>
              </a:rPr>
              <a:t>ГЕС – 21%</a:t>
            </a:r>
            <a:endParaRPr lang="ru-RU" sz="2200" smtClean="0">
              <a:latin typeface="Times New Roman" pitchFamily="18" charset="0"/>
            </a:endParaRPr>
          </a:p>
        </p:txBody>
      </p:sp>
      <p:pic>
        <p:nvPicPr>
          <p:cNvPr id="26627" name="Picture 5" descr="83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149725"/>
            <a:ext cx="337661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b16299551a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508500"/>
            <a:ext cx="2951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img7c990924c52a06f9f07a05e51401e7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068638"/>
            <a:ext cx="322103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</a:rPr>
              <a:t>Чорна металургія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uk-UA" sz="2000" smtClean="0">
                <a:latin typeface="Times New Roman" pitchFamily="18" charset="0"/>
              </a:rPr>
              <a:t>Працює на власній сировині.</a:t>
            </a:r>
          </a:p>
          <a:p>
            <a:r>
              <a:rPr lang="uk-UA" sz="2000" smtClean="0">
                <a:latin typeface="Times New Roman" pitchFamily="18" charset="0"/>
              </a:rPr>
              <a:t>Австралійська сталь є найдешевшою в світі завдяки високому технологічному рівню виробництва, а також багатству та зручності залягання сировини.</a:t>
            </a:r>
          </a:p>
          <a:p>
            <a:r>
              <a:rPr lang="uk-UA" sz="2000" smtClean="0">
                <a:latin typeface="Times New Roman" pitchFamily="18" charset="0"/>
              </a:rPr>
              <a:t>Головною галуззю є алюмінієва промисловість, які має всі стадії переробки.</a:t>
            </a:r>
            <a:br>
              <a:rPr lang="uk-UA" sz="2000" smtClean="0">
                <a:latin typeface="Times New Roman" pitchFamily="18" charset="0"/>
              </a:rPr>
            </a:br>
            <a:r>
              <a:rPr lang="uk-UA" sz="2000" smtClean="0">
                <a:latin typeface="Times New Roman" pitchFamily="18" charset="0"/>
              </a:rPr>
              <a:t>Виробництво глинозему – в районах видобування бокситів, а виплавка алюмінію – біля джерел електроенергії </a:t>
            </a:r>
            <a:r>
              <a:rPr lang="uk-UA" sz="2000" i="1" smtClean="0">
                <a:latin typeface="Times New Roman" pitchFamily="18" charset="0"/>
              </a:rPr>
              <a:t>(на південному сході та на Тасманії).</a:t>
            </a:r>
          </a:p>
          <a:p>
            <a:r>
              <a:rPr lang="uk-UA" sz="2000" smtClean="0">
                <a:latin typeface="Times New Roman" pitchFamily="18" charset="0"/>
              </a:rPr>
              <a:t>Виплавляють також мідь, свинець, цинк, нікель, золото.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27651" name="Picture 4" descr="arce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149725"/>
            <a:ext cx="45497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</a:rPr>
              <a:t>Машинобудування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000" smtClean="0">
                <a:latin typeface="Times New Roman" pitchFamily="18" charset="0"/>
              </a:rPr>
              <a:t>Важливу роль відіграють важке та сільське машинобудування.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latin typeface="Times New Roman" pitchFamily="18" charset="0"/>
              </a:rPr>
              <a:t>У великих містах (Аделаїда, Сідней, Мельбурн, Джілонг) працюють автомобільні заводи та підприємства точного машинобудування. </a:t>
            </a:r>
          </a:p>
          <a:p>
            <a:pPr>
              <a:lnSpc>
                <a:spcPct val="90000"/>
              </a:lnSpc>
            </a:pPr>
            <a:r>
              <a:rPr lang="uk-UA" sz="2000" smtClean="0">
                <a:latin typeface="Times New Roman" pitchFamily="18" charset="0"/>
              </a:rPr>
              <a:t>У портах розвинуте суднобудування.</a:t>
            </a: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Holden </a:t>
            </a:r>
            <a:r>
              <a:rPr lang="ru-RU" sz="2000" smtClean="0">
                <a:latin typeface="Times New Roman" pitchFamily="18" charset="0"/>
              </a:rPr>
              <a:t>VZ Commodore </a:t>
            </a:r>
            <a:r>
              <a:rPr lang="ru-RU" sz="2000" b="1" smtClean="0">
                <a:latin typeface="Times New Roman" pitchFamily="18" charset="0"/>
              </a:rPr>
              <a:t>V8</a:t>
            </a:r>
            <a:r>
              <a:rPr lang="ru-RU" sz="2000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Supercar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  <p:pic>
        <p:nvPicPr>
          <p:cNvPr id="28675" name="Picture 4" descr="-901607_302616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141663"/>
            <a:ext cx="5073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autow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08275"/>
            <a:ext cx="442753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olden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2133600"/>
            <a:ext cx="150812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2195513" y="5013325"/>
            <a:ext cx="227012" cy="7620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r>
              <a:rPr lang="uk-UA" sz="2400" smtClean="0">
                <a:latin typeface="Times New Roman" pitchFamily="18" charset="0"/>
              </a:rPr>
              <a:t>Основними районами </a:t>
            </a:r>
            <a:r>
              <a:rPr lang="uk-UA" sz="2400" b="1" smtClean="0">
                <a:latin typeface="Times New Roman" pitchFamily="18" charset="0"/>
              </a:rPr>
              <a:t>хімічної промисловості </a:t>
            </a:r>
            <a:r>
              <a:rPr lang="uk-UA" sz="2400" smtClean="0">
                <a:latin typeface="Times New Roman" pitchFamily="18" charset="0"/>
              </a:rPr>
              <a:t>Австралії є Східний, який спеціалізується переважно на синтезі мінеральних добрив, та Південно-Східний, де з імпортної нафти виробляють різноманітні полімерні матеріали.</a:t>
            </a:r>
          </a:p>
          <a:p>
            <a:endParaRPr lang="uk-UA" sz="2400" smtClean="0">
              <a:latin typeface="Times New Roman" pitchFamily="18" charset="0"/>
            </a:endParaRPr>
          </a:p>
          <a:p>
            <a:r>
              <a:rPr lang="uk-UA" sz="2400" smtClean="0">
                <a:latin typeface="Times New Roman" pitchFamily="18" charset="0"/>
              </a:rPr>
              <a:t>У портах розвиваються експортні галузі </a:t>
            </a:r>
            <a:r>
              <a:rPr lang="uk-UA" sz="2400" b="1" smtClean="0">
                <a:latin typeface="Times New Roman" pitchFamily="18" charset="0"/>
              </a:rPr>
              <a:t>харчової</a:t>
            </a:r>
            <a:r>
              <a:rPr lang="uk-UA" sz="2400" smtClean="0">
                <a:latin typeface="Times New Roman" pitchFamily="18" charset="0"/>
              </a:rPr>
              <a:t> (м</a:t>
            </a:r>
            <a:r>
              <a:rPr lang="en-US" sz="2400" smtClean="0">
                <a:latin typeface="Times New Roman" pitchFamily="18" charset="0"/>
              </a:rPr>
              <a:t>’</a:t>
            </a:r>
            <a:r>
              <a:rPr lang="uk-UA" sz="2400" smtClean="0">
                <a:latin typeface="Times New Roman" pitchFamily="18" charset="0"/>
              </a:rPr>
              <a:t>ясна, маслосироробна, цукрова, борошномельна) та </a:t>
            </a:r>
            <a:r>
              <a:rPr lang="uk-UA" sz="2400" b="1" smtClean="0">
                <a:latin typeface="Times New Roman" pitchFamily="18" charset="0"/>
              </a:rPr>
              <a:t>легкої</a:t>
            </a:r>
            <a:r>
              <a:rPr lang="uk-UA" sz="2400" smtClean="0">
                <a:latin typeface="Times New Roman" pitchFamily="18" charset="0"/>
              </a:rPr>
              <a:t> (переважно вовняної) промисловості.</a:t>
            </a: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29699" name="Picture 4" descr="1327495760_mar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60800"/>
            <a:ext cx="422433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222824_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573463"/>
            <a:ext cx="40322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</a:rPr>
              <a:t>Сільське господарство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</a:rPr>
              <a:t>Австралія є одним з найбільших у світі виробників і експортерів зернових. Найбільше значення серед зернових культур має пшениця. Посівна площа по пшениці в середньому коливається від 11,1 — 13,4 млн га. </a:t>
            </a:r>
          </a:p>
          <a:p>
            <a:r>
              <a:rPr lang="ru-RU" sz="2000" smtClean="0">
                <a:latin typeface="Times New Roman" pitchFamily="18" charset="0"/>
              </a:rPr>
              <a:t>Серед інших зернових культур виділяються кукурудза, сорго, трітікале (гібрид жита і пшениці), а з олійних культур — земляний горіх, соняшник, сафлор, рапс, канола.</a:t>
            </a:r>
          </a:p>
          <a:p>
            <a:r>
              <a:rPr lang="ru-RU" sz="2000" smtClean="0">
                <a:latin typeface="Times New Roman" pitchFamily="18" charset="0"/>
              </a:rPr>
              <a:t>Австралія - значний виробник м'ясо-молочних продуктів, мороженого м'яса, масла, сиру, консервованого молока. Найважливіші райони молочного тваринництва — пд.-сх. узбережжя, м'ясного — Квінсленд.</a:t>
            </a:r>
          </a:p>
        </p:txBody>
      </p:sp>
      <p:pic>
        <p:nvPicPr>
          <p:cNvPr id="30723" name="Picture 4" descr="1302597393_07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92600"/>
            <a:ext cx="31908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saf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652963"/>
            <a:ext cx="279558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cano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365625"/>
            <a:ext cx="309721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</a:rPr>
              <a:t>Транспорт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</a:rPr>
              <a:t>В здійсненні міжрайонних зв'язків провідна роль належить залізничному транспорту. Загальна довжина залізниць —42,4 тис. км. Майже всі залізниці державні.</a:t>
            </a:r>
            <a:endParaRPr lang="ru-RU" smtClean="0"/>
          </a:p>
          <a:p>
            <a:r>
              <a:rPr lang="ru-RU" sz="2000" smtClean="0">
                <a:latin typeface="Times New Roman" pitchFamily="18" charset="0"/>
              </a:rPr>
              <a:t>Автошляхів — понад 200 тис. км, переважна більшість їх зосереджена у пд.-сх. частині країни.</a:t>
            </a:r>
          </a:p>
          <a:p>
            <a:r>
              <a:rPr lang="ru-RU" sz="2000" smtClean="0">
                <a:latin typeface="Times New Roman" pitchFamily="18" charset="0"/>
              </a:rPr>
              <a:t>Повітряний зв'язок здійснюється літаками великих національних та іноземних компаній. </a:t>
            </a:r>
          </a:p>
          <a:p>
            <a:r>
              <a:rPr lang="uk-UA" sz="2000" smtClean="0">
                <a:latin typeface="Times New Roman" pitchFamily="18" charset="0"/>
              </a:rPr>
              <a:t>Головну роль відіграє морський транспорт.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31748" name="Picture 4" descr="Польша-транспорт-самоле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933825"/>
            <a:ext cx="390683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800px-Port_Hedland,_Western_Austral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33825"/>
            <a:ext cx="3598862" cy="269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pPr eaLnBrk="1" hangingPunct="1"/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Загальні відомості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96975"/>
            <a:ext cx="2663825" cy="1584325"/>
          </a:xfrm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987675" y="1052513"/>
            <a:ext cx="6156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Офіційна назва  - Австралія.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Площа – 7,7 млн км (кв)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Населення – 22,3 млн чол.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Столиця  -  Канберра.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Тип країни – високорозвинена держава, переселенська країна.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Державний устрій -  країна у складі Співдружності,  федеративна держава.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Склад території – 6 штатів, 2 території.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Член міжнародних організацій – ООН, АНЗЮС, АНЗЮК  та ін.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Офіційна  мова – англійська.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Релігія – християнство.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Валюта – австралійський долар.</a:t>
            </a:r>
          </a:p>
          <a:p>
            <a:endParaRPr lang="uk-UA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941888"/>
            <a:ext cx="3206750" cy="1482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924175"/>
            <a:ext cx="22320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uk-UA" sz="4000" smtClean="0">
                <a:latin typeface="Times New Roman" pitchFamily="18" charset="0"/>
              </a:rPr>
              <a:t>Найвідоміші місця та курорти Австралії</a:t>
            </a: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68313" y="5805488"/>
            <a:ext cx="8229600" cy="349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Сіднейський оперний театр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32772" name="Picture 4" descr="Sydney_opera_house_side_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41438"/>
            <a:ext cx="6553200" cy="4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203575" y="765175"/>
            <a:ext cx="514350" cy="220663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5876925"/>
            <a:ext cx="8229600" cy="360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Голд-Кост (Золоте Узбережжя)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33796" name="Picture 4" descr="osouthport-ar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064500" cy="536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1476375" y="908050"/>
            <a:ext cx="442913" cy="29210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68313" y="5805488"/>
            <a:ext cx="8229600" cy="349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Магнетік-Айленд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34820" name="Picture 4" descr="magnetic-island-Australia-Oceania-13017298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343775" cy="550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971550" y="1052513"/>
            <a:ext cx="514350" cy="436562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68313" y="5805488"/>
            <a:ext cx="8229600" cy="349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>
                <a:latin typeface="Times New Roman" pitchFamily="18" charset="0"/>
              </a:rPr>
              <a:t>Лайзард-Айленд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35844" name="Picture 4" descr="Lizard-Island_Great-Barrier-Reef_Australia_KU2F-VK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993063" cy="531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971550" y="1125538"/>
            <a:ext cx="227013" cy="29210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5805488"/>
            <a:ext cx="8229600" cy="32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 smtClean="0">
                <a:latin typeface="Times New Roman" pitchFamily="18" charset="0"/>
              </a:rPr>
              <a:t>Хайман-Айленд</a:t>
            </a: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36868" name="Picture 4" descr="hayman_hqroom_ru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50250" cy="556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1331913" y="1557338"/>
            <a:ext cx="227012" cy="29210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5805488"/>
            <a:ext cx="8229600" cy="320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latin typeface="Times New Roman" pitchFamily="18" charset="0"/>
              </a:rPr>
              <a:t>Mount Panorama</a:t>
            </a: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37892" name="Picture 4" descr="Rydges-Mount-Panorama-Bathurst-photos-Hotel-Hotel-Exte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616575" cy="3740150"/>
          </a:xfrm>
          <a:prstGeom prst="rect">
            <a:avLst/>
          </a:prstGeom>
          <a:noFill/>
        </p:spPr>
      </p:pic>
      <p:pic>
        <p:nvPicPr>
          <p:cNvPr id="37893" name="Picture 5" descr="1922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500438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uk-UA" smtClean="0">
                <a:latin typeface="Times New Roman" pitchFamily="18" charset="0"/>
              </a:rPr>
              <a:t>Цікаві факти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8229600" cy="40941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Української діаспори в Австралії близько 14 тис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Столиця Австралії – Канберра з населенням всього 350 тисяч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Найбільше місто – Сідней з населенням майже 5 млн (це 1/5 населення всієї країни)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 Сіднеї 157 пляжів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Всередньому, австралійська сім’я має 1,65 дітей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Середній вік  коли жінка виходить заміж - 28,9 років, чоловік в 30,9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Більше 90% Австралії це суха рівна поверхня. Майже три чверті території не може підтримувати сільське господарство ні в якій формі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Ему і кенгуру не можуть  йти у зворотному напрямку, саме тому вони зображені на австралійському гербі, і симвлізують рух вперед </a:t>
            </a:r>
          </a:p>
        </p:txBody>
      </p:sp>
      <p:pic>
        <p:nvPicPr>
          <p:cNvPr id="38916" name="Picture 4" descr="Darvin-290x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33375"/>
            <a:ext cx="1935162" cy="1935163"/>
          </a:xfrm>
          <a:prstGeom prst="rect">
            <a:avLst/>
          </a:prstGeom>
          <a:noFill/>
        </p:spPr>
      </p:pic>
      <p:pic>
        <p:nvPicPr>
          <p:cNvPr id="38917" name="Picture 5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7150"/>
            <a:ext cx="2447925" cy="1922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Економіко-географічне положення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452937"/>
          </a:xfrm>
        </p:spPr>
        <p:txBody>
          <a:bodyPr/>
          <a:lstStyle/>
          <a:p>
            <a:pPr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Австралія – єдина в світі держава,яка займає цілий материк. Особливістю положення країни є її значна віддаленість від усіх регіонів світу, що ускладнює звязки з більшістю держав. Морські траси: </a:t>
            </a:r>
          </a:p>
          <a:p>
            <a:pPr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Сідней – Лондон (21 тис. км),</a:t>
            </a:r>
          </a:p>
          <a:p>
            <a:pPr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Сідней – Нью-Йорк (18 тис. км). 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827088" y="3141663"/>
            <a:ext cx="79930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Times New Roman" pitchFamily="18" charset="0"/>
                <a:cs typeface="Times New Roman" pitchFamily="18" charset="0"/>
              </a:rPr>
              <a:t>Історія формування території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900113" y="4005263"/>
            <a:ext cx="648017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В 1770 р. англійський мореплавець  Дж. Кук  сповістив європейців про відкриття нового материка . Це стало початком колонізації Австралії Великою Британією. Континент був місцем заслання злочинців, згодом сюди почали прибувати “вільні” переселенці.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З 1901 р . Країна дістала статус домініону, а з 1931 р.  Стала незалежною державою.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9288462" cy="1162050"/>
          </a:xfrm>
        </p:spPr>
        <p:txBody>
          <a:bodyPr/>
          <a:lstStyle/>
          <a:p>
            <a:pPr eaLnBrk="1" hangingPunct="1"/>
            <a:r>
              <a:rPr lang="uk-UA" b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0" smtClean="0">
                <a:latin typeface="Times New Roman" pitchFamily="18" charset="0"/>
                <a:cs typeface="Times New Roman" pitchFamily="18" charset="0"/>
              </a:rPr>
              <a:t>Австралія – однонаціональна країна. Майже ¾ її населення становлять англоавстралійці.</a:t>
            </a:r>
          </a:p>
        </p:txBody>
      </p:sp>
      <p:sp>
        <p:nvSpPr>
          <p:cNvPr id="16386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2276475"/>
            <a:ext cx="6119813" cy="3097213"/>
          </a:xfrm>
        </p:spPr>
        <p:txBody>
          <a:bodyPr/>
          <a:lstStyle/>
          <a:p>
            <a:pPr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Природний приріст невисокий: 6 чол./тис.</a:t>
            </a:r>
          </a:p>
          <a:p>
            <a:pPr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“Старіння нації”</a:t>
            </a:r>
          </a:p>
          <a:p>
            <a:pPr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Додатнє сальдо міграції</a:t>
            </a:r>
          </a:p>
          <a:p>
            <a:pPr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Середня густота населення – 2,6 чол./км(кв)</a:t>
            </a:r>
          </a:p>
          <a:p>
            <a:pPr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Рівень урбанізації високий – 86%</a:t>
            </a:r>
          </a:p>
          <a:p>
            <a:pPr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5 міст – мільйонників:  Сідней,  Мельбурн, Брісбен, Перт, Аделаїда.</a:t>
            </a:r>
          </a:p>
          <a:p>
            <a:pPr eaLnBrk="1" hangingPunct="1"/>
            <a:r>
              <a:rPr lang="uk-UA" sz="1800" smtClean="0">
                <a:latin typeface="Times New Roman" pitchFamily="18" charset="0"/>
                <a:cs typeface="Times New Roman" pitchFamily="18" charset="0"/>
              </a:rPr>
              <a:t>Проживають 370 тис. чол.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23850" y="1916113"/>
            <a:ext cx="384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Перший тип відтворення населення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060575"/>
            <a:ext cx="24130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3276600" y="260350"/>
            <a:ext cx="30305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uk-UA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468313" y="1268413"/>
            <a:ext cx="8891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Велика частина Австралії лежить у тропіках, північ - у субекваторіальних широтах, південь - у субтропічних.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23850" y="2349500"/>
            <a:ext cx="46799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Положення більшої частини Австралії у континентальному секторі тропічного поясу обумовлює сухість клімату.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38% площі Австралії отримує менше 250 мм опадів на рік. Однак тривалих посух не буває.</a:t>
            </a: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50825" y="5732463"/>
            <a:ext cx="86058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На півдні материка проходить ряд антициклонів, що обумовлюють літню сухість південно-західної частини Австралії, рівнини Налларбор і Вікторіанських гір</a:t>
            </a:r>
            <a:r>
              <a:rPr lang="uk-UA">
                <a:latin typeface="Calibri" pitchFamily="34" charset="0"/>
              </a:rPr>
              <a:t>.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250825" y="4292600"/>
            <a:ext cx="8748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Жаркий район із січневими температурами вище 40°С - на північному заході. Абсолютний максимум температур 53,1°С спостерігався у Клонкаррі.  Абсолютні мінімуми температур у внутрішніх районах Австралії падають до -4, -6°С. Морози стійкі тільки в Австралійських Альпах, де відзначені температури до -22 °С.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3132138" y="0"/>
            <a:ext cx="5400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>
                <a:latin typeface="Times New Roman" pitchFamily="18" charset="0"/>
                <a:cs typeface="Times New Roman" pitchFamily="18" charset="0"/>
              </a:rPr>
              <a:t>Клімат</a:t>
            </a: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773238"/>
            <a:ext cx="28987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468313" y="0"/>
            <a:ext cx="7772400" cy="1470025"/>
          </a:xfrm>
        </p:spPr>
        <p:txBody>
          <a:bodyPr/>
          <a:lstStyle/>
          <a:p>
            <a:pPr eaLnBrk="1" hangingPunct="1"/>
            <a:r>
              <a:rPr lang="uk-UA" smtClean="0"/>
              <a:t>Внутрішні води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338" y="1412875"/>
            <a:ext cx="453707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пануванням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пустельного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напівпустельного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слабкий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поверхневого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стоку.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стоку - 350 км3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50825" y="3573463"/>
            <a:ext cx="8532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60% території материка займають області внутрішнього стоку з рідкими тимчасовими водотоками ("лементами")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50825" y="4437063"/>
            <a:ext cx="8605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Найбільш повноводні і рівномірні за стоком - ріки, що починаються у Великому Вододільному хребті; найнепостійніші - ріки західного узбережжя, що стікають з напівпустельних прибережних плато.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179388" y="5589588"/>
            <a:ext cx="8604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Особливість Австралії - її багатство на підземні води, що накопичуються на глибинах 1,5-2 км.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476091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987675" y="260350"/>
            <a:ext cx="5040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latin typeface="Times New Roman" pitchFamily="18" charset="0"/>
                <a:cs typeface="Times New Roman" pitchFamily="18" charset="0"/>
              </a:rPr>
              <a:t>Муррей</a:t>
            </a: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724525" y="1628775"/>
            <a:ext cx="32400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Муррей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>
                <a:latin typeface="Times New Roman" pitchFamily="18" charset="0"/>
                <a:cs typeface="Times New Roman" pitchFamily="18" charset="0"/>
                <a:hlinkClick r:id="rId2" tooltip="Англійська мова"/>
              </a:rPr>
              <a:t>англ.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Murray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['mʌrɪ]) —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найбільша річка </a:t>
            </a:r>
            <a:r>
              <a:rPr lang="uk-UA">
                <a:latin typeface="Times New Roman" pitchFamily="18" charset="0"/>
                <a:cs typeface="Times New Roman" pitchFamily="18" charset="0"/>
                <a:hlinkClick r:id="rId3" tooltip="Австралія"/>
              </a:rPr>
              <a:t>Австралії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Довжина 2575 км (від витоку р. Дарлінг — 3750 км).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Сточище 1160 тис. км².</a:t>
            </a: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Середня річна витрата води 775 м³/сек.</a:t>
            </a:r>
            <a:r>
              <a:rPr lang="uk-UA" baseline="30000">
                <a:latin typeface="Times New Roman" pitchFamily="18" charset="0"/>
                <a:cs typeface="Times New Roman" pitchFamily="18" charset="0"/>
                <a:hlinkClick r:id="rId4"/>
              </a:rPr>
              <a:t>[1]</a:t>
            </a:r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  <a:cs typeface="Times New Roman" pitchFamily="18" charset="0"/>
              </a:rPr>
              <a:t>Середній річний стік 24,5 км³.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341438"/>
            <a:ext cx="51847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Ґрунти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8038" y="1052513"/>
            <a:ext cx="5795962" cy="6762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Велику частину Австралії займають тропічні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грунти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на південь від 30°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пд.ш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- субтропічні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грунти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708400" y="1773238"/>
            <a:ext cx="4787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На Заході - Австралійське плоскогір'я - щебенисті грунти і великі покриви пісків, на рівнинах Центральної низовини - піщано-глинисті і глинисті, навколо озер Центрального басейну - засолені.</a:t>
            </a: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79388" y="3860800"/>
            <a:ext cx="8640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На вологих північній і східній окраїнах материка розвинуті червоно-жовті латеритні, частково опідзолені грунти і їх гірські різновиди, а в низинах і в гирлах долин, затоплюваних припливом, болотні засолені грунти мангрів і маршів</a:t>
            </a: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179388" y="4868863"/>
            <a:ext cx="8424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latin typeface="Times New Roman" pitchFamily="18" charset="0"/>
              </a:rPr>
              <a:t>У субтропічному поясі на схилах - гірські жовтоземи і червоноземи гірські жовто-бурі лісові, на вершинах гір в Австралійських Альпах - гірсько-лугові грунти.</a:t>
            </a: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179388" y="5516563"/>
            <a:ext cx="8820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Орнопридатні землі Австралії за умови зрошення, розселення і розчищення становлять понад 60% площі</a:t>
            </a:r>
            <a:endParaRPr lang="uk-UA">
              <a:latin typeface="Calibri" pitchFamily="34" charset="0"/>
            </a:endParaRPr>
          </a:p>
        </p:txBody>
      </p:sp>
      <p:sp>
        <p:nvSpPr>
          <p:cNvPr id="20487" name="Прямоугольник 7"/>
          <p:cNvSpPr>
            <a:spLocks noChangeArrowheads="1"/>
          </p:cNvSpPr>
          <p:nvPr/>
        </p:nvSpPr>
        <p:spPr bwMode="auto">
          <a:xfrm>
            <a:off x="179388" y="6237288"/>
            <a:ext cx="8964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Ґрунти сильно страждають від ерозії і площинного змиву. </a:t>
            </a:r>
            <a:endParaRPr lang="uk-UA">
              <a:latin typeface="Calibri" pitchFamily="34" charset="0"/>
            </a:endParaRP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34559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79388" y="908050"/>
            <a:ext cx="60134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Органічний світ Австралії із середини крейдового періоду розвивався в умовах тривалої ізоляції, тому флора материка дуже своєрідна  і виділяється в Австралійську область.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79388" y="2060575"/>
            <a:ext cx="8640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Найбільш характерні для неї евкаліпти й акації</a:t>
            </a:r>
            <a:r>
              <a:rPr lang="ru-RU">
                <a:latin typeface="Calibri" pitchFamily="34" charset="0"/>
              </a:rPr>
              <a:t>.</a:t>
            </a:r>
            <a:endParaRPr lang="uk-UA">
              <a:latin typeface="Calibri" pitchFamily="34" charset="0"/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79388" y="4652963"/>
            <a:ext cx="89646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Зі збільшенням континентальності клімату у глиб материка вологі ліси змінюються тропічними і підтропічними сухими евкаліптовими лісами, рідколіссями і саванами. У сухих внутрішніх частинах Австралії розвинуті чагарникові і трав'янисті формації. Найбільше значення серед рослинних ресурсів Австралії мають природні пасовища в областях напівпустель і саван. Ліси товарного значення займають близько 2% площі материка. Велика частина їх складається з евкаліптів, які дають тверду деревину, що не піддається гниттю, цілющі олії і камедь</a:t>
            </a:r>
            <a:r>
              <a:rPr lang="uk-UA">
                <a:latin typeface="Calibri" pitchFamily="34" charset="0"/>
              </a:rPr>
              <a:t>.</a:t>
            </a: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771775" y="0"/>
            <a:ext cx="3816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>
                <a:latin typeface="Times New Roman" pitchFamily="18" charset="0"/>
                <a:cs typeface="Times New Roman" pitchFamily="18" charset="0"/>
              </a:rPr>
              <a:t>Рослинність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765175"/>
            <a:ext cx="287972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565400"/>
            <a:ext cx="36718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1170</Words>
  <Application>Microsoft Office PowerPoint</Application>
  <PresentationFormat>Экран (4:3)</PresentationFormat>
  <Paragraphs>141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Австралія</vt:lpstr>
      <vt:lpstr>Загальні відомості</vt:lpstr>
      <vt:lpstr>Економіко-географічне положення</vt:lpstr>
      <vt:lpstr> Австралія – однонаціональна країна. Майже ¾ її населення становлять англоавстралійці.</vt:lpstr>
      <vt:lpstr> </vt:lpstr>
      <vt:lpstr>Внутрішні води</vt:lpstr>
      <vt:lpstr>Слайд 7</vt:lpstr>
      <vt:lpstr>Ґрунти</vt:lpstr>
      <vt:lpstr>Слайд 9</vt:lpstr>
      <vt:lpstr>Слайд 10</vt:lpstr>
      <vt:lpstr>Мінеральні ресурси  Паливні ресурси</vt:lpstr>
      <vt:lpstr>Рудні ресурси</vt:lpstr>
      <vt:lpstr>Господарство</vt:lpstr>
      <vt:lpstr>Електроенергетика</vt:lpstr>
      <vt:lpstr>Чорна металургія</vt:lpstr>
      <vt:lpstr>Машинобудування</vt:lpstr>
      <vt:lpstr>Слайд 17</vt:lpstr>
      <vt:lpstr>Сільське господарство</vt:lpstr>
      <vt:lpstr>Транспорт</vt:lpstr>
      <vt:lpstr>Найвідоміші місця та курорти Австралії</vt:lpstr>
      <vt:lpstr>Слайд 21</vt:lpstr>
      <vt:lpstr>Слайд 22</vt:lpstr>
      <vt:lpstr>Слайд 23</vt:lpstr>
      <vt:lpstr>Слайд 24</vt:lpstr>
      <vt:lpstr>Слайд 25</vt:lpstr>
      <vt:lpstr>Цікаві факти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Австралія</dc:title>
  <dc:creator>SERGEY</dc:creator>
  <cp:lastModifiedBy>Bogdan</cp:lastModifiedBy>
  <cp:revision>31</cp:revision>
  <dcterms:created xsi:type="dcterms:W3CDTF">2013-05-06T03:56:54Z</dcterms:created>
  <dcterms:modified xsi:type="dcterms:W3CDTF">2013-05-06T14:40:38Z</dcterms:modified>
</cp:coreProperties>
</file>