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90" r:id="rId13"/>
    <p:sldId id="291" r:id="rId14"/>
    <p:sldId id="268" r:id="rId15"/>
    <p:sldId id="289" r:id="rId16"/>
    <p:sldId id="273" r:id="rId17"/>
    <p:sldId id="274" r:id="rId18"/>
    <p:sldId id="280" r:id="rId19"/>
    <p:sldId id="281" r:id="rId20"/>
    <p:sldId id="282" r:id="rId21"/>
    <p:sldId id="276" r:id="rId22"/>
    <p:sldId id="283" r:id="rId23"/>
    <p:sldId id="269" r:id="rId24"/>
    <p:sldId id="271" r:id="rId25"/>
    <p:sldId id="270" r:id="rId26"/>
    <p:sldId id="272" r:id="rId27"/>
    <p:sldId id="284" r:id="rId28"/>
    <p:sldId id="285" r:id="rId29"/>
    <p:sldId id="286" r:id="rId30"/>
    <p:sldId id="287" r:id="rId31"/>
    <p:sldId id="288" r:id="rId32"/>
    <p:sldId id="262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2AB7FE2-7E47-4A16-B3D2-60B159634F9C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4"/>
            <p14:sldId id="265"/>
            <p14:sldId id="266"/>
            <p14:sldId id="267"/>
            <p14:sldId id="290"/>
            <p14:sldId id="291"/>
            <p14:sldId id="268"/>
            <p14:sldId id="289"/>
            <p14:sldId id="273"/>
            <p14:sldId id="274"/>
            <p14:sldId id="280"/>
            <p14:sldId id="281"/>
            <p14:sldId id="282"/>
            <p14:sldId id="276"/>
            <p14:sldId id="283"/>
            <p14:sldId id="269"/>
            <p14:sldId id="271"/>
            <p14:sldId id="270"/>
            <p14:sldId id="272"/>
            <p14:sldId id="284"/>
            <p14:sldId id="285"/>
            <p14:sldId id="286"/>
            <p14:sldId id="287"/>
            <p14:sldId id="288"/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8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89781F-5BBB-4A1E-9F24-8589ABF464F0}" type="datetimeFigureOut">
              <a:rPr lang="ru-RU"/>
              <a:pPr>
                <a:defRPr/>
              </a:pPr>
              <a:t>08.04.2013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E2A008-8A4D-4DDB-9FAD-FE4314160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156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B64E28E-3190-4AD7-A112-CD32267C4A0E}" type="slidenum">
              <a:rPr lang="ru-RU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7B47D-A714-464B-ABCE-73FA62C1E1D7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F2308-2F8F-4980-A054-60AA3902BD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71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57934-612E-459A-86B9-364F05208B23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B379-E8D0-48B5-9A9D-09A63D4A28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938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B20DB-2F03-4BD7-A13B-A6B7672F7A6D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F3A0C-E369-4D2E-A5AC-BA95C02638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99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17F35-22D3-405A-BA99-E4468436AC82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6D9A2-D027-425D-8B4B-E406C042A7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75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6AD9B-2611-4928-A73C-48296FD4EECA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2A02F-8D8B-4E1B-B4BD-35E1FCC9FE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4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5522-22AF-4688-B051-E17B78C183A8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E0E54-E718-4213-ABC1-09197266EF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18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03294-DFD9-402E-8684-EF96DAAA5C30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08B96-BF24-4A36-B228-4CC6D5DC11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84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FECF0-6209-452C-960A-4B07D0EB8105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F521C-785C-4BDC-BA64-F4EF290EED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08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9FECE-6D37-462A-A5B4-460DF7959AD0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CF63F-E03D-4F94-9222-DE8800FF56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514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716DF-CFDB-4E86-9B29-276412F9F1E2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D5AC-FFE2-4DFC-BB2C-6243783F01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24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6B12F-CECC-4245-901D-7B8F496E4E12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AE45-BB23-4599-97F9-FB5F42111E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927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2CB9F35D-5F28-456E-A2DA-DEF5FB976730}" type="datetimeFigureOut">
              <a:rPr lang="ru-RU"/>
              <a:pPr>
                <a:defRPr/>
              </a:pPr>
              <a:t>08.04.2013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84B63DD9-5A67-4032-9155-E6E999AAA3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8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rtl="0" fontAlgn="base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95738" y="728663"/>
            <a:ext cx="4824412" cy="13684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8800" b="1" dirty="0" smtClean="0">
                <a:solidFill>
                  <a:srgbClr val="92D050"/>
                </a:solidFill>
                <a:latin typeface="Arial Black" pitchFamily="34" charset="0"/>
              </a:rPr>
              <a:t>Канада</a:t>
            </a:r>
          </a:p>
        </p:txBody>
      </p:sp>
      <p:pic>
        <p:nvPicPr>
          <p:cNvPr id="10245" name="Picture 5" descr="http://upload.wikimedia.org/wikipedia/commons/thumb/c/c7/Canada_(orthographic_projection).svg/300px-Canada_(orthographic_projection)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8" y="620688"/>
            <a:ext cx="410527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3315" name="Прямоугольник 5"/>
          <p:cNvSpPr>
            <a:spLocks noChangeArrowheads="1"/>
          </p:cNvSpPr>
          <p:nvPr/>
        </p:nvSpPr>
        <p:spPr bwMode="auto">
          <a:xfrm>
            <a:off x="1042988" y="44450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3600" b="1">
                <a:latin typeface="Bookman Old Style" pitchFamily="18" charset="0"/>
              </a:rPr>
              <a:t>Природні умови та ресурси</a:t>
            </a:r>
            <a:endParaRPr lang="ru-RU" sz="3600">
              <a:latin typeface="Bookman Old Style" pitchFamily="18" charset="0"/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5657850" y="908050"/>
            <a:ext cx="3402013" cy="520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889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atin typeface="Bookman Old Style" pitchFamily="18" charset="0"/>
              </a:rPr>
              <a:t>Корисні копалини: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 smtClean="0">
                <a:latin typeface="Bookman Old Style" pitchFamily="18" charset="0"/>
              </a:rPr>
              <a:t>Паливні: </a:t>
            </a:r>
            <a:r>
              <a:rPr lang="uk-UA" sz="1800" dirty="0" smtClean="0">
                <a:latin typeface="Bookman Old Style" pitchFamily="18" charset="0"/>
              </a:rPr>
              <a:t>нафта, газ – </a:t>
            </a:r>
            <a:r>
              <a:rPr lang="uk-UA" sz="1800" dirty="0" err="1" smtClean="0">
                <a:latin typeface="Bookman Old Style" pitchFamily="18" charset="0"/>
              </a:rPr>
              <a:t>Зх.-Канадський</a:t>
            </a:r>
            <a:r>
              <a:rPr lang="uk-UA" sz="1800" dirty="0" smtClean="0">
                <a:latin typeface="Bookman Old Style" pitchFamily="18" charset="0"/>
              </a:rPr>
              <a:t> басейн; кам'яне вугілля (90% - </a:t>
            </a:r>
            <a:r>
              <a:rPr lang="uk-UA" sz="1800" dirty="0" err="1" smtClean="0">
                <a:latin typeface="Bookman Old Style" pitchFamily="18" charset="0"/>
              </a:rPr>
              <a:t>зх</a:t>
            </a:r>
            <a:r>
              <a:rPr lang="uk-UA" sz="1800" dirty="0" smtClean="0">
                <a:latin typeface="Bookman Old Style" pitchFamily="18" charset="0"/>
              </a:rPr>
              <a:t>, 10% - сх.).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uk-UA" sz="1800" dirty="0" smtClean="0">
              <a:latin typeface="Bookman Old Style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 smtClean="0">
                <a:latin typeface="Bookman Old Style" pitchFamily="18" charset="0"/>
              </a:rPr>
              <a:t>Рудні</a:t>
            </a:r>
            <a:r>
              <a:rPr lang="uk-UA" sz="1800" dirty="0" smtClean="0">
                <a:latin typeface="Bookman Old Style" pitchFamily="18" charset="0"/>
              </a:rPr>
              <a:t>:  залізна руда – Лабрадор; поліметалеві руди – Центральні провінції, Британська Колумбія; нікелеві руди – </a:t>
            </a:r>
            <a:r>
              <a:rPr lang="uk-UA" sz="1800" dirty="0" err="1" smtClean="0">
                <a:latin typeface="Bookman Old Style" pitchFamily="18" charset="0"/>
              </a:rPr>
              <a:t>Садбері</a:t>
            </a:r>
            <a:r>
              <a:rPr lang="uk-UA" sz="1800" dirty="0" smtClean="0">
                <a:latin typeface="Bookman Old Style" pitchFamily="18" charset="0"/>
              </a:rPr>
              <a:t>, </a:t>
            </a:r>
            <a:r>
              <a:rPr lang="uk-UA" sz="1800" dirty="0" err="1" smtClean="0">
                <a:latin typeface="Bookman Old Style" pitchFamily="18" charset="0"/>
              </a:rPr>
              <a:t>Томпсон</a:t>
            </a:r>
            <a:r>
              <a:rPr lang="uk-UA" sz="1800" dirty="0" smtClean="0">
                <a:latin typeface="Bookman Old Style" pitchFamily="18" charset="0"/>
              </a:rPr>
              <a:t>;</a:t>
            </a:r>
            <a:r>
              <a:rPr lang="uk-UA" sz="1800" dirty="0">
                <a:latin typeface="Bookman Old Style" pitchFamily="18" charset="0"/>
              </a:rPr>
              <a:t> </a:t>
            </a:r>
            <a:r>
              <a:rPr lang="uk-UA" sz="1800" dirty="0" smtClean="0">
                <a:latin typeface="Bookman Old Style" pitchFamily="18" charset="0"/>
              </a:rPr>
              <a:t>золото та алюмінієві руди – </a:t>
            </a:r>
            <a:r>
              <a:rPr lang="uk-UA" sz="1800" dirty="0" err="1" smtClean="0">
                <a:latin typeface="Bookman Old Style" pitchFamily="18" charset="0"/>
              </a:rPr>
              <a:t>Приозер</a:t>
            </a:r>
            <a:r>
              <a:rPr lang="en-US" sz="1800" dirty="0" smtClean="0">
                <a:latin typeface="Bookman Old Style" pitchFamily="18" charset="0"/>
              </a:rPr>
              <a:t>’</a:t>
            </a:r>
            <a:r>
              <a:rPr lang="uk-UA" sz="1800" dirty="0" smtClean="0">
                <a:latin typeface="Bookman Old Style" pitchFamily="18" charset="0"/>
              </a:rPr>
              <a:t>я; срібні руди – Юкон.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uk-UA" sz="1800" dirty="0">
              <a:latin typeface="Bookman Old Style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 smtClean="0">
                <a:latin typeface="Bookman Old Style" pitchFamily="18" charset="0"/>
              </a:rPr>
              <a:t>Нерудні</a:t>
            </a:r>
            <a:r>
              <a:rPr lang="uk-UA" sz="1800" dirty="0" smtClean="0">
                <a:latin typeface="Bookman Old Style" pitchFamily="18" charset="0"/>
              </a:rPr>
              <a:t>: калійні солі – Саскачеван, </a:t>
            </a:r>
            <a:r>
              <a:rPr lang="uk-UA" sz="1800" dirty="0" err="1" smtClean="0">
                <a:latin typeface="Bookman Old Style" pitchFamily="18" charset="0"/>
              </a:rPr>
              <a:t>Квебек</a:t>
            </a:r>
            <a:r>
              <a:rPr lang="uk-UA" sz="1800" dirty="0" smtClean="0">
                <a:latin typeface="Bookman Old Style" pitchFamily="18" charset="0"/>
              </a:rPr>
              <a:t>.</a:t>
            </a:r>
          </a:p>
        </p:txBody>
      </p:sp>
      <p:pic>
        <p:nvPicPr>
          <p:cNvPr id="13317" name="Picture 6" descr="http://geo.historic.ru/geographic-atlas/pic/map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058" r="8176" b="40800"/>
          <a:stretch>
            <a:fillRect/>
          </a:stretch>
        </p:blipFill>
        <p:spPr bwMode="auto">
          <a:xfrm>
            <a:off x="149225" y="992188"/>
            <a:ext cx="54610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495800" y="3048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endParaRPr lang="ru-RU">
              <a:latin typeface="Times New Roman" pitchFamily="18" charset="0"/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484438" y="44450"/>
            <a:ext cx="43195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sz="4400" b="1">
                <a:latin typeface="Bookman Old Style" pitchFamily="18" charset="0"/>
              </a:rPr>
              <a:t>Населення</a:t>
            </a:r>
          </a:p>
        </p:txBody>
      </p:sp>
      <p:pic>
        <p:nvPicPr>
          <p:cNvPr id="24578" name="Picture 2" descr="http://photoboom.ru/images/canadian_passp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78130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60350" y="671513"/>
            <a:ext cx="8415338" cy="627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uk-UA" sz="2200" dirty="0" smtClean="0">
                <a:latin typeface="Bookman Old Style" pitchFamily="18" charset="0"/>
                <a:cs typeface="Arial" charset="0"/>
              </a:rPr>
              <a:t>І тип відтворення; 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uk-UA" sz="2200" dirty="0" smtClean="0">
                <a:latin typeface="Bookman Old Style" pitchFamily="18" charset="0"/>
                <a:cs typeface="Arial" charset="0"/>
              </a:rPr>
              <a:t>Природний приріст –  4;</a:t>
            </a:r>
          </a:p>
          <a:p>
            <a:pPr algn="just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uk-UA" sz="2200" dirty="0" smtClean="0">
                <a:latin typeface="Bookman Old Style" pitchFamily="18" charset="0"/>
                <a:cs typeface="Arial" charset="0"/>
              </a:rPr>
              <a:t>Додатне сальдо міграції: </a:t>
            </a:r>
          </a:p>
          <a:p>
            <a:pPr marL="0" indent="0" algn="just">
              <a:spcBef>
                <a:spcPts val="600"/>
              </a:spcBef>
              <a:defRPr/>
            </a:pPr>
            <a:r>
              <a:rPr lang="uk-UA" sz="2200" dirty="0" smtClean="0">
                <a:latin typeface="Bookman Old Style" pitchFamily="18" charset="0"/>
                <a:cs typeface="Arial" charset="0"/>
              </a:rPr>
              <a:t>з Європи – 40%; з Азії – 30%; </a:t>
            </a:r>
          </a:p>
          <a:p>
            <a:pPr marL="0" indent="0" algn="just">
              <a:spcBef>
                <a:spcPts val="600"/>
              </a:spcBef>
              <a:defRPr/>
            </a:pPr>
            <a:r>
              <a:rPr lang="uk-UA" sz="2200" dirty="0" smtClean="0">
                <a:latin typeface="Bookman Old Style" pitchFamily="18" charset="0"/>
                <a:cs typeface="Arial" charset="0"/>
              </a:rPr>
              <a:t>з Латинською Америки – 10%; 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uk-UA" sz="2200" dirty="0" err="1" smtClean="0">
                <a:latin typeface="Bookman Old Style" pitchFamily="18" charset="0"/>
                <a:cs typeface="Arial" charset="0"/>
              </a:rPr>
              <a:t>Двонаціональна</a:t>
            </a:r>
            <a:r>
              <a:rPr lang="uk-UA" sz="2200" dirty="0" smtClean="0">
                <a:latin typeface="Bookman Old Style" pitchFamily="18" charset="0"/>
                <a:cs typeface="Arial" charset="0"/>
              </a:rPr>
              <a:t> країна: англоканадці – 45%; </a:t>
            </a:r>
            <a:r>
              <a:rPr lang="uk-UA" sz="2200" dirty="0" err="1" smtClean="0">
                <a:latin typeface="Bookman Old Style" pitchFamily="18" charset="0"/>
                <a:cs typeface="Arial" charset="0"/>
              </a:rPr>
              <a:t>франкоканадці</a:t>
            </a:r>
            <a:r>
              <a:rPr lang="uk-UA" sz="2200" dirty="0" smtClean="0">
                <a:latin typeface="Bookman Old Style" pitchFamily="18" charset="0"/>
                <a:cs typeface="Arial" charset="0"/>
              </a:rPr>
              <a:t> – 30%.;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uk-UA" sz="2200" dirty="0" smtClean="0">
                <a:latin typeface="Bookman Old Style" pitchFamily="18" charset="0"/>
                <a:cs typeface="Arial" charset="0"/>
              </a:rPr>
              <a:t>Релігія – християнство (католики – 47%; протестанти – 41%);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uk-UA" sz="2200" dirty="0" smtClean="0">
                <a:latin typeface="Bookman Old Style" pitchFamily="18" charset="0"/>
                <a:cs typeface="Arial" charset="0"/>
              </a:rPr>
              <a:t>Середня густота населення – 3,1 чол. на км., 90% вздовж межі з США;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uk-UA" sz="2200" dirty="0" smtClean="0">
                <a:latin typeface="Bookman Old Style" pitchFamily="18" charset="0"/>
                <a:cs typeface="Arial" charset="0"/>
              </a:rPr>
              <a:t>Рівень урбанізації – 77%;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uk-UA" sz="2200" dirty="0" smtClean="0">
                <a:latin typeface="Bookman Old Style" pitchFamily="18" charset="0"/>
                <a:cs typeface="Arial" charset="0"/>
              </a:rPr>
              <a:t>Міста-мільйонери – Торонто, Монреаль, Ванкувер; найбільші міста – Оттава, </a:t>
            </a:r>
            <a:r>
              <a:rPr lang="uk-UA" sz="2200" dirty="0" err="1" smtClean="0">
                <a:latin typeface="Bookman Old Style" pitchFamily="18" charset="0"/>
                <a:cs typeface="Arial" charset="0"/>
              </a:rPr>
              <a:t>Квебек</a:t>
            </a:r>
            <a:r>
              <a:rPr lang="uk-UA" sz="2200" dirty="0" smtClean="0">
                <a:latin typeface="Bookman Old Style" pitchFamily="18" charset="0"/>
                <a:cs typeface="Arial" charset="0"/>
              </a:rPr>
              <a:t>, Вінніпег, </a:t>
            </a:r>
            <a:r>
              <a:rPr lang="uk-UA" sz="2200" dirty="0" err="1" smtClean="0">
                <a:latin typeface="Bookman Old Style" pitchFamily="18" charset="0"/>
                <a:cs typeface="Arial" charset="0"/>
              </a:rPr>
              <a:t>Едмонтон</a:t>
            </a:r>
            <a:r>
              <a:rPr lang="uk-UA" sz="2200" dirty="0" smtClean="0">
                <a:latin typeface="Bookman Old Style" pitchFamily="18" charset="0"/>
                <a:cs typeface="Arial" charset="0"/>
              </a:rPr>
              <a:t>, </a:t>
            </a:r>
            <a:r>
              <a:rPr lang="uk-UA" sz="2200" dirty="0" err="1" smtClean="0">
                <a:latin typeface="Bookman Old Style" pitchFamily="18" charset="0"/>
                <a:cs typeface="Arial" charset="0"/>
              </a:rPr>
              <a:t>Калгарі</a:t>
            </a:r>
            <a:r>
              <a:rPr lang="uk-UA" sz="2200" dirty="0" smtClean="0">
                <a:latin typeface="Bookman Old Style" pitchFamily="18" charset="0"/>
                <a:cs typeface="Arial" charset="0"/>
              </a:rPr>
              <a:t>, Гамільтон.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uk-UA" sz="2200" dirty="0" smtClean="0">
                <a:latin typeface="Bookman Old Style" pitchFamily="18" charset="0"/>
                <a:cs typeface="Arial" charset="0"/>
              </a:rPr>
              <a:t>Офіційні мови – англійська та французька.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Файл:Censusdivisions-ethn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480720" cy="56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>
                <a:solidFill>
                  <a:schemeClr val="accent3"/>
                </a:solidFill>
                <a:latin typeface="Arial Black" pitchFamily="34" charset="0"/>
              </a:rPr>
              <a:t>Етнічний</a:t>
            </a:r>
            <a:r>
              <a:rPr lang="ru-RU" sz="4000" dirty="0">
                <a:solidFill>
                  <a:schemeClr val="accent3"/>
                </a:solidFill>
                <a:latin typeface="Arial Black" pitchFamily="34" charset="0"/>
              </a:rPr>
              <a:t> </a:t>
            </a:r>
            <a:r>
              <a:rPr lang="ru-RU" sz="4000" dirty="0" err="1">
                <a:solidFill>
                  <a:schemeClr val="accent3"/>
                </a:solidFill>
                <a:latin typeface="Arial Black" pitchFamily="34" charset="0"/>
              </a:rPr>
              <a:t>розподіл</a:t>
            </a:r>
            <a:r>
              <a:rPr lang="ru-RU" sz="4000" dirty="0">
                <a:solidFill>
                  <a:schemeClr val="accent3"/>
                </a:solidFill>
                <a:latin typeface="Arial Black" pitchFamily="34" charset="0"/>
              </a:rPr>
              <a:t> в </a:t>
            </a:r>
            <a:r>
              <a:rPr lang="ru-RU" sz="4000" dirty="0" err="1">
                <a:solidFill>
                  <a:schemeClr val="accent3"/>
                </a:solidFill>
                <a:latin typeface="Arial Black" pitchFamily="34" charset="0"/>
              </a:rPr>
              <a:t>Канаді</a:t>
            </a:r>
            <a:endParaRPr lang="ru-RU" sz="4000" dirty="0">
              <a:solidFill>
                <a:schemeClr val="accent3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4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131548"/>
            <a:ext cx="3408065" cy="272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635080" cy="980728"/>
          </a:xfrm>
        </p:spPr>
        <p:txBody>
          <a:bodyPr/>
          <a:lstStyle/>
          <a:p>
            <a:r>
              <a:rPr lang="ru-RU" dirty="0" err="1"/>
              <a:t>Українці</a:t>
            </a:r>
            <a:r>
              <a:rPr lang="ru-RU" dirty="0"/>
              <a:t> в </a:t>
            </a:r>
            <a:r>
              <a:rPr lang="ru-RU" dirty="0" err="1"/>
              <a:t>Канаді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229600" cy="5688632"/>
          </a:xfrm>
        </p:spPr>
        <p:txBody>
          <a:bodyPr/>
          <a:lstStyle/>
          <a:p>
            <a:r>
              <a:rPr lang="ru-RU" sz="1400" dirty="0"/>
              <a:t>Канада — </a:t>
            </a:r>
            <a:r>
              <a:rPr lang="ru-RU" sz="1400" dirty="0" err="1"/>
              <a:t>третя</a:t>
            </a:r>
            <a:r>
              <a:rPr lang="ru-RU" sz="1400" dirty="0"/>
              <a:t> </a:t>
            </a:r>
            <a:r>
              <a:rPr lang="ru-RU" sz="1400" dirty="0" err="1"/>
              <a:t>країна</a:t>
            </a:r>
            <a:r>
              <a:rPr lang="ru-RU" sz="1400" dirty="0"/>
              <a:t> </a:t>
            </a:r>
            <a:r>
              <a:rPr lang="ru-RU" sz="1400" dirty="0" err="1"/>
              <a:t>світу</a:t>
            </a:r>
            <a:r>
              <a:rPr lang="ru-RU" sz="1400" dirty="0"/>
              <a:t> з </a:t>
            </a:r>
            <a:r>
              <a:rPr lang="ru-RU" sz="1400" dirty="0" err="1"/>
              <a:t>найбільшим</a:t>
            </a:r>
            <a:r>
              <a:rPr lang="ru-RU" sz="1400" dirty="0"/>
              <a:t> числом </a:t>
            </a:r>
            <a:r>
              <a:rPr lang="ru-RU" sz="1400" dirty="0" err="1"/>
              <a:t>етнічних</a:t>
            </a:r>
            <a:r>
              <a:rPr lang="ru-RU" sz="1400" dirty="0"/>
              <a:t> </a:t>
            </a:r>
            <a:r>
              <a:rPr lang="ru-RU" sz="1400" dirty="0" err="1"/>
              <a:t>українців</a:t>
            </a:r>
            <a:r>
              <a:rPr lang="ru-RU" sz="1400" dirty="0"/>
              <a:t> — </a:t>
            </a:r>
            <a:r>
              <a:rPr lang="ru-RU" sz="1400" dirty="0" err="1"/>
              <a:t>після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 та </a:t>
            </a:r>
            <a:r>
              <a:rPr lang="ru-RU" sz="1400" dirty="0" err="1"/>
              <a:t>Російської</a:t>
            </a:r>
            <a:r>
              <a:rPr lang="ru-RU" sz="1400" dirty="0"/>
              <a:t> </a:t>
            </a:r>
            <a:r>
              <a:rPr lang="ru-RU" sz="1400" dirty="0" err="1"/>
              <a:t>Федерації</a:t>
            </a:r>
            <a:r>
              <a:rPr lang="ru-RU" sz="1400" dirty="0" smtClean="0"/>
              <a:t>.</a:t>
            </a:r>
          </a:p>
          <a:p>
            <a:r>
              <a:rPr lang="ru-RU" sz="1400" dirty="0"/>
              <a:t>Центром </a:t>
            </a:r>
            <a:r>
              <a:rPr lang="ru-RU" sz="1400" dirty="0" err="1"/>
              <a:t>української</a:t>
            </a:r>
            <a:r>
              <a:rPr lang="ru-RU" sz="1400" dirty="0"/>
              <a:t> </a:t>
            </a:r>
            <a:r>
              <a:rPr lang="ru-RU" sz="1400" dirty="0" err="1"/>
              <a:t>імміграції</a:t>
            </a:r>
            <a:r>
              <a:rPr lang="ru-RU" sz="1400" dirty="0"/>
              <a:t> стала </a:t>
            </a:r>
            <a:r>
              <a:rPr lang="ru-RU" sz="1400" dirty="0" err="1"/>
              <a:t>столиця</a:t>
            </a:r>
            <a:r>
              <a:rPr lang="ru-RU" sz="1400" dirty="0"/>
              <a:t> </a:t>
            </a:r>
            <a:r>
              <a:rPr lang="ru-RU" sz="1400" dirty="0" err="1"/>
              <a:t>провінції</a:t>
            </a:r>
            <a:r>
              <a:rPr lang="ru-RU" sz="1400" dirty="0"/>
              <a:t> </a:t>
            </a:r>
            <a:r>
              <a:rPr lang="ru-RU" sz="1400" dirty="0" err="1"/>
              <a:t>Манітоба</a:t>
            </a:r>
            <a:r>
              <a:rPr lang="ru-RU" sz="1400" dirty="0"/>
              <a:t> — </a:t>
            </a:r>
            <a:r>
              <a:rPr lang="ru-RU" sz="1400" dirty="0" err="1"/>
              <a:t>місто</a:t>
            </a:r>
            <a:r>
              <a:rPr lang="ru-RU" sz="1400" dirty="0"/>
              <a:t> </a:t>
            </a:r>
            <a:r>
              <a:rPr lang="ru-RU" sz="1400" dirty="0" err="1"/>
              <a:t>Вінніпег</a:t>
            </a:r>
            <a:r>
              <a:rPr lang="ru-RU" sz="1400" dirty="0"/>
              <a:t>, </a:t>
            </a:r>
            <a:r>
              <a:rPr lang="ru-RU" sz="1400" dirty="0" err="1"/>
              <a:t>своєрідні</a:t>
            </a:r>
            <a:r>
              <a:rPr lang="ru-RU" sz="1400" dirty="0"/>
              <a:t> «ворота в </a:t>
            </a:r>
            <a:r>
              <a:rPr lang="ru-RU" sz="1400" dirty="0" err="1"/>
              <a:t>прерії</a:t>
            </a:r>
            <a:r>
              <a:rPr lang="ru-RU" sz="1400" dirty="0"/>
              <a:t>». </a:t>
            </a:r>
            <a:r>
              <a:rPr lang="ru-RU" sz="1400" dirty="0" err="1"/>
              <a:t>Загалом</a:t>
            </a:r>
            <a:r>
              <a:rPr lang="ru-RU" sz="1400" dirty="0"/>
              <a:t> у </a:t>
            </a:r>
            <a:r>
              <a:rPr lang="ru-RU" sz="1400" dirty="0" err="1"/>
              <a:t>провінції</a:t>
            </a:r>
            <a:r>
              <a:rPr lang="ru-RU" sz="1400" dirty="0"/>
              <a:t> </a:t>
            </a:r>
            <a:r>
              <a:rPr lang="ru-RU" sz="1400" dirty="0" err="1"/>
              <a:t>проживає</a:t>
            </a:r>
            <a:r>
              <a:rPr lang="ru-RU" sz="1400" dirty="0"/>
              <a:t> одна з </a:t>
            </a:r>
            <a:r>
              <a:rPr lang="ru-RU" sz="1400" dirty="0" err="1"/>
              <a:t>найчисленніших</a:t>
            </a:r>
            <a:r>
              <a:rPr lang="ru-RU" sz="1400" dirty="0"/>
              <a:t> </a:t>
            </a:r>
            <a:r>
              <a:rPr lang="ru-RU" sz="1400" dirty="0" err="1"/>
              <a:t>груп</a:t>
            </a:r>
            <a:r>
              <a:rPr lang="ru-RU" sz="1400" dirty="0"/>
              <a:t> </a:t>
            </a:r>
            <a:r>
              <a:rPr lang="ru-RU" sz="1400" dirty="0" err="1"/>
              <a:t>етнічних</a:t>
            </a:r>
            <a:r>
              <a:rPr lang="ru-RU" sz="1400" dirty="0"/>
              <a:t> </a:t>
            </a:r>
            <a:r>
              <a:rPr lang="ru-RU" sz="1400" dirty="0" err="1"/>
              <a:t>українців</a:t>
            </a:r>
            <a:r>
              <a:rPr lang="ru-RU" sz="1400" dirty="0"/>
              <a:t> — </a:t>
            </a:r>
            <a:r>
              <a:rPr lang="ru-RU" sz="1400" dirty="0" err="1"/>
              <a:t>близько</a:t>
            </a:r>
            <a:r>
              <a:rPr lang="ru-RU" sz="1400" dirty="0"/>
              <a:t> 200 </a:t>
            </a:r>
            <a:r>
              <a:rPr lang="ru-RU" sz="1400" dirty="0" err="1"/>
              <a:t>тисяч</a:t>
            </a:r>
            <a:r>
              <a:rPr lang="ru-RU" sz="1400" dirty="0"/>
              <a:t> </a:t>
            </a:r>
            <a:r>
              <a:rPr lang="ru-RU" sz="1400" dirty="0" err="1"/>
              <a:t>осіб</a:t>
            </a:r>
            <a:r>
              <a:rPr lang="ru-RU" sz="1400" dirty="0"/>
              <a:t>[10]. На </a:t>
            </a:r>
            <a:r>
              <a:rPr lang="ru-RU" sz="1400" dirty="0" err="1"/>
              <a:t>площі</a:t>
            </a:r>
            <a:r>
              <a:rPr lang="ru-RU" sz="1400" dirty="0"/>
              <a:t> </a:t>
            </a:r>
            <a:r>
              <a:rPr lang="ru-RU" sz="1400" dirty="0" err="1"/>
              <a:t>Вінніпега</a:t>
            </a:r>
            <a:r>
              <a:rPr lang="ru-RU" sz="1400" dirty="0"/>
              <a:t> </a:t>
            </a:r>
            <a:r>
              <a:rPr lang="ru-RU" sz="1400" dirty="0" err="1"/>
              <a:t>біля</a:t>
            </a:r>
            <a:r>
              <a:rPr lang="ru-RU" sz="1400" dirty="0"/>
              <a:t> </a:t>
            </a:r>
            <a:r>
              <a:rPr lang="ru-RU" sz="1400" dirty="0" err="1"/>
              <a:t>провінційного</a:t>
            </a:r>
            <a:r>
              <a:rPr lang="ru-RU" sz="1400" dirty="0"/>
              <a:t> парламенту </a:t>
            </a:r>
            <a:r>
              <a:rPr lang="ru-RU" sz="1400" dirty="0" err="1"/>
              <a:t>встановлено</a:t>
            </a:r>
            <a:r>
              <a:rPr lang="ru-RU" sz="1400" dirty="0"/>
              <a:t> </a:t>
            </a:r>
            <a:r>
              <a:rPr lang="ru-RU" sz="1400" dirty="0" err="1"/>
              <a:t>пам'ятники</a:t>
            </a:r>
            <a:r>
              <a:rPr lang="ru-RU" sz="1400" dirty="0"/>
              <a:t> Тарасу </a:t>
            </a:r>
            <a:r>
              <a:rPr lang="ru-RU" sz="1400" dirty="0" err="1"/>
              <a:t>Шевченку</a:t>
            </a:r>
            <a:r>
              <a:rPr lang="ru-RU" sz="1400" dirty="0"/>
              <a:t> та </a:t>
            </a:r>
            <a:r>
              <a:rPr lang="ru-RU" sz="1400" dirty="0" err="1"/>
              <a:t>Івану</a:t>
            </a:r>
            <a:r>
              <a:rPr lang="ru-RU" sz="1400" dirty="0"/>
              <a:t> Франку. Тут </a:t>
            </a:r>
            <a:r>
              <a:rPr lang="ru-RU" sz="1400" dirty="0" err="1"/>
              <a:t>знаходиться</a:t>
            </a:r>
            <a:r>
              <a:rPr lang="ru-RU" sz="1400" dirty="0"/>
              <a:t> і штаб-квартира </a:t>
            </a:r>
            <a:r>
              <a:rPr lang="ru-RU" sz="1400" dirty="0" err="1"/>
              <a:t>Конгресу</a:t>
            </a:r>
            <a:r>
              <a:rPr lang="ru-RU" sz="1400" dirty="0"/>
              <a:t> </a:t>
            </a:r>
            <a:r>
              <a:rPr lang="ru-RU" sz="1400" dirty="0" err="1"/>
              <a:t>українців</a:t>
            </a:r>
            <a:r>
              <a:rPr lang="ru-RU" sz="1400" dirty="0"/>
              <a:t> </a:t>
            </a:r>
            <a:r>
              <a:rPr lang="ru-RU" sz="1400" dirty="0" err="1"/>
              <a:t>Канади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 err="1"/>
              <a:t>Майже</a:t>
            </a:r>
            <a:r>
              <a:rPr lang="ru-RU" sz="1400" dirty="0"/>
              <a:t> 300-тисячна </a:t>
            </a:r>
            <a:r>
              <a:rPr lang="ru-RU" sz="1400" dirty="0" err="1"/>
              <a:t>українська</a:t>
            </a:r>
            <a:r>
              <a:rPr lang="ru-RU" sz="1400" dirty="0"/>
              <a:t> </a:t>
            </a:r>
            <a:r>
              <a:rPr lang="ru-RU" sz="1400" dirty="0" err="1"/>
              <a:t>діаспора</a:t>
            </a:r>
            <a:r>
              <a:rPr lang="ru-RU" sz="1400" dirty="0"/>
              <a:t> </a:t>
            </a:r>
            <a:r>
              <a:rPr lang="ru-RU" sz="1400" dirty="0" err="1"/>
              <a:t>проживає</a:t>
            </a:r>
            <a:r>
              <a:rPr lang="ru-RU" sz="1400" dirty="0"/>
              <a:t> у </a:t>
            </a:r>
            <a:r>
              <a:rPr lang="ru-RU" sz="1400" dirty="0" err="1"/>
              <a:t>провінції</a:t>
            </a:r>
            <a:r>
              <a:rPr lang="ru-RU" sz="1400" dirty="0"/>
              <a:t> Альберта. </a:t>
            </a:r>
            <a:r>
              <a:rPr lang="ru-RU" sz="1400" dirty="0" err="1"/>
              <a:t>Столиця</a:t>
            </a:r>
            <a:r>
              <a:rPr lang="ru-RU" sz="1400" dirty="0"/>
              <a:t> Альберти </a:t>
            </a:r>
            <a:r>
              <a:rPr lang="ru-RU" sz="1400" dirty="0" err="1"/>
              <a:t>посідає</a:t>
            </a:r>
            <a:r>
              <a:rPr lang="ru-RU" sz="1400" dirty="0"/>
              <a:t> перше </a:t>
            </a:r>
            <a:r>
              <a:rPr lang="ru-RU" sz="1400" dirty="0" err="1"/>
              <a:t>місце</a:t>
            </a:r>
            <a:r>
              <a:rPr lang="ru-RU" sz="1400" dirty="0"/>
              <a:t> </a:t>
            </a:r>
            <a:r>
              <a:rPr lang="ru-RU" sz="1400" dirty="0" err="1"/>
              <a:t>серед</a:t>
            </a:r>
            <a:r>
              <a:rPr lang="ru-RU" sz="1400" dirty="0"/>
              <a:t>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міст</a:t>
            </a:r>
            <a:r>
              <a:rPr lang="ru-RU" sz="1400" dirty="0"/>
              <a:t> </a:t>
            </a:r>
            <a:r>
              <a:rPr lang="ru-RU" sz="1400" dirty="0" err="1"/>
              <a:t>Канади</a:t>
            </a:r>
            <a:r>
              <a:rPr lang="ru-RU" sz="1400" dirty="0"/>
              <a:t> за </a:t>
            </a:r>
            <a:r>
              <a:rPr lang="ru-RU" sz="1400" dirty="0" err="1"/>
              <a:t>чисельністю</a:t>
            </a:r>
            <a:r>
              <a:rPr lang="ru-RU" sz="1400" dirty="0"/>
              <a:t> </a:t>
            </a:r>
            <a:r>
              <a:rPr lang="ru-RU" sz="1400" dirty="0" err="1"/>
              <a:t>вихідців</a:t>
            </a:r>
            <a:r>
              <a:rPr lang="ru-RU" sz="1400" dirty="0"/>
              <a:t> з </a:t>
            </a:r>
            <a:r>
              <a:rPr lang="ru-RU" sz="1400" dirty="0" err="1"/>
              <a:t>України</a:t>
            </a:r>
            <a:r>
              <a:rPr lang="ru-RU" sz="1400" dirty="0"/>
              <a:t> (</a:t>
            </a:r>
            <a:r>
              <a:rPr lang="ru-RU" sz="1400" dirty="0" err="1"/>
              <a:t>більше</a:t>
            </a:r>
            <a:r>
              <a:rPr lang="ru-RU" sz="1400" dirty="0"/>
              <a:t> 120 </a:t>
            </a:r>
            <a:r>
              <a:rPr lang="ru-RU" sz="1400" dirty="0" err="1"/>
              <a:t>тисяч</a:t>
            </a:r>
            <a:r>
              <a:rPr lang="ru-RU" sz="1400" dirty="0"/>
              <a:t> </a:t>
            </a:r>
            <a:r>
              <a:rPr lang="ru-RU" sz="1400" dirty="0" err="1"/>
              <a:t>осіб</a:t>
            </a:r>
            <a:r>
              <a:rPr lang="ru-RU" sz="1400" dirty="0" smtClean="0"/>
              <a:t>)</a:t>
            </a:r>
          </a:p>
          <a:p>
            <a:r>
              <a:rPr lang="ru-RU" sz="1400" dirty="0" smtClean="0"/>
              <a:t>Станом </a:t>
            </a:r>
            <a:r>
              <a:rPr lang="ru-RU" sz="1400" dirty="0"/>
              <a:t>на 2006 </a:t>
            </a:r>
            <a:r>
              <a:rPr lang="ru-RU" sz="1400" dirty="0" err="1"/>
              <a:t>рік</a:t>
            </a:r>
            <a:r>
              <a:rPr lang="ru-RU" sz="1400" dirty="0"/>
              <a:t> </a:t>
            </a:r>
            <a:r>
              <a:rPr lang="ru-RU" sz="1400" dirty="0" err="1"/>
              <a:t>українці</a:t>
            </a:r>
            <a:r>
              <a:rPr lang="ru-RU" sz="1400" dirty="0"/>
              <a:t> </a:t>
            </a:r>
            <a:r>
              <a:rPr lang="ru-RU" sz="1400" dirty="0" err="1"/>
              <a:t>були</a:t>
            </a:r>
            <a:r>
              <a:rPr lang="ru-RU" sz="1400" dirty="0"/>
              <a:t> </a:t>
            </a:r>
            <a:r>
              <a:rPr lang="ru-RU" sz="1400" dirty="0" err="1"/>
              <a:t>дев'ятою</a:t>
            </a:r>
            <a:r>
              <a:rPr lang="ru-RU" sz="1400" dirty="0"/>
              <a:t> за </a:t>
            </a:r>
            <a:r>
              <a:rPr lang="ru-RU" sz="1400" dirty="0" err="1"/>
              <a:t>чисельністю</a:t>
            </a:r>
            <a:r>
              <a:rPr lang="ru-RU" sz="1400" dirty="0"/>
              <a:t> </a:t>
            </a:r>
            <a:r>
              <a:rPr lang="ru-RU" sz="1400" dirty="0" err="1"/>
              <a:t>етнічною</a:t>
            </a:r>
            <a:r>
              <a:rPr lang="ru-RU" sz="1400" dirty="0"/>
              <a:t> </a:t>
            </a:r>
            <a:r>
              <a:rPr lang="ru-RU" sz="1400" dirty="0" err="1"/>
              <a:t>групою</a:t>
            </a:r>
            <a:r>
              <a:rPr lang="ru-RU" sz="1400" dirty="0"/>
              <a:t> в </a:t>
            </a:r>
            <a:r>
              <a:rPr lang="ru-RU" sz="1400" dirty="0" err="1"/>
              <a:t>багатокультурній</a:t>
            </a:r>
            <a:r>
              <a:rPr lang="ru-RU" sz="1400" dirty="0"/>
              <a:t> </a:t>
            </a:r>
            <a:r>
              <a:rPr lang="ru-RU" sz="1400" dirty="0" err="1"/>
              <a:t>Канаді</a:t>
            </a:r>
            <a:r>
              <a:rPr lang="ru-RU" sz="1400" dirty="0"/>
              <a:t>, </a:t>
            </a:r>
            <a:r>
              <a:rPr lang="ru-RU" sz="1400" dirty="0" err="1"/>
              <a:t>причому</a:t>
            </a:r>
            <a:r>
              <a:rPr lang="ru-RU" sz="1400" dirty="0"/>
              <a:t> </a:t>
            </a:r>
            <a:r>
              <a:rPr lang="ru-RU" sz="1400" dirty="0" err="1"/>
              <a:t>понад</a:t>
            </a:r>
            <a:r>
              <a:rPr lang="ru-RU" sz="1400" dirty="0"/>
              <a:t> 85% </a:t>
            </a:r>
            <a:r>
              <a:rPr lang="ru-RU" sz="1400" dirty="0" err="1"/>
              <a:t>із</a:t>
            </a:r>
            <a:r>
              <a:rPr lang="ru-RU" sz="1400" dirty="0"/>
              <a:t> 1 209 095 </a:t>
            </a:r>
            <a:r>
              <a:rPr lang="ru-RU" sz="1400" dirty="0" err="1"/>
              <a:t>канадців</a:t>
            </a:r>
            <a:r>
              <a:rPr lang="ru-RU" sz="1400" dirty="0"/>
              <a:t> з </a:t>
            </a:r>
            <a:r>
              <a:rPr lang="ru-RU" sz="1400" dirty="0" err="1"/>
              <a:t>українським</a:t>
            </a:r>
            <a:r>
              <a:rPr lang="ru-RU" sz="1400" dirty="0"/>
              <a:t> </a:t>
            </a:r>
            <a:r>
              <a:rPr lang="ru-RU" sz="1400" dirty="0" err="1"/>
              <a:t>корінням</a:t>
            </a:r>
            <a:r>
              <a:rPr lang="ru-RU" sz="1400" dirty="0"/>
              <a:t> </a:t>
            </a:r>
            <a:r>
              <a:rPr lang="ru-RU" sz="1400" dirty="0" err="1"/>
              <a:t>народилося</a:t>
            </a:r>
            <a:r>
              <a:rPr lang="ru-RU" sz="1400" dirty="0"/>
              <a:t> </a:t>
            </a:r>
            <a:r>
              <a:rPr lang="ru-RU" sz="1400" dirty="0" err="1"/>
              <a:t>вже</a:t>
            </a:r>
            <a:r>
              <a:rPr lang="ru-RU" sz="1400" dirty="0"/>
              <a:t> на </a:t>
            </a:r>
            <a:r>
              <a:rPr lang="ru-RU" sz="1400" dirty="0" err="1"/>
              <a:t>Північноамериканському</a:t>
            </a:r>
            <a:r>
              <a:rPr lang="ru-RU" sz="1400" dirty="0"/>
              <a:t> </a:t>
            </a:r>
            <a:r>
              <a:rPr lang="ru-RU" sz="1400" dirty="0" err="1" smtClean="0"/>
              <a:t>континенті</a:t>
            </a:r>
            <a:r>
              <a:rPr lang="ru-RU" sz="1400" dirty="0" smtClean="0"/>
              <a:t>.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нащадки</a:t>
            </a:r>
            <a:r>
              <a:rPr lang="ru-RU" sz="1400" dirty="0"/>
              <a:t> перших та </a:t>
            </a:r>
            <a:r>
              <a:rPr lang="ru-RU" sz="1400" dirty="0" err="1"/>
              <a:t>пізніших</a:t>
            </a:r>
            <a:r>
              <a:rPr lang="ru-RU" sz="1400" dirty="0"/>
              <a:t> </a:t>
            </a:r>
            <a:r>
              <a:rPr lang="ru-RU" sz="1400" dirty="0" err="1"/>
              <a:t>переселенців</a:t>
            </a:r>
            <a:r>
              <a:rPr lang="ru-RU" sz="1400" dirty="0"/>
              <a:t>. </a:t>
            </a:r>
            <a:endParaRPr lang="ru-RU" sz="1400" dirty="0" smtClean="0"/>
          </a:p>
          <a:p>
            <a:r>
              <a:rPr lang="ru-RU" sz="1400" dirty="0"/>
              <a:t>У </a:t>
            </a:r>
            <a:r>
              <a:rPr lang="ru-RU" sz="1400" dirty="0" err="1"/>
              <a:t>Канаді</a:t>
            </a:r>
            <a:r>
              <a:rPr lang="ru-RU" sz="1400" dirty="0"/>
              <a:t> </a:t>
            </a:r>
            <a:r>
              <a:rPr lang="ru-RU" sz="1400" dirty="0" err="1"/>
              <a:t>діє</a:t>
            </a:r>
            <a:r>
              <a:rPr lang="ru-RU" sz="1400" dirty="0"/>
              <a:t> </a:t>
            </a:r>
            <a:r>
              <a:rPr lang="ru-RU" sz="1400" dirty="0" err="1"/>
              <a:t>понад</a:t>
            </a:r>
            <a:r>
              <a:rPr lang="ru-RU" sz="1400" dirty="0"/>
              <a:t> 1000 </a:t>
            </a:r>
            <a:r>
              <a:rPr lang="ru-RU" sz="1400" dirty="0" err="1"/>
              <a:t>етнічних</a:t>
            </a:r>
            <a:r>
              <a:rPr lang="ru-RU" sz="1400" dirty="0"/>
              <a:t> </a:t>
            </a:r>
            <a:r>
              <a:rPr lang="ru-RU" sz="1400" dirty="0" err="1"/>
              <a:t>українських</a:t>
            </a:r>
            <a:r>
              <a:rPr lang="ru-RU" sz="1400" dirty="0"/>
              <a:t> </a:t>
            </a:r>
            <a:r>
              <a:rPr lang="ru-RU" sz="1400" dirty="0" err="1"/>
              <a:t>організацій</a:t>
            </a:r>
            <a:r>
              <a:rPr lang="ru-RU" sz="1400" dirty="0"/>
              <a:t>, </a:t>
            </a:r>
            <a:r>
              <a:rPr lang="ru-RU" sz="1400" dirty="0" err="1">
                <a:solidFill>
                  <a:schemeClr val="tx1"/>
                </a:solidFill>
              </a:rPr>
              <a:t>виходить</a:t>
            </a:r>
            <a:r>
              <a:rPr lang="ru-RU" sz="1400" dirty="0">
                <a:solidFill>
                  <a:schemeClr val="tx1"/>
                </a:solidFill>
              </a:rPr>
              <a:t> 83 </a:t>
            </a:r>
            <a:r>
              <a:rPr lang="ru-RU" sz="1400" dirty="0" err="1">
                <a:solidFill>
                  <a:schemeClr val="tx1"/>
                </a:solidFill>
              </a:rPr>
              <a:t>українських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 smtClean="0"/>
              <a:t>видання</a:t>
            </a:r>
            <a:endParaRPr lang="ru-RU" sz="1400" dirty="0" smtClean="0"/>
          </a:p>
          <a:p>
            <a:r>
              <a:rPr lang="ru-RU" sz="1400" dirty="0" err="1"/>
              <a:t>Переселенці</a:t>
            </a:r>
            <a:r>
              <a:rPr lang="ru-RU" sz="1400" dirty="0"/>
              <a:t> з </a:t>
            </a:r>
            <a:r>
              <a:rPr lang="ru-RU" sz="1400" dirty="0" err="1"/>
              <a:t>України</a:t>
            </a:r>
            <a:r>
              <a:rPr lang="ru-RU" sz="1400" dirty="0"/>
              <a:t> </a:t>
            </a:r>
            <a:r>
              <a:rPr lang="ru-RU" sz="1400" dirty="0" err="1"/>
              <a:t>зробили</a:t>
            </a:r>
            <a:r>
              <a:rPr lang="ru-RU" sz="1400" dirty="0"/>
              <a:t> </a:t>
            </a:r>
            <a:r>
              <a:rPr lang="ru-RU" sz="1400" dirty="0" err="1"/>
              <a:t>вагомий</a:t>
            </a:r>
            <a:r>
              <a:rPr lang="ru-RU" sz="1400" dirty="0"/>
              <a:t> </a:t>
            </a:r>
            <a:r>
              <a:rPr lang="ru-RU" sz="1400" dirty="0" err="1"/>
              <a:t>внесок</a:t>
            </a:r>
            <a:r>
              <a:rPr lang="ru-RU" sz="1400" dirty="0"/>
              <a:t> в </a:t>
            </a:r>
            <a:r>
              <a:rPr lang="ru-RU" sz="1400" dirty="0" err="1"/>
              <a:t>освоєн</a:t>
            </a:r>
            <a:r>
              <a:rPr lang="ru-RU" sz="1400" dirty="0" err="1">
                <a:solidFill>
                  <a:schemeClr val="tx1"/>
                </a:solidFill>
              </a:rPr>
              <a:t>ня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степових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районів</a:t>
            </a:r>
            <a:r>
              <a:rPr lang="ru-RU" sz="1400" dirty="0">
                <a:solidFill>
                  <a:schemeClr val="tx1"/>
                </a:solidFill>
              </a:rPr>
              <a:t> і в </a:t>
            </a:r>
            <a:r>
              <a:rPr lang="ru-RU" sz="1400" dirty="0" err="1"/>
              <a:t>розвиток</a:t>
            </a:r>
            <a:r>
              <a:rPr lang="ru-RU" sz="1400" dirty="0"/>
              <a:t> </a:t>
            </a:r>
            <a:r>
              <a:rPr lang="ru-RU" sz="1400" dirty="0" err="1"/>
              <a:t>інших</a:t>
            </a:r>
            <a:r>
              <a:rPr lang="ru-RU" sz="1400" dirty="0"/>
              <a:t> сфер </a:t>
            </a:r>
            <a:r>
              <a:rPr lang="ru-RU" sz="1400" dirty="0" err="1"/>
              <a:t>життя</a:t>
            </a:r>
            <a:r>
              <a:rPr lang="ru-RU" sz="1400" dirty="0"/>
              <a:t> </a:t>
            </a:r>
            <a:r>
              <a:rPr lang="ru-RU" sz="1400" dirty="0" err="1"/>
              <a:t>Канади</a:t>
            </a:r>
            <a:r>
              <a:rPr lang="ru-RU" sz="1400" dirty="0"/>
              <a:t>.</a:t>
            </a:r>
          </a:p>
          <a:p>
            <a:endParaRPr lang="ru-RU" sz="1400" dirty="0"/>
          </a:p>
          <a:p>
            <a:r>
              <a:rPr lang="ru-RU" sz="1400" dirty="0"/>
              <a:t>З 23 </a:t>
            </a:r>
            <a:r>
              <a:rPr lang="ru-RU" sz="1400" dirty="0" err="1"/>
              <a:t>червня</a:t>
            </a:r>
            <a:r>
              <a:rPr lang="ru-RU" sz="1400" dirty="0"/>
              <a:t> по 8 </a:t>
            </a:r>
            <a:r>
              <a:rPr lang="ru-RU" sz="1400" dirty="0" err="1"/>
              <a:t>липня</a:t>
            </a:r>
            <a:r>
              <a:rPr lang="ru-RU" sz="1400" dirty="0"/>
              <a:t> 2011 року в </a:t>
            </a:r>
            <a:r>
              <a:rPr lang="ru-RU" sz="1400" dirty="0" err="1"/>
              <a:t>Канаді</a:t>
            </a:r>
            <a:r>
              <a:rPr lang="ru-RU" sz="1400" dirty="0"/>
              <a:t> проходили </a:t>
            </a:r>
            <a:r>
              <a:rPr lang="ru-RU" sz="1400" dirty="0" err="1"/>
              <a:t>мас</a:t>
            </a:r>
            <a:r>
              <a:rPr lang="ru-RU" sz="1400" dirty="0" err="1">
                <a:solidFill>
                  <a:schemeClr val="tx1"/>
                </a:solidFill>
              </a:rPr>
              <a:t>штабні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святкування</a:t>
            </a:r>
            <a:r>
              <a:rPr lang="ru-RU" sz="1400" dirty="0">
                <a:solidFill>
                  <a:schemeClr val="tx1"/>
                </a:solidFill>
              </a:rPr>
              <a:t> з </a:t>
            </a:r>
            <a:r>
              <a:rPr lang="ru-RU" sz="1400" dirty="0"/>
              <a:t>приводу 120-річчя </a:t>
            </a:r>
            <a:r>
              <a:rPr lang="ru-RU" sz="1400" dirty="0" err="1"/>
              <a:t>приїзду</a:t>
            </a:r>
            <a:r>
              <a:rPr lang="ru-RU" sz="1400" dirty="0"/>
              <a:t> перших </a:t>
            </a:r>
            <a:r>
              <a:rPr lang="ru-RU" sz="1400" dirty="0" err="1"/>
              <a:t>українських</a:t>
            </a:r>
            <a:r>
              <a:rPr lang="ru-RU" sz="1400" dirty="0"/>
              <a:t> </a:t>
            </a:r>
            <a:r>
              <a:rPr lang="ru-RU" sz="1400" dirty="0" err="1"/>
              <a:t>імігрантів</a:t>
            </a:r>
            <a:r>
              <a:rPr lang="ru-RU" sz="1400" dirty="0"/>
              <a:t> в </a:t>
            </a:r>
            <a:r>
              <a:rPr lang="ru-RU" sz="1400" dirty="0" err="1">
                <a:solidFill>
                  <a:schemeClr val="tx1"/>
                </a:solidFill>
              </a:rPr>
              <a:t>країну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6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755650" y="260350"/>
            <a:ext cx="7777163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0" hangingPunct="0">
              <a:defRPr/>
            </a:pPr>
            <a:r>
              <a:rPr lang="uk-UA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itchFamily="34" charset="0"/>
              </a:rPr>
              <a:t>Зайнятість населення</a:t>
            </a:r>
          </a:p>
        </p:txBody>
      </p:sp>
      <p:graphicFrame>
        <p:nvGraphicFramePr>
          <p:cNvPr id="15363" name="Диаграмма 3"/>
          <p:cNvGraphicFramePr>
            <a:graphicFrameLocks/>
          </p:cNvGraphicFramePr>
          <p:nvPr/>
        </p:nvGraphicFramePr>
        <p:xfrm>
          <a:off x="-50800" y="1217613"/>
          <a:ext cx="8958263" cy="569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r:id="rId3" imgW="8955800" imgH="5688061" progId="Excel.Chart.8">
                  <p:embed/>
                </p:oleObj>
              </mc:Choice>
              <mc:Fallback>
                <p:oleObj r:id="rId3" imgW="8955800" imgH="5688061" progId="Excel.Char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217613"/>
                        <a:ext cx="8958263" cy="5691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53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uk-UA" dirty="0" smtClean="0"/>
              <a:t>Господарство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Канада входить до країн Великої сімки</a:t>
            </a:r>
          </a:p>
          <a:p>
            <a:r>
              <a:rPr lang="uk-UA" dirty="0" smtClean="0"/>
              <a:t>За рівнем ВВП посідає 13-те місце в світі</a:t>
            </a:r>
          </a:p>
          <a:p>
            <a:r>
              <a:rPr lang="uk-UA" dirty="0" smtClean="0"/>
              <a:t>Ринкова модель розвитку економіки</a:t>
            </a:r>
            <a:endParaRPr lang="ru-RU" dirty="0" smtClean="0"/>
          </a:p>
          <a:p>
            <a:r>
              <a:rPr lang="uk-UA" dirty="0" smtClean="0"/>
              <a:t>Провідні галузі – добувна і високопродуктивне сільське господарство</a:t>
            </a:r>
          </a:p>
          <a:p>
            <a:r>
              <a:rPr lang="uk-UA" dirty="0" smtClean="0"/>
              <a:t>Сфера послуг створює понад 75 % ВВП країни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09" y="4293096"/>
            <a:ext cx="7620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29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539750" y="44450"/>
            <a:ext cx="792003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sz="4400" b="1">
                <a:latin typeface="Bookman Old Style" pitchFamily="18" charset="0"/>
              </a:rPr>
              <a:t>Промисловість Канади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36538" y="1122363"/>
          <a:ext cx="8728075" cy="5259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809"/>
                <a:gridCol w="1944360"/>
                <a:gridCol w="4896906"/>
              </a:tblGrid>
              <a:tr h="37073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man Old Style" pitchFamily="18" charset="0"/>
                        </a:rPr>
                        <a:t>Промисловість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man Old Style" pitchFamily="18" charset="0"/>
                        </a:rPr>
                        <a:t>Галузі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man Old Style" pitchFamily="18" charset="0"/>
                        </a:rPr>
                        <a:t>Територія розташування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</a:tr>
              <a:tr h="579086">
                <a:tc rowSpan="3"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Bookman Old Style" pitchFamily="18" charset="0"/>
                        </a:rPr>
                        <a:t>ПЕК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Паливна промисловість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Вугільна, нафтова, газова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</a:tr>
              <a:tr h="579016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Нафтопереробка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Монреаль, Ванкувер,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Едмонтон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</a:tr>
              <a:tr h="822922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Еелекторенерге-тика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ТЕС (22%) – Торонто, Ванкувер;</a:t>
                      </a:r>
                    </a:p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АЕС (17%) – Центральні провінції</a:t>
                      </a:r>
                    </a:p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ГЕС</a:t>
                      </a:r>
                      <a:r>
                        <a:rPr lang="uk-UA" sz="1600" baseline="0" dirty="0" smtClean="0">
                          <a:latin typeface="Bookman Old Style" pitchFamily="18" charset="0"/>
                        </a:rPr>
                        <a:t> (61%); ПЕС.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</a:tr>
              <a:tr h="600451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Bookman Old Style" pitchFamily="18" charset="0"/>
                        </a:rPr>
                        <a:t>Чорна металургія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Чавун,</a:t>
                      </a:r>
                      <a:r>
                        <a:rPr lang="uk-UA" sz="1600" baseline="0" dirty="0" smtClean="0">
                          <a:latin typeface="Bookman Old Style" pitchFamily="18" charset="0"/>
                        </a:rPr>
                        <a:t> сталь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Гамільтон (1/2 ),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Сідні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</a:tr>
              <a:tr h="579086">
                <a:tc rowSpan="4"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Bookman Old Style" pitchFamily="18" charset="0"/>
                        </a:rPr>
                        <a:t>Кольорова металургія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Алюміній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Арвіда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Кітіман</a:t>
                      </a:r>
                      <a:endParaRPr lang="uk-UA" sz="1600" dirty="0" smtClean="0">
                        <a:latin typeface="Bookman Old Style" pitchFamily="18" charset="0"/>
                      </a:endParaRPr>
                    </a:p>
                    <a:p>
                      <a:endParaRPr lang="uk-UA" sz="1600" dirty="0" smtClean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</a:tr>
              <a:tr h="576031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Міді та нікель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Садбері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Томпсон</a:t>
                      </a:r>
                      <a:endParaRPr lang="uk-UA" sz="1600" dirty="0" smtClean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</a:tr>
              <a:tr h="576031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Олово та цинк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Трейл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 (у Британській Колумбії)</a:t>
                      </a:r>
                    </a:p>
                  </a:txBody>
                  <a:tcPr marL="91447" marR="91447" marT="45706" marB="45706"/>
                </a:tc>
              </a:tr>
              <a:tr h="576031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7" marR="91447" marT="45706" marB="4570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7" marR="91447" marT="45706" marB="45706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195513" y="-26988"/>
            <a:ext cx="5329237" cy="7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sz="4400" b="1">
                <a:latin typeface="Bookman Old Style" pitchFamily="18" charset="0"/>
              </a:rPr>
              <a:t>Промисловість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388" y="971550"/>
          <a:ext cx="8728075" cy="5319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809"/>
                <a:gridCol w="1944360"/>
                <a:gridCol w="4896906"/>
              </a:tblGrid>
              <a:tr h="370913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man Old Style" pitchFamily="18" charset="0"/>
                        </a:rPr>
                        <a:t>Промисловість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man Old Style" pitchFamily="18" charset="0"/>
                        </a:rPr>
                        <a:t>Галузі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man Old Style" pitchFamily="18" charset="0"/>
                        </a:rPr>
                        <a:t>Територія розташування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  <a:tr h="579206">
                <a:tc rowSpan="7">
                  <a:txBody>
                    <a:bodyPr/>
                    <a:lstStyle/>
                    <a:p>
                      <a:r>
                        <a:rPr lang="uk-UA" sz="1600" b="1" dirty="0" err="1" smtClean="0">
                          <a:latin typeface="Bookman Old Style" pitchFamily="18" charset="0"/>
                        </a:rPr>
                        <a:t>Машинобуду-вання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Автомобілебуду-вання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Торонто,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Уінсон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, Оттава</a:t>
                      </a:r>
                      <a:r>
                        <a:rPr lang="uk-UA" sz="1600" baseline="0" dirty="0" smtClean="0">
                          <a:latin typeface="Bookman Old Style" pitchFamily="18" charset="0"/>
                        </a:rPr>
                        <a:t>.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  <a:tr h="579206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Авіабудування та с/г машини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uk-UA" sz="1600" dirty="0" smtClean="0">
                          <a:latin typeface="Bookman Old Style" pitchFamily="18" charset="0"/>
                        </a:rPr>
                        <a:t>Монреаль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  <a:tr h="370913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Залізничне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Монреаль,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Уітб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  <a:tr h="370913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Суднобудування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Галіфакс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Сорель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, Ванкувер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  <a:tr h="370913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С/г машини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Центр (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Мілуокі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Пеорія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, Мемфіс, Чикаго)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  <a:tr h="370913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Точне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Торонто, Оттава, Монреаль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  <a:tr h="370913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Важке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Гамільтон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  <a:tr h="370913">
                <a:tc rowSpan="2"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Bookman Old Style" pitchFamily="18" charset="0"/>
                        </a:rPr>
                        <a:t>Хімічна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Полімери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Сарнія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, Монреаль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  <a:tr h="370913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Калійні добрива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Калгарі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  <a:tr h="823080">
                <a:tc rowSpan="2"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Bookman Old Style" pitchFamily="18" charset="0"/>
                        </a:rPr>
                        <a:t>Лісова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Целюлозо-паперова (газетний папір)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Труа-Рів</a:t>
                      </a:r>
                      <a:r>
                        <a:rPr lang="en-US" sz="1600" dirty="0" smtClean="0">
                          <a:latin typeface="Bookman Old Style" pitchFamily="18" charset="0"/>
                        </a:rPr>
                        <a:t>’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єр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Прінс-Руперт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  <a:tr h="370913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пиломатеріали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Британська Колумбія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29" marB="45729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5"/>
          <p:cNvSpPr>
            <a:spLocks noChangeArrowheads="1"/>
          </p:cNvSpPr>
          <p:nvPr/>
        </p:nvSpPr>
        <p:spPr bwMode="auto">
          <a:xfrm>
            <a:off x="1828800" y="188913"/>
            <a:ext cx="5976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sz="3600" b="1">
                <a:latin typeface="Bookman Old Style" pitchFamily="18" charset="0"/>
              </a:rPr>
              <a:t>Сільське господарство</a:t>
            </a:r>
            <a:endParaRPr lang="ru-RU" sz="3600">
              <a:latin typeface="Bookman Old Style" pitchFamily="18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50825" y="835025"/>
            <a:ext cx="84978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uk-UA" sz="2400" b="1" dirty="0">
                <a:latin typeface="Bookman Old Style" pitchFamily="18" charset="0"/>
              </a:rPr>
              <a:t>Рослинництво</a:t>
            </a:r>
            <a:r>
              <a:rPr lang="uk-UA" sz="2400" dirty="0">
                <a:latin typeface="Bookman Old Style" pitchFamily="18" charset="0"/>
              </a:rPr>
              <a:t>: </a:t>
            </a:r>
            <a:r>
              <a:rPr lang="uk-UA" sz="2000" dirty="0">
                <a:latin typeface="Bookman Old Style" pitchFamily="18" charset="0"/>
              </a:rPr>
              <a:t>пшениця (Степові провінції), зернові культури (Південь Центральних провінцій), картопля (острів Принці Едуарда), садівництво (район Монреаль, Нова Шотландія).</a:t>
            </a:r>
          </a:p>
        </p:txBody>
      </p:sp>
      <p:pic>
        <p:nvPicPr>
          <p:cNvPr id="18436" name="Picture 2" descr="http://images04.olx.com.ua/ui/2/53/90/3831539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/>
          <a:stretch>
            <a:fillRect/>
          </a:stretch>
        </p:blipFill>
        <p:spPr bwMode="auto">
          <a:xfrm>
            <a:off x="179388" y="2349500"/>
            <a:ext cx="501015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http://www.odvestnik.com.ua/~images/numbers/402/2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133600"/>
            <a:ext cx="32512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5"/>
          <p:cNvSpPr>
            <a:spLocks noChangeArrowheads="1"/>
          </p:cNvSpPr>
          <p:nvPr/>
        </p:nvSpPr>
        <p:spPr bwMode="auto">
          <a:xfrm>
            <a:off x="1828800" y="188913"/>
            <a:ext cx="5976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sz="3600" b="1">
                <a:latin typeface="Bookman Old Style" pitchFamily="18" charset="0"/>
              </a:rPr>
              <a:t>Сільське господарство</a:t>
            </a:r>
            <a:endParaRPr lang="ru-RU" sz="3600">
              <a:latin typeface="Bookman Old Style" pitchFamily="18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50825" y="835025"/>
            <a:ext cx="8497888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uk-UA" sz="2400" b="1" dirty="0">
                <a:latin typeface="Bookman Old Style" pitchFamily="18" charset="0"/>
              </a:rPr>
              <a:t>2. Тваринництво</a:t>
            </a:r>
            <a:r>
              <a:rPr lang="uk-UA" sz="2400" dirty="0">
                <a:latin typeface="Bookman Old Style" pitchFamily="18" charset="0"/>
              </a:rPr>
              <a:t>: </a:t>
            </a:r>
            <a:r>
              <a:rPr lang="uk-UA" sz="2000" dirty="0">
                <a:latin typeface="Bookman Old Style" pitchFamily="18" charset="0"/>
              </a:rPr>
              <a:t>м’ясо-вовняне скотарство (Степові провінції), молочне скотарство, свинарство, птахівництво (Південь Центральних провінцій).</a:t>
            </a:r>
          </a:p>
        </p:txBody>
      </p:sp>
      <p:pic>
        <p:nvPicPr>
          <p:cNvPr id="19460" name="Picture 2" descr="http://www.agri-news.spb.ru/userfiles/images/Siniz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27225"/>
            <a:ext cx="28797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ttp://uaprom-image.s3.amazonaws.com/1223394_w640_h640_image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2"/>
          <a:stretch>
            <a:fillRect/>
          </a:stretch>
        </p:blipFill>
        <p:spPr bwMode="auto">
          <a:xfrm>
            <a:off x="2484438" y="4638675"/>
            <a:ext cx="388778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://www.basketfood.ru/bpic/bigs/9344_4007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8839" r="-2631" b="-12042"/>
          <a:stretch>
            <a:fillRect/>
          </a:stretch>
        </p:blipFill>
        <p:spPr bwMode="auto">
          <a:xfrm>
            <a:off x="5003800" y="1912938"/>
            <a:ext cx="3748088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2"/>
          <p:cNvSpPr>
            <a:spLocks noChangeArrowheads="1"/>
          </p:cNvSpPr>
          <p:nvPr/>
        </p:nvSpPr>
        <p:spPr bwMode="auto">
          <a:xfrm>
            <a:off x="1576388" y="5229225"/>
            <a:ext cx="1620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rgbClr val="FF0000"/>
                </a:solidFill>
                <a:latin typeface="Bookman Old Style" pitchFamily="18" charset="0"/>
              </a:rPr>
              <a:t>Прапор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267" name="Прямоугольник 9"/>
          <p:cNvSpPr>
            <a:spLocks noChangeArrowheads="1"/>
          </p:cNvSpPr>
          <p:nvPr/>
        </p:nvSpPr>
        <p:spPr bwMode="auto">
          <a:xfrm>
            <a:off x="6800850" y="5229225"/>
            <a:ext cx="10842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rgbClr val="FF0000"/>
                </a:solidFill>
                <a:latin typeface="Bookman Old Style" pitchFamily="18" charset="0"/>
              </a:rPr>
              <a:t>Герб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775"/>
            <a:ext cx="46894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8" descr="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04181"/>
            <a:ext cx="3143662" cy="38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5"/>
          <p:cNvSpPr>
            <a:spLocks noChangeArrowheads="1"/>
          </p:cNvSpPr>
          <p:nvPr/>
        </p:nvSpPr>
        <p:spPr bwMode="auto">
          <a:xfrm>
            <a:off x="1828800" y="188913"/>
            <a:ext cx="5976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sz="3600" b="1">
                <a:latin typeface="Bookman Old Style" pitchFamily="18" charset="0"/>
              </a:rPr>
              <a:t>Сільське господарство</a:t>
            </a:r>
            <a:endParaRPr lang="ru-RU" sz="3600">
              <a:latin typeface="Bookman Old Style" pitchFamily="18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50825" y="835025"/>
            <a:ext cx="84978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uk-UA" sz="2400" b="1" dirty="0">
                <a:latin typeface="Bookman Old Style" pitchFamily="18" charset="0"/>
              </a:rPr>
              <a:t>3. Рибальство</a:t>
            </a:r>
            <a:r>
              <a:rPr lang="uk-UA" sz="2400" dirty="0">
                <a:latin typeface="Bookman Old Style" pitchFamily="18" charset="0"/>
              </a:rPr>
              <a:t>: </a:t>
            </a:r>
            <a:r>
              <a:rPr lang="uk-UA" sz="2000" dirty="0">
                <a:latin typeface="Bookman Old Style" pitchFamily="18" charset="0"/>
              </a:rPr>
              <a:t>морожена риба, консерви (Атлантичні провінції, Британська Колумбія)</a:t>
            </a:r>
          </a:p>
        </p:txBody>
      </p:sp>
      <p:pic>
        <p:nvPicPr>
          <p:cNvPr id="20484" name="Picture 2" descr="http://travel.canada2day.com/show_image_feaNewspro.php?filename=/2010/03/fishing-canada-245.jpg&amp;cat=19&amp;pid=909&amp;cache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04963"/>
            <a:ext cx="35528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http://www.councils.org/uploadedImages/Career_Gateway/fish-harvesting.jpg?n=13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4963"/>
            <a:ext cx="36655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http://ua.all-biz.info/img/ua/catalog/51843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49725"/>
            <a:ext cx="37195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0" descr="http://www.businessoffers.ru/images/photos/DD2E469DCAA24F7F961E4C93177B73C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73525"/>
            <a:ext cx="2598738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5"/>
          <p:cNvSpPr>
            <a:spLocks noChangeArrowheads="1"/>
          </p:cNvSpPr>
          <p:nvPr/>
        </p:nvSpPr>
        <p:spPr bwMode="auto">
          <a:xfrm>
            <a:off x="2070100" y="273050"/>
            <a:ext cx="5494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4000" b="1">
                <a:latin typeface="Bookman Old Style" pitchFamily="18" charset="0"/>
              </a:rPr>
              <a:t>Зовнішня торгівля</a:t>
            </a:r>
            <a:endParaRPr lang="ru-RU" sz="4000">
              <a:latin typeface="Bookman Old Style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850" y="1363663"/>
          <a:ext cx="8569325" cy="35051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48657"/>
                <a:gridCol w="4320668"/>
              </a:tblGrid>
              <a:tr h="45722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Bookman Old Style" pitchFamily="18" charset="0"/>
                        </a:rPr>
                        <a:t>Експорт</a:t>
                      </a:r>
                      <a:endParaRPr lang="ru-RU" sz="2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Bookman Old Style" pitchFamily="18" charset="0"/>
                        </a:rPr>
                        <a:t>Імпорт</a:t>
                      </a:r>
                      <a:endParaRPr lang="ru-RU" sz="2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</a:tr>
              <a:tr h="1310723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1. Мінеральна сировина (нафта, газ, вугілля, залізна,</a:t>
                      </a:r>
                      <a:r>
                        <a:rPr lang="uk-UA" sz="2000" baseline="0" dirty="0" smtClean="0">
                          <a:latin typeface="Bookman Old Style" pitchFamily="18" charset="0"/>
                        </a:rPr>
                        <a:t> нікелеві, поліметалеві руди, золото, калійна сіль</a:t>
                      </a:r>
                      <a:r>
                        <a:rPr lang="uk-UA" sz="2000" dirty="0" smtClean="0">
                          <a:latin typeface="Bookman Old Style" pitchFamily="18" charset="0"/>
                        </a:rPr>
                        <a:t>)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1. Машини та обладнання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</a:tr>
              <a:tr h="640019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2. Ліс, пиломатеріали, папір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2. Сировина: глинозем, нафта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</a:tr>
              <a:tr h="457217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3. пшениця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3. Тропічні фрукти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</a:tr>
              <a:tr h="640019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4. Машини та обладнання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4. Промислові вироби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115888"/>
            <a:ext cx="6405562" cy="7921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400" b="1" dirty="0" err="1">
                <a:solidFill>
                  <a:srgbClr val="00B0F0"/>
                </a:solidFill>
                <a:latin typeface="Arial Black" pitchFamily="34" charset="0"/>
              </a:rPr>
              <a:t>Визначні</a:t>
            </a:r>
            <a:r>
              <a:rPr lang="ru-RU" sz="4400" b="1" dirty="0">
                <a:solidFill>
                  <a:srgbClr val="00B0F0"/>
                </a:solidFill>
                <a:latin typeface="Arial Black" pitchFamily="34" charset="0"/>
              </a:rPr>
              <a:t> </a:t>
            </a:r>
            <a:r>
              <a:rPr lang="ru-RU" sz="4400" b="1" dirty="0" err="1">
                <a:solidFill>
                  <a:srgbClr val="00B0F0"/>
                </a:solidFill>
                <a:latin typeface="Arial Black" pitchFamily="34" charset="0"/>
              </a:rPr>
              <a:t>місця</a:t>
            </a:r>
            <a:endParaRPr lang="ru-RU" sz="44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65175"/>
            <a:ext cx="44323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81075"/>
            <a:ext cx="40322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9" y="3716338"/>
            <a:ext cx="4010025" cy="30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7" descr="http://www.wallon.ru/_ph/22/6055990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79875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3555" name="Text Box 1030"/>
          <p:cNvSpPr txBox="1">
            <a:spLocks noChangeArrowheads="1"/>
          </p:cNvSpPr>
          <p:nvPr/>
        </p:nvSpPr>
        <p:spPr bwMode="auto">
          <a:xfrm>
            <a:off x="88925" y="66675"/>
            <a:ext cx="45688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sz="5400" b="1" dirty="0">
                <a:solidFill>
                  <a:srgbClr val="00B0F0"/>
                </a:solidFill>
                <a:latin typeface="Arial Black" pitchFamily="34" charset="0"/>
              </a:rPr>
              <a:t>Оттава</a:t>
            </a:r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0600"/>
            <a:ext cx="3459152" cy="291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28638"/>
            <a:ext cx="33337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Прямоугольник 1"/>
          <p:cNvSpPr>
            <a:spLocks noChangeArrowheads="1"/>
          </p:cNvSpPr>
          <p:nvPr/>
        </p:nvSpPr>
        <p:spPr bwMode="auto">
          <a:xfrm>
            <a:off x="1435038" y="3549824"/>
            <a:ext cx="1449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dirty="0"/>
              <a:t>Парламент </a:t>
            </a:r>
          </a:p>
        </p:txBody>
      </p:sp>
      <p:sp>
        <p:nvSpPr>
          <p:cNvPr id="23558" name="Прямоугольник 2"/>
          <p:cNvSpPr>
            <a:spLocks noChangeArrowheads="1"/>
          </p:cNvSpPr>
          <p:nvPr/>
        </p:nvSpPr>
        <p:spPr bwMode="auto">
          <a:xfrm>
            <a:off x="5977209" y="2710657"/>
            <a:ext cx="2843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Башта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Миру з 53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дзвонами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ній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714750"/>
            <a:ext cx="4270685" cy="284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73822"/>
            <a:ext cx="3816424" cy="243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235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5603" name="Text Box 1030"/>
          <p:cNvSpPr txBox="1">
            <a:spLocks noChangeArrowheads="1"/>
          </p:cNvSpPr>
          <p:nvPr/>
        </p:nvSpPr>
        <p:spPr bwMode="auto">
          <a:xfrm>
            <a:off x="4492179" y="214313"/>
            <a:ext cx="334645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0" hangingPunct="0">
              <a:defRPr/>
            </a:pPr>
            <a:r>
              <a:rPr lang="uk-UA" sz="5400" b="1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Торонто</a:t>
            </a:r>
          </a:p>
        </p:txBody>
      </p:sp>
      <p:pic>
        <p:nvPicPr>
          <p:cNvPr id="2458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r="5687"/>
          <a:stretch>
            <a:fillRect/>
          </a:stretch>
        </p:blipFill>
        <p:spPr bwMode="auto">
          <a:xfrm>
            <a:off x="325439" y="214313"/>
            <a:ext cx="3958530" cy="338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82" y="1136651"/>
            <a:ext cx="4611688" cy="345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90553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75" y="4769469"/>
            <a:ext cx="5022404" cy="188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5603" name="Text Box 1030"/>
          <p:cNvSpPr txBox="1">
            <a:spLocks noChangeArrowheads="1"/>
          </p:cNvSpPr>
          <p:nvPr/>
        </p:nvSpPr>
        <p:spPr bwMode="auto">
          <a:xfrm>
            <a:off x="4876006" y="91093"/>
            <a:ext cx="33448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sz="4800" b="1" dirty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  <a:cs typeface="Aharoni" pitchFamily="2" charset="-79"/>
              </a:rPr>
              <a:t>Ванкувер</a:t>
            </a:r>
          </a:p>
        </p:txBody>
      </p:sp>
      <p:pic>
        <p:nvPicPr>
          <p:cNvPr id="2560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3734973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980729"/>
            <a:ext cx="4667945" cy="325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82492"/>
            <a:ext cx="6518498" cy="267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" y="3068960"/>
            <a:ext cx="3416796" cy="341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6627" name="Text Box 1030"/>
          <p:cNvSpPr txBox="1">
            <a:spLocks noChangeArrowheads="1"/>
          </p:cNvSpPr>
          <p:nvPr/>
        </p:nvSpPr>
        <p:spPr bwMode="auto">
          <a:xfrm>
            <a:off x="4679156" y="0"/>
            <a:ext cx="3753024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0" hangingPunct="0">
              <a:defRPr/>
            </a:pPr>
            <a:r>
              <a:rPr lang="uk-UA" sz="4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Монреаль</a:t>
            </a:r>
          </a:p>
        </p:txBody>
      </p:sp>
      <p:pic>
        <p:nvPicPr>
          <p:cNvPr id="2662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0" y="30510"/>
            <a:ext cx="4264268" cy="319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048001" cy="303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7" y="3573016"/>
            <a:ext cx="4974947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22" y="4293096"/>
            <a:ext cx="3467855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"/>
            <a:ext cx="4752975" cy="607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97200"/>
            <a:ext cx="4211637" cy="380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Прямоугольник 3"/>
          <p:cNvSpPr>
            <a:spLocks noChangeArrowheads="1"/>
          </p:cNvSpPr>
          <p:nvPr/>
        </p:nvSpPr>
        <p:spPr bwMode="auto">
          <a:xfrm>
            <a:off x="4741863" y="336550"/>
            <a:ext cx="4572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4000" dirty="0">
                <a:solidFill>
                  <a:srgbClr val="00B0F0"/>
                </a:solidFill>
                <a:latin typeface="Arial Black" pitchFamily="34" charset="0"/>
              </a:rPr>
              <a:t>Озеро </a:t>
            </a:r>
            <a:r>
              <a:rPr lang="ru-RU" sz="4000" dirty="0" err="1">
                <a:solidFill>
                  <a:srgbClr val="00B0F0"/>
                </a:solidFill>
                <a:latin typeface="Arial Black" pitchFamily="34" charset="0"/>
              </a:rPr>
              <a:t>Луїзи</a:t>
            </a:r>
            <a:r>
              <a:rPr lang="ru-RU" sz="4000" dirty="0">
                <a:solidFill>
                  <a:srgbClr val="00B0F0"/>
                </a:solidFill>
                <a:latin typeface="Arial Black" pitchFamily="34" charset="0"/>
              </a:rPr>
              <a:t>, </a:t>
            </a:r>
          </a:p>
          <a:p>
            <a:r>
              <a:rPr lang="ru-RU" sz="4000" dirty="0" err="1">
                <a:solidFill>
                  <a:srgbClr val="00B0F0"/>
                </a:solidFill>
                <a:latin typeface="Arial Black" pitchFamily="34" charset="0"/>
              </a:rPr>
              <a:t>Національний</a:t>
            </a:r>
            <a:r>
              <a:rPr lang="ru-RU" sz="4000" dirty="0">
                <a:solidFill>
                  <a:srgbClr val="00B0F0"/>
                </a:solidFill>
                <a:latin typeface="Arial Black" pitchFamily="34" charset="0"/>
              </a:rPr>
              <a:t> парк </a:t>
            </a:r>
            <a:r>
              <a:rPr lang="ru-RU" sz="4000" dirty="0" err="1">
                <a:solidFill>
                  <a:srgbClr val="00B0F0"/>
                </a:solidFill>
                <a:latin typeface="Arial Black" pitchFamily="34" charset="0"/>
              </a:rPr>
              <a:t>Банф</a:t>
            </a:r>
            <a:endParaRPr lang="ru-RU" sz="4000" dirty="0">
              <a:solidFill>
                <a:srgbClr val="00B0F0"/>
              </a:solidFill>
              <a:latin typeface="Arial Black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868613"/>
            <a:ext cx="6704012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1588"/>
            <a:ext cx="493712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71438"/>
            <a:ext cx="4106863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sz="4000" dirty="0" err="1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Гарячі</a:t>
            </a:r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4000" dirty="0" err="1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джерела</a:t>
            </a:r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в </a:t>
            </a:r>
            <a:r>
              <a:rPr lang="ru-RU" sz="4000" dirty="0" err="1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Британській</a:t>
            </a:r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4000" dirty="0" err="1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Колумбії</a:t>
            </a:r>
            <a:endParaRPr lang="ru-RU" sz="40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65413"/>
            <a:ext cx="5184775" cy="41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692150"/>
            <a:ext cx="4768850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Прямоугольник 3"/>
          <p:cNvSpPr>
            <a:spLocks noChangeArrowheads="1"/>
          </p:cNvSpPr>
          <p:nvPr/>
        </p:nvSpPr>
        <p:spPr bwMode="auto">
          <a:xfrm>
            <a:off x="107950" y="369888"/>
            <a:ext cx="45720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4400" dirty="0" err="1">
                <a:solidFill>
                  <a:srgbClr val="00B0F0"/>
                </a:solidFill>
                <a:latin typeface="Arial Black" pitchFamily="34" charset="0"/>
              </a:rPr>
              <a:t>Ніагарський</a:t>
            </a:r>
            <a:r>
              <a:rPr lang="ru-RU" sz="4400" dirty="0">
                <a:solidFill>
                  <a:srgbClr val="00B0F0"/>
                </a:solidFill>
                <a:latin typeface="Arial Black" pitchFamily="34" charset="0"/>
              </a:rPr>
              <a:t> </a:t>
            </a:r>
            <a:r>
              <a:rPr lang="ru-RU" sz="4400" dirty="0" err="1">
                <a:solidFill>
                  <a:srgbClr val="00B0F0"/>
                </a:solidFill>
                <a:latin typeface="Arial Black" pitchFamily="34" charset="0"/>
              </a:rPr>
              <a:t>водоспад</a:t>
            </a:r>
            <a:endParaRPr lang="ru-RU" sz="4400" dirty="0">
              <a:solidFill>
                <a:srgbClr val="00B0F0"/>
              </a:solidFill>
              <a:latin typeface="Arial Black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107950" y="692150"/>
            <a:ext cx="89281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/>
            <a:r>
              <a:rPr lang="uk-UA" sz="2000" b="1" dirty="0">
                <a:latin typeface="Bookman Old Style" pitchFamily="18" charset="0"/>
              </a:rPr>
              <a:t>Площа </a:t>
            </a:r>
            <a:r>
              <a:rPr lang="uk-UA" sz="2000" dirty="0">
                <a:latin typeface="Bookman Old Style" pitchFamily="18" charset="0"/>
              </a:rPr>
              <a:t>-  9,97 млн. кв. км.  </a:t>
            </a:r>
          </a:p>
          <a:p>
            <a:pPr algn="just"/>
            <a:r>
              <a:rPr lang="uk-UA" sz="2000" b="1" dirty="0">
                <a:latin typeface="Bookman Old Style" pitchFamily="18" charset="0"/>
              </a:rPr>
              <a:t>Населення – </a:t>
            </a:r>
            <a:r>
              <a:rPr lang="uk-UA" sz="2000" dirty="0" smtClean="0">
                <a:latin typeface="Bookman Old Style" pitchFamily="18" charset="0"/>
              </a:rPr>
              <a:t>33,7 </a:t>
            </a:r>
            <a:r>
              <a:rPr lang="uk-UA" sz="2000" dirty="0">
                <a:latin typeface="Bookman Old Style" pitchFamily="18" charset="0"/>
              </a:rPr>
              <a:t>млн. чол. </a:t>
            </a:r>
          </a:p>
          <a:p>
            <a:pPr algn="just"/>
            <a:r>
              <a:rPr lang="uk-UA" sz="2000" b="1" dirty="0" smtClean="0">
                <a:latin typeface="Bookman Old Style" pitchFamily="18" charset="0"/>
              </a:rPr>
              <a:t>Складається </a:t>
            </a:r>
            <a:r>
              <a:rPr lang="uk-UA" sz="2000" b="1" dirty="0">
                <a:latin typeface="Bookman Old Style" pitchFamily="18" charset="0"/>
              </a:rPr>
              <a:t>з трьох частин</a:t>
            </a:r>
            <a:r>
              <a:rPr lang="uk-UA" sz="2000" dirty="0">
                <a:latin typeface="Bookman Old Style" pitchFamily="18" charset="0"/>
              </a:rPr>
              <a:t>: Центральна, штат Аляска, штат </a:t>
            </a:r>
            <a:r>
              <a:rPr lang="uk-UA" sz="2000" dirty="0" err="1">
                <a:latin typeface="Bookman Old Style" pitchFamily="18" charset="0"/>
              </a:rPr>
              <a:t>Гаваї</a:t>
            </a:r>
            <a:r>
              <a:rPr lang="uk-UA" sz="2000" dirty="0">
                <a:latin typeface="Bookman Old Style" pitchFamily="18" charset="0"/>
              </a:rPr>
              <a:t>.</a:t>
            </a:r>
          </a:p>
          <a:p>
            <a:pPr algn="just"/>
            <a:r>
              <a:rPr lang="uk-UA" sz="2000" b="1" dirty="0">
                <a:latin typeface="Bookman Old Style" pitchFamily="18" charset="0"/>
              </a:rPr>
              <a:t>Столиця</a:t>
            </a:r>
            <a:r>
              <a:rPr lang="uk-UA" sz="2000" dirty="0">
                <a:latin typeface="Bookman Old Style" pitchFamily="18" charset="0"/>
              </a:rPr>
              <a:t> - Оттава</a:t>
            </a:r>
          </a:p>
          <a:p>
            <a:pPr algn="just"/>
            <a:r>
              <a:rPr lang="uk-UA" sz="2000" b="1" dirty="0">
                <a:latin typeface="Bookman Old Style" pitchFamily="18" charset="0"/>
              </a:rPr>
              <a:t>Державний лад</a:t>
            </a:r>
            <a:r>
              <a:rPr lang="uk-UA" sz="2000" dirty="0">
                <a:latin typeface="Bookman Old Style" pitchFamily="18" charset="0"/>
              </a:rPr>
              <a:t>: країна у складі Співдружності (Британської</a:t>
            </a:r>
            <a:r>
              <a:rPr lang="uk-UA" sz="2000" dirty="0" smtClean="0">
                <a:latin typeface="Bookman Old Style" pitchFamily="18" charset="0"/>
              </a:rPr>
              <a:t>),</a:t>
            </a:r>
          </a:p>
          <a:p>
            <a:pPr algn="just"/>
            <a:r>
              <a:rPr lang="ru-RU" sz="2000" dirty="0" err="1" smtClean="0">
                <a:latin typeface="Bookman Old Style" pitchFamily="18" charset="0"/>
              </a:rPr>
              <a:t>федерац</a:t>
            </a:r>
            <a:r>
              <a:rPr lang="uk-UA" sz="2000" dirty="0" err="1" smtClean="0">
                <a:latin typeface="Bookman Old Style" pitchFamily="18" charset="0"/>
              </a:rPr>
              <a:t>ія</a:t>
            </a:r>
            <a:r>
              <a:rPr lang="ru-RU" sz="2000" dirty="0" smtClean="0">
                <a:latin typeface="Bookman Old Style" pitchFamily="18" charset="0"/>
              </a:rPr>
              <a:t>, </a:t>
            </a:r>
            <a:r>
              <a:rPr lang="ru-RU" sz="2000" dirty="0" err="1" smtClean="0">
                <a:latin typeface="Bookman Old Style" pitchFamily="18" charset="0"/>
              </a:rPr>
              <a:t>прем'єр-міністр</a:t>
            </a:r>
            <a:r>
              <a:rPr lang="ru-RU" sz="2000" dirty="0" smtClean="0">
                <a:latin typeface="Bookman Old Style" pitchFamily="18" charset="0"/>
              </a:rPr>
              <a:t> -</a:t>
            </a:r>
            <a:r>
              <a:rPr lang="ru-RU" sz="2000" dirty="0" err="1" smtClean="0">
                <a:latin typeface="Bookman Old Style" pitchFamily="18" charset="0"/>
              </a:rPr>
              <a:t>Стівен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Гарпер</a:t>
            </a:r>
            <a:endParaRPr lang="uk-UA" sz="2000" dirty="0">
              <a:latin typeface="Bookman Old Style" pitchFamily="18" charset="0"/>
            </a:endParaRPr>
          </a:p>
          <a:p>
            <a:pPr algn="just"/>
            <a:r>
              <a:rPr lang="uk-UA" sz="2000" dirty="0" smtClean="0">
                <a:latin typeface="Bookman Old Style" pitchFamily="18" charset="0"/>
              </a:rPr>
              <a:t> </a:t>
            </a:r>
            <a:r>
              <a:rPr lang="uk-UA" sz="2000" b="1" dirty="0" smtClean="0">
                <a:latin typeface="Bookman Old Style" pitchFamily="18" charset="0"/>
              </a:rPr>
              <a:t>Склад </a:t>
            </a:r>
            <a:r>
              <a:rPr lang="uk-UA" sz="2000" b="1" dirty="0">
                <a:latin typeface="Bookman Old Style" pitchFamily="18" charset="0"/>
              </a:rPr>
              <a:t>території</a:t>
            </a:r>
            <a:r>
              <a:rPr lang="uk-UA" sz="2000" dirty="0">
                <a:latin typeface="Bookman Old Style" pitchFamily="18" charset="0"/>
              </a:rPr>
              <a:t>: 10 провінцій, 2 території (Юкон, Північно-Західні території)</a:t>
            </a:r>
          </a:p>
          <a:p>
            <a:pPr algn="just"/>
            <a:r>
              <a:rPr lang="uk-UA" sz="2000" b="1" dirty="0">
                <a:latin typeface="Bookman Old Style" pitchFamily="18" charset="0"/>
              </a:rPr>
              <a:t>Грошова одиниця: </a:t>
            </a:r>
            <a:r>
              <a:rPr lang="uk-UA" sz="2000" dirty="0">
                <a:latin typeface="Bookman Old Style" pitchFamily="18" charset="0"/>
              </a:rPr>
              <a:t>канадський долар = 100 центів</a:t>
            </a:r>
            <a:endParaRPr lang="uk-UA" dirty="0">
              <a:latin typeface="Times New Roman" pitchFamily="18" charset="0"/>
            </a:endParaRPr>
          </a:p>
        </p:txBody>
      </p:sp>
      <p:sp>
        <p:nvSpPr>
          <p:cNvPr id="5123" name="Text Box 11"/>
          <p:cNvSpPr txBox="1">
            <a:spLocks noChangeArrowheads="1"/>
          </p:cNvSpPr>
          <p:nvPr/>
        </p:nvSpPr>
        <p:spPr bwMode="auto">
          <a:xfrm>
            <a:off x="4876800" y="4038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5124" name="Прямоугольник 5"/>
          <p:cNvSpPr>
            <a:spLocks noChangeArrowheads="1"/>
          </p:cNvSpPr>
          <p:nvPr/>
        </p:nvSpPr>
        <p:spPr bwMode="auto">
          <a:xfrm>
            <a:off x="971550" y="-26988"/>
            <a:ext cx="7545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4400" b="1" dirty="0">
                <a:latin typeface="Bookman Old Style" pitchFamily="18" charset="0"/>
              </a:rPr>
              <a:t>Візитна картка Канади</a:t>
            </a:r>
            <a:endParaRPr lang="ru-RU" sz="4400" dirty="0"/>
          </a:p>
        </p:txBody>
      </p:sp>
      <p:pic>
        <p:nvPicPr>
          <p:cNvPr id="5125" name="Picture 2" descr="http://time-clock.biz/img/foto/canadian_dol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98900"/>
            <a:ext cx="3941763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http://fx-currencies.ru/wp-content/uploads/2010/08/%D0%BA%D0%B0%D0%BD%D0%B0%D0%B4%D1%81%D0%BA%D0%B8%D0%B9-%D0%B4%D0%BE%D0%BB%D0%BB%D0%B0%D1%80-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4219575"/>
            <a:ext cx="4491037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5542" y="0"/>
            <a:ext cx="4478457" cy="98072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Затока </a:t>
            </a:r>
            <a:r>
              <a:rPr lang="ru-RU" dirty="0" err="1"/>
              <a:t>Фанді</a:t>
            </a:r>
            <a:r>
              <a:rPr lang="ru-RU" dirty="0"/>
              <a:t> 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004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499991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870210"/>
            <a:ext cx="3527583" cy="218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283968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83152" cy="76470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П</a:t>
            </a:r>
            <a:r>
              <a:rPr lang="ru-RU" dirty="0" smtClean="0"/>
              <a:t>ротока </a:t>
            </a:r>
            <a:r>
              <a:rPr lang="ru-RU" dirty="0" err="1" smtClean="0"/>
              <a:t>Джонстоун</a:t>
            </a:r>
            <a:endParaRPr lang="ru-RU" dirty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93" y="2492896"/>
            <a:ext cx="4222750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8" y="692696"/>
            <a:ext cx="519587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http://lifeglobe.net/media/entry/4205/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742109" cy="280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9219" name="Text Box 1030"/>
          <p:cNvSpPr txBox="1">
            <a:spLocks noChangeArrowheads="1"/>
          </p:cNvSpPr>
          <p:nvPr/>
        </p:nvSpPr>
        <p:spPr bwMode="auto">
          <a:xfrm>
            <a:off x="3085448" y="116632"/>
            <a:ext cx="60486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/>
            <a:r>
              <a:rPr lang="uk-UA" sz="4400" dirty="0">
                <a:latin typeface="Arial Black" pitchFamily="34" charset="0"/>
              </a:rPr>
              <a:t>	</a:t>
            </a:r>
            <a:r>
              <a:rPr lang="uk-UA" sz="4400" dirty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Скелясті гори</a:t>
            </a:r>
          </a:p>
        </p:txBody>
      </p:sp>
      <p:pic>
        <p:nvPicPr>
          <p:cNvPr id="922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/>
          <a:stretch>
            <a:fillRect/>
          </a:stretch>
        </p:blipFill>
        <p:spPr bwMode="auto">
          <a:xfrm>
            <a:off x="213594" y="620688"/>
            <a:ext cx="3468538" cy="541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пам'ятки канад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168" y="3208759"/>
            <a:ext cx="5336951" cy="354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5"/>
          <p:cNvSpPr>
            <a:spLocks noChangeArrowheads="1"/>
          </p:cNvSpPr>
          <p:nvPr/>
        </p:nvSpPr>
        <p:spPr bwMode="auto">
          <a:xfrm>
            <a:off x="2252663" y="188913"/>
            <a:ext cx="51292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4400" b="1" dirty="0">
                <a:latin typeface="Bookman Old Style" pitchFamily="18" charset="0"/>
              </a:rPr>
              <a:t>Склад території</a:t>
            </a:r>
            <a:endParaRPr lang="ru-RU" sz="4400" dirty="0">
              <a:latin typeface="Bookman Old Style" pitchFamily="18" charset="0"/>
            </a:endParaRPr>
          </a:p>
        </p:txBody>
      </p:sp>
      <p:pic>
        <p:nvPicPr>
          <p:cNvPr id="614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6084" r="928" b="4352"/>
          <a:stretch>
            <a:fillRect/>
          </a:stretch>
        </p:blipFill>
        <p:spPr bwMode="auto">
          <a:xfrm>
            <a:off x="684213" y="989013"/>
            <a:ext cx="7920037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5508625" y="1403350"/>
            <a:ext cx="3455988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uk-UA" sz="2000" dirty="0">
                <a:latin typeface="Bookman Old Style" pitchFamily="18" charset="0"/>
              </a:rPr>
              <a:t>Вихід до трьох океанів;</a:t>
            </a:r>
          </a:p>
          <a:p>
            <a:pPr>
              <a:buFontTx/>
              <a:buAutoNum type="arabicPeriod"/>
            </a:pPr>
            <a:r>
              <a:rPr lang="uk-UA" sz="2000" dirty="0">
                <a:latin typeface="Bookman Old Style" pitchFamily="18" charset="0"/>
              </a:rPr>
              <a:t>90% берегів не беруть участь в господарстві країни;</a:t>
            </a:r>
          </a:p>
          <a:p>
            <a:pPr>
              <a:buFontTx/>
              <a:buAutoNum type="arabicPeriod"/>
            </a:pPr>
            <a:r>
              <a:rPr lang="uk-UA" sz="2000" dirty="0">
                <a:latin typeface="Bookman Old Style" pitchFamily="18" charset="0"/>
              </a:rPr>
              <a:t>Порти Ванкувер, Монреаль;</a:t>
            </a:r>
          </a:p>
          <a:p>
            <a:pPr>
              <a:buFontTx/>
              <a:buAutoNum type="arabicPeriod"/>
            </a:pPr>
            <a:r>
              <a:rPr lang="uk-UA" sz="2000" dirty="0">
                <a:latin typeface="Bookman Old Style" pitchFamily="18" charset="0"/>
              </a:rPr>
              <a:t>Кордони з </a:t>
            </a:r>
            <a:r>
              <a:rPr lang="uk-UA" sz="2000" dirty="0" smtClean="0">
                <a:latin typeface="Bookman Old Style" pitchFamily="18" charset="0"/>
              </a:rPr>
              <a:t>США ;</a:t>
            </a:r>
            <a:endParaRPr lang="uk-UA" sz="2000" dirty="0">
              <a:latin typeface="Bookman Old Style" pitchFamily="18" charset="0"/>
            </a:endParaRPr>
          </a:p>
          <a:p>
            <a:pPr>
              <a:buFontTx/>
              <a:buAutoNum type="arabicPeriod"/>
            </a:pPr>
            <a:r>
              <a:rPr lang="uk-UA" sz="2000" dirty="0">
                <a:latin typeface="Bookman Old Style" pitchFamily="18" charset="0"/>
              </a:rPr>
              <a:t>Зв'язки через Великі озера та суходільними шляхами;</a:t>
            </a:r>
          </a:p>
          <a:p>
            <a:pPr>
              <a:buFontTx/>
              <a:buAutoNum type="arabicPeriod"/>
            </a:pPr>
            <a:r>
              <a:rPr lang="uk-UA" sz="2000" dirty="0">
                <a:latin typeface="Bookman Old Style" pitchFamily="18" charset="0"/>
              </a:rPr>
              <a:t>Економічні зв'язки з США.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7171" name="Прямоугольник 5"/>
          <p:cNvSpPr>
            <a:spLocks noChangeArrowheads="1"/>
          </p:cNvSpPr>
          <p:nvPr/>
        </p:nvSpPr>
        <p:spPr bwMode="auto">
          <a:xfrm>
            <a:off x="4740275" y="44450"/>
            <a:ext cx="43576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4400" b="1" dirty="0">
                <a:latin typeface="Bookman Old Style" pitchFamily="18" charset="0"/>
              </a:rPr>
              <a:t>«ЕГП Канади»</a:t>
            </a:r>
            <a:endParaRPr lang="ru-RU" sz="4400" dirty="0">
              <a:latin typeface="Bookman Old Style" pitchFamily="18" charset="0"/>
            </a:endParaRPr>
          </a:p>
        </p:txBody>
      </p:sp>
      <p:pic>
        <p:nvPicPr>
          <p:cNvPr id="7172" name="Picture 6" descr="http://ukrmap.su/program2009/g7/Maps/r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4932363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95" name="Text Box 1030"/>
          <p:cNvSpPr txBox="1">
            <a:spLocks noChangeArrowheads="1"/>
          </p:cNvSpPr>
          <p:nvPr/>
        </p:nvSpPr>
        <p:spPr bwMode="auto">
          <a:xfrm>
            <a:off x="179388" y="5634038"/>
            <a:ext cx="87852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/>
            <a:r>
              <a:rPr lang="uk-UA" sz="2200" dirty="0">
                <a:latin typeface="Bookman Old Style" pitchFamily="18" charset="0"/>
              </a:rPr>
              <a:t>	</a:t>
            </a:r>
            <a:r>
              <a:rPr lang="uk-UA" sz="2200" dirty="0" err="1">
                <a:solidFill>
                  <a:schemeClr val="bg1"/>
                </a:solidFill>
                <a:latin typeface="Bookman Old Style" pitchFamily="18" charset="0"/>
              </a:rPr>
              <a:t>Лаврентійська</a:t>
            </a:r>
            <a:r>
              <a:rPr lang="uk-UA" sz="2200" dirty="0">
                <a:solidFill>
                  <a:schemeClr val="bg1"/>
                </a:solidFill>
                <a:latin typeface="Bookman Old Style" pitchFamily="18" charset="0"/>
              </a:rPr>
              <a:t> височина займає ½ площі держави, внутрішні рівнини використовуються і с/г (75% ріллі).</a:t>
            </a:r>
          </a:p>
          <a:p>
            <a:pPr algn="just"/>
            <a:r>
              <a:rPr lang="uk-UA" sz="2200" dirty="0">
                <a:solidFill>
                  <a:schemeClr val="bg1"/>
                </a:solidFill>
                <a:latin typeface="Bookman Old Style" pitchFamily="18" charset="0"/>
              </a:rPr>
              <a:t>	Гори: Кордильєри, Аппалачі.  </a:t>
            </a:r>
          </a:p>
        </p:txBody>
      </p:sp>
      <p:sp>
        <p:nvSpPr>
          <p:cNvPr id="8196" name="Прямоугольник 5"/>
          <p:cNvSpPr>
            <a:spLocks noChangeArrowheads="1"/>
          </p:cNvSpPr>
          <p:nvPr/>
        </p:nvSpPr>
        <p:spPr bwMode="auto">
          <a:xfrm>
            <a:off x="1042988" y="44450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3600" b="1">
                <a:latin typeface="Bookman Old Style" pitchFamily="18" charset="0"/>
              </a:rPr>
              <a:t>Природні умови та ресурси</a:t>
            </a:r>
            <a:endParaRPr lang="ru-RU" sz="3600">
              <a:latin typeface="Bookman Old Style" pitchFamily="18" charset="0"/>
            </a:endParaRPr>
          </a:p>
        </p:txBody>
      </p:sp>
      <p:pic>
        <p:nvPicPr>
          <p:cNvPr id="819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690563"/>
            <a:ext cx="7400925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3" name="Прямоугольник 5"/>
          <p:cNvSpPr>
            <a:spLocks noChangeArrowheads="1"/>
          </p:cNvSpPr>
          <p:nvPr/>
        </p:nvSpPr>
        <p:spPr bwMode="auto">
          <a:xfrm>
            <a:off x="1042988" y="44450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3600" b="1">
                <a:latin typeface="Bookman Old Style" pitchFamily="18" charset="0"/>
              </a:rPr>
              <a:t>Природні умови та ресурси</a:t>
            </a:r>
            <a:endParaRPr lang="ru-RU" sz="3600">
              <a:latin typeface="Bookman Old Style" pitchFamily="18" charset="0"/>
            </a:endParaRPr>
          </a:p>
        </p:txBody>
      </p:sp>
      <p:pic>
        <p:nvPicPr>
          <p:cNvPr id="1024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 t="-2467" r="-7259" b="2467"/>
          <a:stretch>
            <a:fillRect/>
          </a:stretch>
        </p:blipFill>
        <p:spPr bwMode="auto">
          <a:xfrm>
            <a:off x="107950" y="674688"/>
            <a:ext cx="6048375" cy="54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1030"/>
          <p:cNvSpPr txBox="1">
            <a:spLocks noChangeArrowheads="1"/>
          </p:cNvSpPr>
          <p:nvPr/>
        </p:nvSpPr>
        <p:spPr bwMode="auto">
          <a:xfrm>
            <a:off x="5741988" y="620713"/>
            <a:ext cx="3311525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sz="2000" b="1" dirty="0">
                <a:latin typeface="Bookman Old Style" pitchFamily="18" charset="0"/>
              </a:rPr>
              <a:t>Клімат</a:t>
            </a:r>
            <a:r>
              <a:rPr lang="uk-UA" sz="2000" dirty="0">
                <a:latin typeface="Bookman Old Style" pitchFamily="18" charset="0"/>
              </a:rPr>
              <a:t>: арктичний пояс; субарктичний пояс, помірний пояс поділяється на три кліматичних області: морського типу клімату, континентального та мусонного.</a:t>
            </a:r>
          </a:p>
          <a:p>
            <a:r>
              <a:rPr lang="uk-UA" sz="2000" dirty="0">
                <a:latin typeface="Bookman Old Style" pitchFamily="18" charset="0"/>
              </a:rPr>
              <a:t> </a:t>
            </a:r>
            <a:r>
              <a:rPr lang="uk-UA" sz="2000" b="1" dirty="0">
                <a:latin typeface="Bookman Old Style" pitchFamily="18" charset="0"/>
              </a:rPr>
              <a:t>Водні: </a:t>
            </a:r>
            <a:r>
              <a:rPr lang="uk-UA" sz="2000" dirty="0">
                <a:latin typeface="Bookman Old Style" pitchFamily="18" charset="0"/>
              </a:rPr>
              <a:t>річки: Маккензі, Св. Лаврентія, Атабаска, Нельсон; річки Лабрадору та </a:t>
            </a:r>
            <a:r>
              <a:rPr lang="uk-UA" sz="2000" dirty="0" smtClean="0">
                <a:latin typeface="Bookman Old Style" pitchFamily="18" charset="0"/>
              </a:rPr>
              <a:t>Кордильєр; </a:t>
            </a:r>
            <a:r>
              <a:rPr lang="uk-UA" sz="2000" dirty="0">
                <a:latin typeface="Bookman Old Style" pitchFamily="18" charset="0"/>
              </a:rPr>
              <a:t>озера.</a:t>
            </a:r>
          </a:p>
          <a:p>
            <a:r>
              <a:rPr lang="uk-UA" sz="2000" b="1" dirty="0">
                <a:latin typeface="Bookman Old Style" pitchFamily="18" charset="0"/>
              </a:rPr>
              <a:t>Ґрунти</a:t>
            </a:r>
            <a:r>
              <a:rPr lang="uk-UA" sz="2000" dirty="0">
                <a:latin typeface="Bookman Old Style" pitchFamily="18" charset="0"/>
              </a:rPr>
              <a:t>:  чорноземи, бурі і сірі лісові.</a:t>
            </a:r>
          </a:p>
          <a:p>
            <a:r>
              <a:rPr lang="uk-UA" sz="2000" b="1" dirty="0">
                <a:latin typeface="Bookman Old Style" pitchFamily="18" charset="0"/>
              </a:rPr>
              <a:t>Лісові</a:t>
            </a:r>
            <a:r>
              <a:rPr lang="uk-UA" sz="2000" dirty="0">
                <a:latin typeface="Bookman Old Style" pitchFamily="18" charset="0"/>
              </a:rPr>
              <a:t>: 1/2 площі країни.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267" name="Text Box 1030"/>
          <p:cNvSpPr txBox="1">
            <a:spLocks noChangeArrowheads="1"/>
          </p:cNvSpPr>
          <p:nvPr/>
        </p:nvSpPr>
        <p:spPr bwMode="auto">
          <a:xfrm>
            <a:off x="2195513" y="6381750"/>
            <a:ext cx="4864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/>
            <a:r>
              <a:rPr lang="uk-UA" sz="2200" dirty="0">
                <a:latin typeface="Bookman Old Style" pitchFamily="18" charset="0"/>
              </a:rPr>
              <a:t>	Ніагарський водоспад</a:t>
            </a:r>
          </a:p>
        </p:txBody>
      </p:sp>
      <p:sp>
        <p:nvSpPr>
          <p:cNvPr id="11268" name="Прямоугольник 5"/>
          <p:cNvSpPr>
            <a:spLocks noChangeArrowheads="1"/>
          </p:cNvSpPr>
          <p:nvPr/>
        </p:nvSpPr>
        <p:spPr bwMode="auto">
          <a:xfrm>
            <a:off x="1042988" y="44450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3600" b="1" dirty="0">
                <a:latin typeface="Bookman Old Style" pitchFamily="18" charset="0"/>
              </a:rPr>
              <a:t>Природні умови та ресурси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11269" name="Picture 5" descr="D:\mygeography\Презентации\Канада\r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9" descr="800px-Maid_of_the_mist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73113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Содержимое 5" descr="HorseshoefromSkyl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789363"/>
            <a:ext cx="34559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Содержимое 7" descr="-Niagra_Falls_at_nigh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3789363"/>
            <a:ext cx="37623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690563"/>
            <a:ext cx="50165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291" name="Text Box 1030"/>
          <p:cNvSpPr txBox="1">
            <a:spLocks noChangeArrowheads="1"/>
          </p:cNvSpPr>
          <p:nvPr/>
        </p:nvSpPr>
        <p:spPr bwMode="auto">
          <a:xfrm>
            <a:off x="5697538" y="3522662"/>
            <a:ext cx="259397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sz="2200" dirty="0">
                <a:solidFill>
                  <a:schemeClr val="bg1"/>
                </a:solidFill>
                <a:latin typeface="Bookman Old Style" pitchFamily="18" charset="0"/>
              </a:rPr>
              <a:t>Маккензі</a:t>
            </a:r>
          </a:p>
        </p:txBody>
      </p:sp>
      <p:sp>
        <p:nvSpPr>
          <p:cNvPr id="19460" name="Прямоугольник 5"/>
          <p:cNvSpPr>
            <a:spLocks noChangeArrowheads="1"/>
          </p:cNvSpPr>
          <p:nvPr/>
        </p:nvSpPr>
        <p:spPr bwMode="auto">
          <a:xfrm>
            <a:off x="1042988" y="44450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Природні умови та ресурси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2293" name="Picture 6" descr="D:\mygeography\Презентации\Канада\oze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701675"/>
            <a:ext cx="3746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2808287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7"/>
          <a:stretch>
            <a:fillRect/>
          </a:stretch>
        </p:blipFill>
        <p:spPr bwMode="auto">
          <a:xfrm>
            <a:off x="3708400" y="4437063"/>
            <a:ext cx="3624263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1030"/>
          <p:cNvSpPr txBox="1">
            <a:spLocks noChangeArrowheads="1"/>
          </p:cNvSpPr>
          <p:nvPr/>
        </p:nvSpPr>
        <p:spPr bwMode="auto">
          <a:xfrm>
            <a:off x="1403648" y="6223913"/>
            <a:ext cx="576007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sz="2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Русло річки Святого Лаврентія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487</TotalTime>
  <Words>931</Words>
  <Application>Microsoft Office PowerPoint</Application>
  <PresentationFormat>Экран (4:3)</PresentationFormat>
  <Paragraphs>154</Paragraphs>
  <Slides>32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Исполнительная</vt:lpstr>
      <vt:lpstr>Диаграмма Microsoft Excel</vt:lpstr>
      <vt:lpstr>Канада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Українці в Канаді</vt:lpstr>
      <vt:lpstr>Презентация PowerPoint</vt:lpstr>
      <vt:lpstr>Господарство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Визначні місця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Затока Фанді </vt:lpstr>
      <vt:lpstr>Протока Джонстоун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Канада</dc:title>
  <dc:creator>Виталий</dc:creator>
  <cp:lastModifiedBy>Black.User</cp:lastModifiedBy>
  <cp:revision>35</cp:revision>
  <dcterms:created xsi:type="dcterms:W3CDTF">2011-04-20T17:35:59Z</dcterms:created>
  <dcterms:modified xsi:type="dcterms:W3CDTF">2013-04-08T17:41:23Z</dcterms:modified>
</cp:coreProperties>
</file>